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6" r:id="rId3"/>
    <p:sldId id="293"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Arial Black" panose="020B0A04020102020204" pitchFamily="34" charset="0"/>
      <p:bold r:id="rId16"/>
    </p:embeddedFont>
    <p:embeddedFont>
      <p:font typeface="Comic Sans MS" panose="030F0702030302020204" pitchFamily="66"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01" d="100"/>
          <a:sy n="101"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1" csCatId="colorful" phldr="1"/>
      <dgm:spPr/>
      <dgm:t>
        <a:bodyPr/>
        <a:lstStyle/>
        <a:p>
          <a:endParaRPr lang="es-ES"/>
        </a:p>
      </dgm:t>
    </dgm:pt>
    <dgm:pt modelId="{A76991B6-5F6E-4B14-8E46-BAA8CE6D11EE}">
      <dgm:prSet phldrT="[Texto]" custT="1"/>
      <dgm:spPr>
        <a:solidFill>
          <a:schemeClr val="accent1"/>
        </a:solidFill>
      </dgm:spPr>
      <dgm:t>
        <a:bodyPr/>
        <a:lstStyle/>
        <a:p>
          <a:r>
            <a:rPr lang="es-ES" sz="2400" b="1" dirty="0">
              <a:effectLst>
                <a:outerShdw blurRad="38100" dist="38100" dir="2700000" algn="tl">
                  <a:srgbClr val="000000">
                    <a:alpha val="43137"/>
                  </a:srgbClr>
                </a:outerShdw>
              </a:effectLst>
            </a:rPr>
            <a:t>Seguire l’arca implicava</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es-ES" sz="2000" b="1" dirty="0" err="1">
              <a:effectLst>
                <a:outerShdw blurRad="38100" dist="38100" dir="2700000" algn="tl">
                  <a:srgbClr val="000000">
                    <a:alpha val="43137"/>
                  </a:srgbClr>
                </a:outerShdw>
              </a:effectLst>
            </a:rPr>
            <a:t>Ubbidire</a:t>
          </a:r>
          <a:r>
            <a:rPr lang="es-ES" sz="2000" b="1" dirty="0">
              <a:effectLst>
                <a:outerShdw blurRad="38100" dist="38100" dir="2700000" algn="tl">
                  <a:srgbClr val="000000">
                    <a:alpha val="43137"/>
                  </a:srgbClr>
                </a:outerShdw>
              </a:effectLst>
            </a:rPr>
            <a:t> a Dio (i 10 Comandamenti)</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es-ES" sz="2000" b="1" dirty="0">
              <a:effectLst>
                <a:outerShdw blurRad="38100" dist="38100" dir="2700000" algn="tl">
                  <a:srgbClr val="000000">
                    <a:alpha val="43137"/>
                  </a:srgbClr>
                </a:outerShdw>
              </a:effectLst>
            </a:rPr>
            <a:t>Confidare nella guida di Dio (il vaso con la manna)</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es-ES" sz="2000" b="1" dirty="0">
              <a:effectLst>
                <a:outerShdw blurRad="38100" dist="38100" dir="2700000" algn="tl">
                  <a:srgbClr val="000000">
                    <a:alpha val="43137"/>
                  </a:srgbClr>
                </a:outerShdw>
              </a:effectLst>
            </a:rPr>
            <a:t>Rispettare i dirigenti designati da Dio (la verga di Aronne)</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2"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es-ES" sz="1600" b="1" dirty="0"/>
            <a:t>Dio aprì </a:t>
          </a:r>
          <a:r>
            <a:rPr lang="es-ES" sz="1600" b="1" dirty="0" err="1"/>
            <a:t>il</a:t>
          </a:r>
          <a:r>
            <a:rPr lang="es-ES" sz="1600" b="1" dirty="0"/>
            <a:t> mar Rosso davanti a </a:t>
          </a:r>
          <a:r>
            <a:rPr lang="es-ES" sz="1600" i="1" u="sng" dirty="0"/>
            <a:t>noi</a:t>
          </a:r>
          <a:r>
            <a:rPr lang="es-ES" sz="1600" b="1" dirty="0"/>
            <a:t> (Giosuè, Caleb, e i pochi che ancora vivevano della generazione che uscì dall’Egitto</a:t>
          </a:r>
          <a:r>
            <a:rPr lang="es-ES" sz="1800" b="1" dirty="0"/>
            <a:t>)</a:t>
          </a:r>
          <a:endParaRPr lang="es-ES" sz="18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es-ES" sz="1600" b="1" dirty="0"/>
            <a:t>Dio prosciugò il Giordano davanti a </a:t>
          </a:r>
          <a:r>
            <a:rPr lang="es-ES" sz="1600" i="1" u="sng" dirty="0"/>
            <a:t>voi</a:t>
          </a:r>
          <a:r>
            <a:rPr lang="es-ES" sz="1600" b="1" dirty="0"/>
            <a:t> (la nuova generazione nata nel deserto, e destinata a conquistare Canaan)</a:t>
          </a:r>
          <a:endParaRPr lang="es-ES" sz="16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8524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7049"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Seguire l’arca implicava</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Ubbidire</a:t>
          </a:r>
          <a:r>
            <a:rPr lang="es-ES" sz="2000" b="1" kern="1200" dirty="0">
              <a:effectLst>
                <a:outerShdw blurRad="38100" dist="38100" dir="2700000" algn="tl">
                  <a:srgbClr val="000000">
                    <a:alpha val="43137"/>
                  </a:srgbClr>
                </a:outerShdw>
              </a:effectLst>
            </a:rPr>
            <a:t> a Dio (i 10 Comandamenti)</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Confidare nella guida di Dio (il vaso con la manna)</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Rispettare i dirigenti designati da Dio (la verga di Aronne)</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347583" y="0"/>
          <a:ext cx="5328162" cy="1746096"/>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2423" y="1548949"/>
          <a:ext cx="6074525" cy="85086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Dio aprì </a:t>
          </a:r>
          <a:r>
            <a:rPr lang="es-ES" sz="1600" b="1" kern="1200" dirty="0" err="1"/>
            <a:t>il</a:t>
          </a:r>
          <a:r>
            <a:rPr lang="es-ES" sz="1600" b="1" kern="1200" dirty="0"/>
            <a:t> mar Rosso davanti a </a:t>
          </a:r>
          <a:r>
            <a:rPr lang="es-ES" sz="1600" i="1" u="sng" kern="1200" dirty="0"/>
            <a:t>noi</a:t>
          </a:r>
          <a:r>
            <a:rPr lang="es-ES" sz="1600" b="1" kern="1200" dirty="0"/>
            <a:t> (Giosuè, Caleb, e i pochi che ancora vivevano della generazione che uscì dall’Egitto</a:t>
          </a:r>
          <a:r>
            <a:rPr lang="es-ES" sz="1800" b="1" kern="1200" dirty="0"/>
            <a:t>)</a:t>
          </a:r>
          <a:endParaRPr lang="es-ES" sz="1800" kern="1200" dirty="0"/>
        </a:p>
      </dsp:txBody>
      <dsp:txXfrm>
        <a:off x="2423" y="1548949"/>
        <a:ext cx="6074525" cy="850860"/>
      </dsp:txXfrm>
    </dsp:sp>
    <dsp:sp modelId="{E24F0F28-3AFA-4E7A-8FCD-D0AD630BB311}">
      <dsp:nvSpPr>
        <dsp:cNvPr id="0" name=""/>
        <dsp:cNvSpPr/>
      </dsp:nvSpPr>
      <dsp:spPr>
        <a:xfrm>
          <a:off x="6304625" y="0"/>
          <a:ext cx="5328162" cy="1746096"/>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6157011" y="1548949"/>
          <a:ext cx="5679434" cy="85086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Dio prosciugò il Giordano davanti a </a:t>
          </a:r>
          <a:r>
            <a:rPr lang="es-ES" sz="1600" i="1" u="sng" kern="1200" dirty="0"/>
            <a:t>voi</a:t>
          </a:r>
          <a:r>
            <a:rPr lang="es-ES" sz="1600" b="1" kern="1200" dirty="0"/>
            <a:t> (la nuova generazione nata nel deserto, e destinata a conquistare Canaan)</a:t>
          </a:r>
          <a:endParaRPr lang="es-ES" sz="1600" kern="1200" dirty="0"/>
        </a:p>
      </dsp:txBody>
      <dsp:txXfrm>
        <a:off x="6157011" y="1548949"/>
        <a:ext cx="5679434" cy="85086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pPr/>
              <a:t>13/10/2025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pPr/>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pPr/>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pPr/>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pPr/>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pPr/>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pPr/>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pPr/>
              <a:t>13/10/2025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pPr/>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pPr/>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pPr/>
              <a:t>13/10/2025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pPr/>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microsoft.com/office/2007/relationships/hdphoto" Target="../media/hdphoto2.wdp"/><Relationship Id="rId10" Type="http://schemas.openxmlformats.org/officeDocument/2006/relationships/image" Target="../media/image34.jpeg"/><Relationship Id="rId4" Type="http://schemas.openxmlformats.org/officeDocument/2006/relationships/image" Target="../media/image30.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40.png"/><Relationship Id="rId5" Type="http://schemas.openxmlformats.org/officeDocument/2006/relationships/diagramLayout" Target="../diagrams/layout2.xml"/><Relationship Id="rId10" Type="http://schemas.openxmlformats.org/officeDocument/2006/relationships/image" Target="../media/image39.jpeg"/><Relationship Id="rId4" Type="http://schemas.openxmlformats.org/officeDocument/2006/relationships/diagramData" Target="../diagrams/data2.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18 OTTOBRE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4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3 DELLA SCUOLA DEL SABATO</a:t>
            </a:r>
          </a:p>
        </p:txBody>
      </p:sp>
      <p:sp>
        <p:nvSpPr>
          <p:cNvPr id="6" name="Rettangolo arrotondato 5"/>
          <p:cNvSpPr/>
          <p:nvPr/>
        </p:nvSpPr>
        <p:spPr>
          <a:xfrm>
            <a:off x="2995905" y="5945171"/>
            <a:ext cx="8885920" cy="795725"/>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3038856" y="6042388"/>
            <a:ext cx="8906734" cy="71839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MEMORIALI DI GRAZIA</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stretch>
            <a:fillRect/>
          </a:stretch>
        </p:blipFill>
        <p:spPr bwMode="auto">
          <a:xfrm>
            <a:off x="3027256" y="1340285"/>
            <a:ext cx="9021668" cy="454694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clrChange>
              <a:clrFrom>
                <a:srgbClr val="FFFFFF"/>
              </a:clrFrom>
              <a:clrTo>
                <a:srgbClr val="FFFFFF">
                  <a:alpha val="0"/>
                </a:srgbClr>
              </a:clrTo>
            </a:clrChange>
          </a:blip>
          <a:stretch>
            <a:fillRect/>
          </a:stretch>
        </p:blipFill>
        <p:spPr>
          <a:xfrm>
            <a:off x="159668" y="431183"/>
            <a:ext cx="6071630"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clrChange>
              <a:clrFrom>
                <a:srgbClr val="FFFFFF"/>
              </a:clrFrom>
              <a:clrTo>
                <a:srgbClr val="FFFFFF">
                  <a:alpha val="0"/>
                </a:srgbClr>
              </a:clrTo>
            </a:clrChange>
          </a:blip>
          <a:stretch>
            <a:fillRect/>
          </a:stretch>
        </p:blipFill>
        <p:spPr>
          <a:xfrm>
            <a:off x="5432083" y="1838848"/>
            <a:ext cx="6735497"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61140" y="2306703"/>
            <a:ext cx="4083485"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4000" b="1" dirty="0">
                <a:ln w="0"/>
                <a:gradFill>
                  <a:gsLst>
                    <a:gs pos="0">
                      <a:srgbClr val="1A5992"/>
                    </a:gs>
                    <a:gs pos="50000">
                      <a:srgbClr val="4997DF"/>
                    </a:gs>
                    <a:gs pos="100000">
                      <a:srgbClr val="C5BBCF"/>
                    </a:gs>
                  </a:gsLst>
                  <a:lin ang="5400000"/>
                </a:gradFill>
                <a:effectLst>
                  <a:outerShdw blurRad="38100" dist="38100" dir="2700000" algn="tl">
                    <a:srgbClr val="000000">
                      <a:alpha val="43137"/>
                    </a:srgbClr>
                  </a:outerShdw>
                  <a:reflection blurRad="6350" stA="53000" endA="300" endPos="35500" dir="5400000" sy="-90000" algn="bl" rotWithShape="0"/>
                </a:effectLst>
              </a:rPr>
              <a:t>LE PIETRE MILIARI DEL GIORDANO</a:t>
            </a: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468029" y="174366"/>
            <a:ext cx="5627971" cy="861774"/>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b="1" dirty="0">
                <a:solidFill>
                  <a:schemeClr val="tx1"/>
                </a:solidFill>
                <a:latin typeface="Comic Sans MS" panose="030F0702030302020204" pitchFamily="66" charset="0"/>
              </a:rPr>
              <a:t>“</a:t>
            </a:r>
            <a:r>
              <a:rPr lang="it-IT" b="1" dirty="0">
                <a:solidFill>
                  <a:schemeClr val="tx1"/>
                </a:solidFill>
                <a:latin typeface="Comic Sans MS" panose="030F0702030302020204" pitchFamily="66" charset="0"/>
              </a:rPr>
              <a:t>Egli cambiò il mare in terra asciutta; il popolo passò il fiume a piedi; perciò esultiamo in lui</a:t>
            </a:r>
            <a:r>
              <a:rPr lang="es-ES" b="1" dirty="0">
                <a:solidFill>
                  <a:schemeClr val="tx1"/>
                </a:solidFill>
                <a:latin typeface="Comic Sans MS" panose="030F0702030302020204" pitchFamily="66" charset="0"/>
              </a:rPr>
              <a:t>!” </a:t>
            </a:r>
            <a:r>
              <a:rPr lang="es-ES" sz="1400" b="1" dirty="0">
                <a:solidFill>
                  <a:schemeClr val="tx1"/>
                </a:solidFill>
                <a:latin typeface="Comic Sans MS" panose="030F0702030302020204" pitchFamily="66" charset="0"/>
              </a:rPr>
              <a:t>(Salmo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b="1" dirty="0">
                <a:solidFill>
                  <a:schemeClr val="tx1"/>
                </a:solidFill>
                <a:latin typeface="Comic Sans MS" panose="030F0702030302020204" pitchFamily="66" charset="0"/>
              </a:rPr>
              <a:t>“</a:t>
            </a:r>
            <a:r>
              <a:rPr lang="it-IT" b="1" dirty="0">
                <a:solidFill>
                  <a:schemeClr val="tx1"/>
                </a:solidFill>
                <a:latin typeface="Comic Sans MS" panose="030F0702030302020204" pitchFamily="66" charset="0"/>
              </a:rPr>
              <a:t>Il mare lo vide e fuggì, il Giordano si volse indietro</a:t>
            </a:r>
            <a:r>
              <a:rPr lang="es-ES" b="1" dirty="0">
                <a:solidFill>
                  <a:schemeClr val="tx1"/>
                </a:solidFill>
                <a:latin typeface="Comic Sans MS" panose="030F0702030302020204" pitchFamily="66" charset="0"/>
              </a:rPr>
              <a:t>” </a:t>
            </a:r>
            <a:r>
              <a:rPr lang="es-ES" sz="1400" b="1" dirty="0">
                <a:solidFill>
                  <a:schemeClr val="tx1"/>
                </a:solidFill>
                <a:latin typeface="Comic Sans MS" panose="030F0702030302020204" pitchFamily="66" charset="0"/>
              </a:rPr>
              <a:t>(Salmo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039091"/>
            <a:ext cx="5798018" cy="1754326"/>
          </a:xfrm>
          <a:prstGeom prst="rect">
            <a:avLst/>
          </a:prstGeom>
          <a:noFill/>
        </p:spPr>
        <p:txBody>
          <a:bodyPr wrap="square" rtlCol="0">
            <a:spAutoFit/>
          </a:bodyPr>
          <a:lstStyle/>
          <a:p>
            <a:pPr>
              <a:spcBef>
                <a:spcPts val="600"/>
              </a:spcBef>
            </a:pPr>
            <a:r>
              <a:rPr lang="it-IT" b="1" dirty="0"/>
              <a:t>L'attraversamento del mar Rosso e quello del Giordano sono due eventi storici che sono rimasti legati come pietre miliari nella storia della Redenzione (</a:t>
            </a:r>
            <a:r>
              <a:rPr lang="it-IT" b="1" dirty="0" err="1"/>
              <a:t>Sl</a:t>
            </a:r>
            <a:r>
              <a:rPr lang="it-IT" b="1" dirty="0"/>
              <a:t> 66:6; </a:t>
            </a:r>
            <a:r>
              <a:rPr lang="it-IT" b="1" dirty="0" err="1"/>
              <a:t>Sl</a:t>
            </a:r>
            <a:r>
              <a:rPr lang="it-IT" b="1" dirty="0"/>
              <a:t> 114). Insieme, indicano la nostra liberazione dal peccato e il nostro accesso alla vita eterna.</a:t>
            </a:r>
            <a:endParaRPr lang="es-ES" b="1" dirty="0"/>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62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29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462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31686"/>
            <a:ext cx="5798017" cy="1231106"/>
          </a:xfrm>
          <a:prstGeom prst="rect">
            <a:avLst/>
          </a:prstGeom>
          <a:noFill/>
        </p:spPr>
        <p:txBody>
          <a:bodyPr wrap="square">
            <a:spAutoFit/>
          </a:bodyPr>
          <a:lstStyle/>
          <a:p>
            <a:pPr>
              <a:spcBef>
                <a:spcPts val="600"/>
              </a:spcBef>
            </a:pPr>
            <a:r>
              <a:rPr lang="it-IT" b="1" dirty="0"/>
              <a:t>Entrare nelle acque del Giordano ebbe lo stesso effetto su Gesù, che fu reso capace dallo Spirito Santo di compiere la sua missione: liberarci dal peccato e donarci la vita eterna </a:t>
            </a:r>
            <a:r>
              <a:rPr lang="es-ES" sz="2000" b="1" dirty="0"/>
              <a:t>(</a:t>
            </a:r>
            <a:r>
              <a:rPr lang="es-ES" sz="2000" b="1" dirty="0" err="1"/>
              <a:t>Mr</a:t>
            </a:r>
            <a:r>
              <a:rPr lang="es-ES" sz="2000" b="1" dirty="0"/>
              <a:t> 1:9-11; </a:t>
            </a:r>
            <a:r>
              <a:rPr lang="es-ES" sz="2000" b="1" dirty="0" err="1"/>
              <a:t>Gv</a:t>
            </a:r>
            <a:r>
              <a:rPr lang="es-ES" sz="2000" b="1" dirty="0"/>
              <a:t> 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3935141"/>
            <a:ext cx="5798017" cy="923330"/>
          </a:xfrm>
          <a:prstGeom prst="rect">
            <a:avLst/>
          </a:prstGeom>
          <a:noFill/>
        </p:spPr>
        <p:txBody>
          <a:bodyPr wrap="square">
            <a:spAutoFit/>
          </a:bodyPr>
          <a:lstStyle/>
          <a:p>
            <a:pPr>
              <a:spcBef>
                <a:spcPts val="600"/>
              </a:spcBef>
            </a:pPr>
            <a:r>
              <a:rPr lang="it-IT" b="1" dirty="0"/>
              <a:t>Per Eliseo, tuttavia, lo stesso evento fu un segno della ricezione dello Spirito Santo, che lo rese capace di compiere la sua missione </a:t>
            </a:r>
            <a:r>
              <a:rPr lang="es-ES" b="1" dirty="0"/>
              <a:t>(2 Re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2797081"/>
            <a:ext cx="5798017" cy="923330"/>
          </a:xfrm>
          <a:prstGeom prst="rect">
            <a:avLst/>
          </a:prstGeom>
          <a:noFill/>
        </p:spPr>
        <p:txBody>
          <a:bodyPr wrap="square">
            <a:spAutoFit/>
          </a:bodyPr>
          <a:lstStyle/>
          <a:p>
            <a:pPr>
              <a:spcBef>
                <a:spcPts val="600"/>
              </a:spcBef>
            </a:pPr>
            <a:r>
              <a:rPr lang="it-IT" b="1" dirty="0"/>
              <a:t>Attraversare miracolosamente il fiume Giordano ed essere trasportato alla presenza stessa di Dio fu una realtà per Elia (2 Re 2:1,7,8,11).</a:t>
            </a:r>
            <a:endParaRPr lang="es-ES" b="1" dirty="0"/>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651353" y="1123772"/>
            <a:ext cx="10877653" cy="4478149"/>
          </a:xfrm>
          <a:prstGeom prst="rect">
            <a:avLst/>
          </a:prstGeom>
          <a:noFill/>
        </p:spPr>
        <p:txBody>
          <a:bodyPr wrap="square">
            <a:spAutoFit/>
          </a:bodyPr>
          <a:lstStyle/>
          <a:p>
            <a:pPr algn="ctr">
              <a:spcBef>
                <a:spcPts val="600"/>
              </a:spcBef>
            </a:pPr>
            <a:r>
              <a:rPr lang="it-IT" sz="2800" b="1" dirty="0">
                <a:latin typeface="Comic Sans MS" pitchFamily="66" charset="0"/>
              </a:rPr>
              <a:t>«Ricordiamoci della tenera bontà del Signore e delle sue grazie innumerevoli. Come il popolo d’Israele, erigiamo delle pietre in testimonianza per scrivervi sopra il racconto prezioso di ciò che Dio ha fatto per noi. Ripensando ai doni che ci ha elargito nel nostro pellegrinaggio terreno, esclamiamo con il cuore traboccante di gratitudine: </a:t>
            </a:r>
            <a:r>
              <a:rPr lang="es-ES" sz="2800" b="1" dirty="0">
                <a:latin typeface="Comic Sans MS" pitchFamily="66" charset="0"/>
              </a:rPr>
              <a:t>“</a:t>
            </a:r>
            <a:r>
              <a:rPr lang="it-IT" sz="2800" b="1" dirty="0">
                <a:latin typeface="Comic Sans MS" pitchFamily="66" charset="0"/>
              </a:rPr>
              <a:t>Che renderò io all’Eterno? Tutti i suoi benefici son sopra me. Io prenderò il calice della salvezza e invocherò il nome dell’Eterno. Io compirò i miei voti all’Eterno, e lo farò in presenza di tutto il suo popolo</a:t>
            </a:r>
            <a:r>
              <a:rPr lang="es-ES" sz="2800" b="1" dirty="0">
                <a:latin typeface="Comic Sans MS" pitchFamily="66" charset="0"/>
              </a:rPr>
              <a:t>”</a:t>
            </a:r>
            <a:r>
              <a:rPr lang="it-IT" sz="2800" b="1" dirty="0">
                <a:latin typeface="Comic Sans MS" pitchFamily="66" charset="0"/>
              </a:rPr>
              <a:t>»</a:t>
            </a:r>
            <a:r>
              <a:rPr lang="es-ES" sz="2800" b="1" dirty="0">
                <a:latin typeface="Comic Sans MS" pitchFamily="66" charset="0"/>
              </a:rPr>
              <a:t> (Salmo 116:12-14)</a:t>
            </a:r>
          </a:p>
        </p:txBody>
      </p:sp>
      <p:sp>
        <p:nvSpPr>
          <p:cNvPr id="4" name="CuadroTexto 3">
            <a:extLst>
              <a:ext uri="{FF2B5EF4-FFF2-40B4-BE49-F238E27FC236}">
                <a16:creationId xmlns:a16="http://schemas.microsoft.com/office/drawing/2014/main" id="{70DFBCBD-99AD-E0ED-5471-C12DE9C3B910}"/>
              </a:ext>
            </a:extLst>
          </p:cNvPr>
          <p:cNvSpPr txBox="1"/>
          <p:nvPr/>
        </p:nvSpPr>
        <p:spPr>
          <a:xfrm>
            <a:off x="6990892" y="5561049"/>
            <a:ext cx="4181979" cy="338554"/>
          </a:xfrm>
          <a:prstGeom prst="rect">
            <a:avLst/>
          </a:prstGeom>
          <a:noFill/>
        </p:spPr>
        <p:txBody>
          <a:bodyPr wrap="none" rtlCol="0">
            <a:spAutoFit/>
          </a:bodyPr>
          <a:lstStyle/>
          <a:p>
            <a:pPr algn="r"/>
            <a:r>
              <a:rPr lang="es-ES" sz="1600" b="1" dirty="0"/>
              <a:t>(E.G. White, </a:t>
            </a:r>
            <a:r>
              <a:rPr lang="es-ES" sz="1600" b="1" i="1" dirty="0"/>
              <a:t>La </a:t>
            </a:r>
            <a:r>
              <a:rPr lang="es-ES" sz="1600" b="1" i="1" dirty="0" err="1"/>
              <a:t>Speranza</a:t>
            </a:r>
            <a:r>
              <a:rPr lang="es-ES" sz="1600" b="1" i="1" dirty="0"/>
              <a:t> </a:t>
            </a:r>
            <a:r>
              <a:rPr lang="es-ES" sz="1600" b="1" i="1" dirty="0" err="1"/>
              <a:t>dell’uomo</a:t>
            </a:r>
            <a:r>
              <a:rPr lang="es-ES" sz="1600" b="1" dirty="0"/>
              <a:t>,  p. 257)</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a:blip r:embed="rId2" cstate="email"/>
          <a:stretch>
            <a:fillRect/>
          </a:stretch>
        </p:blipFill>
        <p:spPr>
          <a:xfrm>
            <a:off x="8420" y="431"/>
            <a:ext cx="80984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97334" y="200606"/>
            <a:ext cx="3840295" cy="606319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it-IT" sz="2400" b="1" dirty="0">
                <a:ln w="12700" cmpd="sng">
                  <a:noFill/>
                  <a:prstDash val="solid"/>
                </a:ln>
                <a:solidFill>
                  <a:srgbClr val="A3293D"/>
                </a:solidFill>
                <a:latin typeface="Comic Sans MS" panose="030F0702030302020204" pitchFamily="66" charset="0"/>
              </a:rPr>
              <a:t>«Infatti il SIGNORE, il vostro Dio, ha prosciugato le acque del Giordano davanti a voi finché foste passati, come il SIGNORE, il vostro Dio, fece al mar Rosso che egli prosciugò finché fossimo passati,  perché tutti i popoli della terra riconoscano che la mano del SIGNORE è potente, e voi temiate in ogni tempo il SIGNORE vostro Dio</a:t>
            </a:r>
            <a:r>
              <a:rPr lang="es-ES" sz="2400" b="1" dirty="0">
                <a:ln w="12700" cmpd="sng">
                  <a:noFill/>
                  <a:prstDash val="solid"/>
                </a:ln>
                <a:solidFill>
                  <a:srgbClr val="A3293D"/>
                </a:solidFill>
                <a:latin typeface="Comic Sans MS" panose="030F0702030302020204" pitchFamily="66" charset="0"/>
              </a:rPr>
              <a:t>”</a:t>
            </a:r>
            <a:r>
              <a:rPr lang="it-IT" sz="2400" b="1" dirty="0">
                <a:ln w="12700" cmpd="sng">
                  <a:noFill/>
                  <a:prstDash val="solid"/>
                </a:ln>
                <a:solidFill>
                  <a:srgbClr val="A3293D"/>
                </a:solidFill>
                <a:latin typeface="Comic Sans MS" panose="030F0702030302020204" pitchFamily="66" charset="0"/>
              </a:rPr>
              <a:t>».</a:t>
            </a:r>
            <a:endParaRPr kumimoji="0" lang="es-ES" sz="24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ndParaRP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Giosuè</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11270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6317673" y="3727882"/>
            <a:ext cx="5874327" cy="2862322"/>
          </a:xfrm>
          <a:prstGeom prst="rect">
            <a:avLst/>
          </a:prstGeom>
          <a:noFill/>
        </p:spPr>
        <p:txBody>
          <a:bodyPr wrap="square" rtlCol="0">
            <a:spAutoFit/>
          </a:bodyPr>
          <a:lstStyle/>
          <a:p>
            <a:pPr>
              <a:spcBef>
                <a:spcPts val="600"/>
              </a:spcBef>
            </a:pPr>
            <a:r>
              <a:rPr lang="es-ES" sz="2000" b="1" dirty="0">
                <a:solidFill>
                  <a:srgbClr val="9AF4FF"/>
                </a:solidFill>
                <a:effectLst>
                  <a:outerShdw blurRad="38100" dist="38100" dir="2700000" algn="tl">
                    <a:srgbClr val="000000">
                      <a:alpha val="43137"/>
                    </a:srgbClr>
                  </a:outerShdw>
                </a:effectLst>
              </a:rPr>
              <a:t>Il passaggio al Giordano (Giosuè 3):</a:t>
            </a:r>
          </a:p>
          <a:p>
            <a:pPr lvl="1">
              <a:spcBef>
                <a:spcPts val="600"/>
              </a:spcBef>
            </a:pPr>
            <a:r>
              <a:rPr lang="es-ES" sz="2000" b="1" dirty="0">
                <a:solidFill>
                  <a:schemeClr val="bg1"/>
                </a:solidFill>
                <a:effectLst>
                  <a:outerShdw blurRad="38100" dist="38100" dir="2700000" algn="tl">
                    <a:srgbClr val="000000">
                      <a:alpha val="43137"/>
                    </a:srgbClr>
                  </a:outerShdw>
                </a:effectLst>
              </a:rPr>
              <a:t>Bisogno di </a:t>
            </a:r>
            <a:r>
              <a:rPr lang="es-ES" sz="2000" b="1" dirty="0" err="1">
                <a:solidFill>
                  <a:schemeClr val="bg1"/>
                </a:solidFill>
                <a:effectLst>
                  <a:outerShdw blurRad="38100" dist="38100" dir="2700000" algn="tl">
                    <a:srgbClr val="000000">
                      <a:alpha val="43137"/>
                    </a:srgbClr>
                  </a:outerShdw>
                </a:effectLst>
              </a:rPr>
              <a:t>santità</a:t>
            </a:r>
            <a:endParaRPr lang="es-ES" sz="2000" b="1" dirty="0">
              <a:solidFill>
                <a:schemeClr val="bg1"/>
              </a:solidFill>
              <a:effectLst>
                <a:outerShdw blurRad="38100" dist="38100" dir="2700000" algn="tl">
                  <a:srgbClr val="000000">
                    <a:alpha val="43137"/>
                  </a:srgbClr>
                </a:outerShdw>
              </a:effectLst>
            </a:endParaRPr>
          </a:p>
          <a:p>
            <a:pPr lvl="1">
              <a:spcBef>
                <a:spcPts val="600"/>
              </a:spcBef>
            </a:pPr>
            <a:r>
              <a:rPr lang="es-ES" sz="2000" b="1" dirty="0">
                <a:solidFill>
                  <a:schemeClr val="bg1"/>
                </a:solidFill>
                <a:effectLst>
                  <a:outerShdw blurRad="38100" dist="38100" dir="2700000" algn="tl">
                    <a:srgbClr val="000000">
                      <a:alpha val="43137"/>
                    </a:srgbClr>
                  </a:outerShdw>
                </a:effectLst>
              </a:rPr>
              <a:t>Le meraviglie di Dio                     </a:t>
            </a:r>
          </a:p>
          <a:p>
            <a:pPr>
              <a:spcBef>
                <a:spcPts val="600"/>
              </a:spcBef>
            </a:pPr>
            <a:r>
              <a:rPr lang="es-ES" sz="2000" b="1" dirty="0">
                <a:solidFill>
                  <a:srgbClr val="8DFF8D"/>
                </a:solidFill>
                <a:effectLst>
                  <a:outerShdw blurRad="38100" dist="38100" dir="2700000" algn="tl">
                    <a:srgbClr val="000000">
                      <a:alpha val="43137"/>
                    </a:srgbClr>
                  </a:outerShdw>
                </a:effectLst>
              </a:rPr>
              <a:t>Ricordare e dimenticare (Giosuè 4)</a:t>
            </a:r>
          </a:p>
          <a:p>
            <a:pPr lvl="1">
              <a:spcBef>
                <a:spcPts val="600"/>
              </a:spcBef>
            </a:pPr>
            <a:r>
              <a:rPr lang="es-ES" sz="2000" b="1" dirty="0">
                <a:solidFill>
                  <a:schemeClr val="bg1"/>
                </a:solidFill>
                <a:effectLst>
                  <a:outerShdw blurRad="38100" dist="38100" dir="2700000" algn="tl">
                    <a:srgbClr val="000000">
                      <a:alpha val="43137"/>
                    </a:srgbClr>
                  </a:outerShdw>
                </a:effectLst>
              </a:rPr>
              <a:t>Segnali da </a:t>
            </a:r>
            <a:r>
              <a:rPr lang="es-ES" sz="2000" b="1" dirty="0" err="1">
                <a:solidFill>
                  <a:schemeClr val="bg1"/>
                </a:solidFill>
                <a:effectLst>
                  <a:outerShdw blurRad="38100" dist="38100" dir="2700000" algn="tl">
                    <a:srgbClr val="000000">
                      <a:alpha val="43137"/>
                    </a:srgbClr>
                  </a:outerShdw>
                </a:effectLst>
              </a:rPr>
              <a:t>ricordare</a:t>
            </a:r>
            <a:endParaRPr lang="es-ES" sz="2000" b="1" dirty="0">
              <a:solidFill>
                <a:schemeClr val="bg1"/>
              </a:solidFill>
              <a:effectLst>
                <a:outerShdw blurRad="38100" dist="38100" dir="2700000" algn="tl">
                  <a:srgbClr val="000000">
                    <a:alpha val="43137"/>
                  </a:srgbClr>
                </a:outerShdw>
              </a:effectLst>
            </a:endParaRPr>
          </a:p>
          <a:p>
            <a:pPr lvl="1">
              <a:spcBef>
                <a:spcPts val="600"/>
              </a:spcBef>
            </a:pPr>
            <a:r>
              <a:rPr lang="es-ES" sz="2000" b="1" dirty="0" err="1">
                <a:solidFill>
                  <a:schemeClr val="bg1"/>
                </a:solidFill>
                <a:effectLst>
                  <a:outerShdw blurRad="38100" dist="38100" dir="2700000" algn="tl">
                    <a:srgbClr val="000000">
                      <a:alpha val="43137"/>
                    </a:srgbClr>
                  </a:outerShdw>
                </a:effectLst>
              </a:rPr>
              <a:t>Il</a:t>
            </a:r>
            <a:r>
              <a:rPr lang="es-ES" sz="2000" b="1" dirty="0">
                <a:solidFill>
                  <a:schemeClr val="bg1"/>
                </a:solidFill>
                <a:effectLst>
                  <a:outerShdw blurRad="38100" dist="38100" dir="2700000" algn="tl">
                    <a:srgbClr val="000000">
                      <a:alpha val="43137"/>
                    </a:srgbClr>
                  </a:outerShdw>
                </a:effectLst>
              </a:rPr>
              <a:t> pericolo di </a:t>
            </a:r>
            <a:r>
              <a:rPr lang="es-ES" sz="2000" b="1" dirty="0" err="1">
                <a:solidFill>
                  <a:schemeClr val="bg1"/>
                </a:solidFill>
                <a:effectLst>
                  <a:outerShdw blurRad="38100" dist="38100" dir="2700000" algn="tl">
                    <a:srgbClr val="000000">
                      <a:alpha val="43137"/>
                    </a:srgbClr>
                  </a:outerShdw>
                </a:effectLst>
              </a:rPr>
              <a:t>dimenticare</a:t>
            </a:r>
            <a:endParaRPr lang="es-ES" sz="2000" b="1" dirty="0">
              <a:solidFill>
                <a:schemeClr val="bg1"/>
              </a:solidFill>
              <a:effectLst>
                <a:outerShdw blurRad="38100" dist="38100" dir="2700000" algn="tl">
                  <a:srgbClr val="000000">
                    <a:alpha val="43137"/>
                  </a:srgbClr>
                </a:outerShdw>
              </a:effectLst>
            </a:endParaRPr>
          </a:p>
          <a:p>
            <a:pPr>
              <a:spcBef>
                <a:spcPts val="1800"/>
              </a:spcBef>
            </a:pPr>
            <a:r>
              <a:rPr lang="es-ES" sz="2000" b="1" dirty="0">
                <a:solidFill>
                  <a:srgbClr val="FFFF3C"/>
                </a:solidFill>
                <a:effectLst>
                  <a:outerShdw blurRad="38100" dist="38100" dir="2700000" algn="tl">
                    <a:srgbClr val="000000">
                      <a:alpha val="43137"/>
                    </a:srgbClr>
                  </a:outerShdw>
                </a:effectLst>
              </a:rPr>
              <a:t>Pietre miliari del Giordano.</a:t>
            </a:r>
          </a:p>
        </p:txBody>
      </p:sp>
      <p:sp>
        <p:nvSpPr>
          <p:cNvPr id="3" name="CuadroTexto 2">
            <a:extLst>
              <a:ext uri="{FF2B5EF4-FFF2-40B4-BE49-F238E27FC236}">
                <a16:creationId xmlns:a16="http://schemas.microsoft.com/office/drawing/2014/main" id="{55719E01-7E48-3CD0-F0D5-08F1BBB6069D}"/>
              </a:ext>
            </a:extLst>
          </p:cNvPr>
          <p:cNvSpPr txBox="1"/>
          <p:nvPr/>
        </p:nvSpPr>
        <p:spPr>
          <a:xfrm>
            <a:off x="-1" y="201892"/>
            <a:ext cx="6885709" cy="1477328"/>
          </a:xfrm>
          <a:prstGeom prst="rect">
            <a:avLst/>
          </a:prstGeom>
          <a:noFill/>
        </p:spPr>
        <p:txBody>
          <a:bodyPr wrap="square" rtlCol="0">
            <a:spAutoFit/>
          </a:bodyPr>
          <a:lstStyle/>
          <a:p>
            <a:pPr>
              <a:spcBef>
                <a:spcPts val="600"/>
              </a:spcBef>
            </a:pPr>
            <a:r>
              <a:rPr lang="es-ES" b="1" dirty="0">
                <a:solidFill>
                  <a:schemeClr val="bg1"/>
                </a:solidFill>
                <a:effectLst>
                  <a:outerShdw blurRad="38100" dist="38100" dir="2700000" algn="tl">
                    <a:srgbClr val="000000">
                      <a:alpha val="43137"/>
                    </a:srgbClr>
                  </a:outerShdw>
                </a:effectLst>
              </a:rPr>
              <a:t>Primavera.</a:t>
            </a:r>
            <a:r>
              <a:rPr lang="it-IT" b="1" dirty="0">
                <a:solidFill>
                  <a:schemeClr val="bg1"/>
                </a:solidFill>
                <a:effectLst>
                  <a:outerShdw blurRad="38100" dist="38100" dir="2700000" algn="tl">
                    <a:srgbClr val="000000">
                      <a:alpha val="43137"/>
                    </a:srgbClr>
                  </a:outerShdw>
                </a:effectLst>
              </a:rPr>
              <a:t> Le piogge e lo scioglimento delle nevi avevano riempito il letto del fiume Giordano fino a farlo straripare. Le sue acque scorrevano veloci verso il mar Morto. Anche nei punti meno profondi – i guadi del Giordano – attraversare il fiume era un'impresa pericolosa.</a:t>
            </a:r>
            <a:endParaRPr lang="es-ES" b="1" dirty="0">
              <a:solidFill>
                <a:schemeClr val="bg1"/>
              </a:solidFill>
              <a:effectLst>
                <a:outerShdw blurRad="38100" dist="38100" dir="2700000" algn="tl">
                  <a:srgbClr val="000000">
                    <a:alpha val="43137"/>
                  </a:srgbClr>
                </a:outerShdw>
              </a:effectLst>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743380"/>
            <a:ext cx="4964724" cy="2976882"/>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137738"/>
            <a:ext cx="4942583"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descr="Forma&#10;&#10;El contenido generado por IA puede ser incorrecto.">
            <a:extLst>
              <a:ext uri="{FF2B5EF4-FFF2-40B4-BE49-F238E27FC236}">
                <a16:creationId xmlns:a16="http://schemas.microsoft.com/office/drawing/2014/main" id="{3F6C57C9-17EA-0EF3-697A-D40682BB3B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3927" y="4191009"/>
            <a:ext cx="248304" cy="240890"/>
          </a:xfrm>
          <a:prstGeom prst="rect">
            <a:avLst/>
          </a:prstGeom>
          <a:effectLst>
            <a:outerShdw blurRad="50800" dist="38100" dir="8100000" algn="tr" rotWithShape="0">
              <a:prstClr val="black">
                <a:alpha val="40000"/>
              </a:prstClr>
            </a:outerShdw>
          </a:effectLst>
        </p:spPr>
      </p:pic>
      <p:pic>
        <p:nvPicPr>
          <p:cNvPr id="50" name="Imagen 49" descr="Forma&#10;&#10;El contenido generado por IA puede ser incorrecto.">
            <a:extLst>
              <a:ext uri="{FF2B5EF4-FFF2-40B4-BE49-F238E27FC236}">
                <a16:creationId xmlns:a16="http://schemas.microsoft.com/office/drawing/2014/main" id="{81AEAFFF-4F15-63F7-62BA-8BCD8861E4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927" y="4558962"/>
            <a:ext cx="248304" cy="240890"/>
          </a:xfrm>
          <a:prstGeom prst="rect">
            <a:avLst/>
          </a:prstGeom>
          <a:effectLst>
            <a:outerShdw blurRad="50800" dist="38100" dir="8100000" algn="tr" rotWithShape="0">
              <a:prstClr val="black">
                <a:alpha val="40000"/>
              </a:prstClr>
            </a:outerShdw>
          </a:effectLst>
        </p:spPr>
      </p:pic>
      <p:pic>
        <p:nvPicPr>
          <p:cNvPr id="56" name="Imagen 55" descr="Forma, Círculo&#10;&#10;El contenido generado por IA puede ser incorrecto.">
            <a:extLst>
              <a:ext uri="{FF2B5EF4-FFF2-40B4-BE49-F238E27FC236}">
                <a16:creationId xmlns:a16="http://schemas.microsoft.com/office/drawing/2014/main" id="{9638933F-DB01-D099-BC2B-22484D6AC5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83927" y="5703695"/>
            <a:ext cx="248304" cy="240890"/>
          </a:xfrm>
          <a:prstGeom prst="rect">
            <a:avLst/>
          </a:prstGeom>
          <a:effectLst>
            <a:outerShdw blurRad="50800" dist="38100" dir="8100000" algn="tr" rotWithShape="0">
              <a:prstClr val="black">
                <a:alpha val="40000"/>
              </a:prstClr>
            </a:outerShdw>
          </a:effectLst>
        </p:spPr>
      </p:pic>
      <p:pic>
        <p:nvPicPr>
          <p:cNvPr id="61" name="Imagen 60" descr="Forma, Círculo&#10;&#10;El contenido generado por IA puede ser incorrecto.">
            <a:extLst>
              <a:ext uri="{FF2B5EF4-FFF2-40B4-BE49-F238E27FC236}">
                <a16:creationId xmlns:a16="http://schemas.microsoft.com/office/drawing/2014/main" id="{606F5363-661C-959E-6A7C-61020ED557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3927" y="5317446"/>
            <a:ext cx="248304" cy="240890"/>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5599644" y="6135331"/>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59144" y="4933202"/>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99646" y="3743380"/>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0" y="2756438"/>
            <a:ext cx="6170328" cy="923330"/>
          </a:xfrm>
          <a:prstGeom prst="rect">
            <a:avLst/>
          </a:prstGeom>
          <a:noFill/>
        </p:spPr>
        <p:txBody>
          <a:bodyPr wrap="square">
            <a:spAutoFit/>
          </a:bodyPr>
          <a:lstStyle/>
          <a:p>
            <a:pPr>
              <a:spcBef>
                <a:spcPts val="600"/>
              </a:spcBef>
            </a:pPr>
            <a:r>
              <a:rPr lang="it-IT" b="1" dirty="0">
                <a:solidFill>
                  <a:schemeClr val="bg1"/>
                </a:solidFill>
                <a:effectLst>
                  <a:outerShdw blurRad="38100" dist="38100" dir="2700000" algn="tl">
                    <a:srgbClr val="000000">
                      <a:alpha val="43137"/>
                    </a:srgbClr>
                  </a:outerShdw>
                </a:effectLst>
              </a:rPr>
              <a:t>Per l'uomo era impossibile. Per Dio era facile: «Santificatevi e attraversate il Giordano». </a:t>
            </a:r>
            <a:endParaRPr lang="es-ES"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FE93F18-61F8-8AE1-E412-ED22C8FF508C}"/>
              </a:ext>
            </a:extLst>
          </p:cNvPr>
          <p:cNvSpPr txBox="1"/>
          <p:nvPr/>
        </p:nvSpPr>
        <p:spPr>
          <a:xfrm>
            <a:off x="0" y="1956218"/>
            <a:ext cx="6483927" cy="923330"/>
          </a:xfrm>
          <a:prstGeom prst="rect">
            <a:avLst/>
          </a:prstGeom>
          <a:noFill/>
        </p:spPr>
        <p:txBody>
          <a:bodyPr wrap="square">
            <a:spAutoFit/>
          </a:bodyPr>
          <a:lstStyle/>
          <a:p>
            <a:pPr>
              <a:spcBef>
                <a:spcPts val="600"/>
              </a:spcBef>
            </a:pPr>
            <a:r>
              <a:rPr lang="it-IT" b="1" dirty="0">
                <a:solidFill>
                  <a:schemeClr val="bg1"/>
                </a:solidFill>
                <a:effectLst>
                  <a:outerShdw blurRad="38100" dist="38100" dir="2700000" algn="tl">
                    <a:srgbClr val="000000">
                      <a:alpha val="43137"/>
                    </a:srgbClr>
                  </a:outerShdw>
                </a:effectLst>
              </a:rPr>
              <a:t>Come poteva attraversarlo un intero popolo, con anziani, donne incinte, bambini e bestiame al seguito?</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500"/>
                            </p:stCondLst>
                            <p:childTnLst>
                              <p:par>
                                <p:cTn id="70" presetID="23" presetClass="entr" presetSubtype="288"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500" fill="hold"/>
                                        <p:tgtEl>
                                          <p:spTgt spid="61"/>
                                        </p:tgtEl>
                                        <p:attrNameLst>
                                          <p:attrName>ppt_w</p:attrName>
                                        </p:attrNameLst>
                                      </p:cBhvr>
                                      <p:tavLst>
                                        <p:tav tm="0">
                                          <p:val>
                                            <p:strVal val="4/3*#ppt_w"/>
                                          </p:val>
                                        </p:tav>
                                        <p:tav tm="100000">
                                          <p:val>
                                            <p:strVal val="#ppt_w"/>
                                          </p:val>
                                        </p:tav>
                                      </p:tavLst>
                                    </p:anim>
                                    <p:anim calcmode="lin" valueType="num">
                                      <p:cBhvr>
                                        <p:cTn id="73" dur="500" fill="hold"/>
                                        <p:tgtEl>
                                          <p:spTgt spid="61"/>
                                        </p:tgtEl>
                                        <p:attrNameLst>
                                          <p:attrName>ppt_h</p:attrName>
                                        </p:attrNameLst>
                                      </p:cBhvr>
                                      <p:tavLst>
                                        <p:tav tm="0">
                                          <p:val>
                                            <p:strVal val="4/3*#ppt_h"/>
                                          </p:val>
                                        </p:tav>
                                        <p:tav tm="100000">
                                          <p:val>
                                            <p:strVal val="#ppt_h"/>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100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clrChange>
              <a:clrFrom>
                <a:srgbClr val="FFFFFF"/>
              </a:clrFrom>
              <a:clrTo>
                <a:srgbClr val="FFFFFF">
                  <a:alpha val="0"/>
                </a:srgbClr>
              </a:clrTo>
            </a:clrChange>
          </a:blip>
          <a:stretch>
            <a:fillRect/>
          </a:stretch>
        </p:blipFill>
        <p:spPr>
          <a:xfrm>
            <a:off x="199687" y="110606"/>
            <a:ext cx="4946340" cy="663678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767280"/>
            <a:ext cx="7045973" cy="1569660"/>
          </a:xfrm>
          <a:prstGeom prst="rect">
            <a:avLst/>
          </a:prstGeom>
          <a:noFill/>
        </p:spPr>
        <p:txBody>
          <a:bodyPr wrap="square">
            <a:spAutoFit/>
            <a:scene3d>
              <a:camera prst="orthographicFront"/>
              <a:lightRig rig="threePt" dir="t"/>
            </a:scene3d>
            <a:sp3d extrusionH="57150">
              <a:bevelT w="38100" h="38100"/>
            </a:sp3d>
          </a:bodyPr>
          <a:lstStyle/>
          <a:p>
            <a:pPr algn="ctr"/>
            <a:r>
              <a:rPr lang="es-ES"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IL PASSAGGIO AL GIORDANO </a:t>
            </a:r>
            <a:r>
              <a:rPr lang="es-ES"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(Giosuè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BISOGNO DI SANTITÀ</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0" y="662672"/>
            <a:ext cx="12191999" cy="369332"/>
          </a:xfrm>
          <a:prstGeom prst="rect">
            <a:avLst/>
          </a:prstGeom>
          <a:noFill/>
        </p:spPr>
        <p:txBody>
          <a:bodyPr wrap="square">
            <a:spAutoFit/>
          </a:bodyPr>
          <a:lstStyle/>
          <a:p>
            <a:pPr algn="ctr"/>
            <a:r>
              <a:rPr lang="es-ES"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E8D190"/>
                </a:solidFill>
                <a:effectLst>
                  <a:outerShdw blurRad="38100" dist="38100" dir="2700000" algn="tl">
                    <a:srgbClr val="000000">
                      <a:alpha val="43137"/>
                    </a:srgbClr>
                  </a:outerShdw>
                </a:effectLst>
                <a:latin typeface="Comic Sans MS" panose="030F0702030302020204" pitchFamily="66" charset="0"/>
              </a:rPr>
              <a:t>Giosuè disse al popolo: Santificatevi, poiché domani il SIGNORE farà meraviglie in mezzo a voi</a:t>
            </a:r>
            <a:r>
              <a:rPr lang="es-ES"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E8D190"/>
                </a:solidFill>
                <a:effectLst>
                  <a:outerShdw blurRad="38100" dist="38100" dir="2700000" algn="tl">
                    <a:srgbClr val="000000">
                      <a:alpha val="43137"/>
                    </a:srgbClr>
                  </a:outerShdw>
                </a:effectLst>
                <a:latin typeface="Comic Sans MS" panose="030F0702030302020204" pitchFamily="66" charset="0"/>
              </a:rPr>
              <a:t>(Gs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123824" y="1233053"/>
            <a:ext cx="7296150" cy="1200329"/>
          </a:xfrm>
          <a:prstGeom prst="rect">
            <a:avLst/>
          </a:prstGeom>
          <a:noFill/>
        </p:spPr>
        <p:txBody>
          <a:bodyPr wrap="square" rtlCol="0">
            <a:spAutoFit/>
          </a:bodyPr>
          <a:lstStyle/>
          <a:p>
            <a:pPr>
              <a:spcBef>
                <a:spcPts val="600"/>
              </a:spcBef>
            </a:pPr>
            <a:r>
              <a:rPr lang="it-IT" b="1" dirty="0"/>
              <a:t>Per quarant'anni, la nuvola aveva indicato il momento di smontare il campo e mettersi in cammino, e l'arca guidava Israele verso la sua nuova destinazione (Numeri 9:17; 10:33).</a:t>
            </a:r>
            <a:endParaRPr lang="es-ES" b="1" dirty="0"/>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917274605"/>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024967" y="2419528"/>
            <a:ext cx="4461683" cy="2031325"/>
          </a:xfrm>
          <a:prstGeom prst="rect">
            <a:avLst/>
          </a:prstGeom>
          <a:noFill/>
        </p:spPr>
        <p:txBody>
          <a:bodyPr wrap="square">
            <a:spAutoFit/>
          </a:bodyPr>
          <a:lstStyle/>
          <a:p>
            <a:pPr>
              <a:spcBef>
                <a:spcPts val="600"/>
              </a:spcBef>
            </a:pPr>
            <a:r>
              <a:rPr lang="it-IT" b="1" dirty="0"/>
              <a:t>Era giunto il momento di partire. Smontarono il campo di </a:t>
            </a:r>
            <a:r>
              <a:rPr lang="it-IT" b="1" dirty="0" err="1"/>
              <a:t>Sitim</a:t>
            </a:r>
            <a:r>
              <a:rPr lang="it-IT" b="1" dirty="0"/>
              <a:t> e si accamparono per tre giorni davanti al Giordano. Poi ricevettero l'ordine di seguire l'arca per entrare nella Terra Promessa (Giosuè 3:1-3).</a:t>
            </a:r>
            <a:endParaRPr lang="es-ES" b="1" dirty="0"/>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433382"/>
            <a:ext cx="2729691" cy="2605343"/>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729691"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063067" y="4336473"/>
            <a:ext cx="4356907" cy="2031325"/>
          </a:xfrm>
          <a:prstGeom prst="rect">
            <a:avLst/>
          </a:prstGeom>
          <a:noFill/>
        </p:spPr>
        <p:txBody>
          <a:bodyPr wrap="square">
            <a:spAutoFit/>
          </a:bodyPr>
          <a:lstStyle/>
          <a:p>
            <a:pPr>
              <a:spcBef>
                <a:spcPts val="600"/>
              </a:spcBef>
            </a:pPr>
            <a:r>
              <a:rPr lang="it-IT" b="1" dirty="0"/>
              <a:t>Ma c'era un requisito primario; dovevano santificarsi (Gs 3:5). Questa consacrazione implicava una purificazione cerimoniale (lavare i vestiti e il corpo), abbandonare il peccato e avere  un atteggiamento ricettivo nell’ubbidire agli ordini di Dio.</a:t>
            </a:r>
            <a:endParaRPr lang="es-ES" b="1" dirty="0"/>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rPr>
              <a:t>LE MERAVIGLIE DI DIO</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209548" y="618548"/>
            <a:ext cx="11772901" cy="830997"/>
          </a:xfrm>
          <a:prstGeom prst="rect">
            <a:avLst/>
          </a:prstGeom>
          <a:noFill/>
        </p:spPr>
        <p:txBody>
          <a:bodyPr wrap="square">
            <a:spAutoFit/>
          </a:bodyPr>
          <a:lstStyle/>
          <a:p>
            <a:pPr algn="ct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it-IT"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 acque che scendevano dalla parte superiore si fermarono e si elevarono in un mucchio a una grandissima distanza, fino alla città di Adam che è vicino a </a:t>
            </a:r>
            <a:r>
              <a:rPr lang="it-IT"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Sartan</a:t>
            </a:r>
            <a:r>
              <a:rPr lang="it-IT"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e quelle che scendevano verso il mare della pianura, il mar Salato, furono interamente separate da esse; e il popolo passò di fronte a Gerico</a:t>
            </a:r>
            <a:r>
              <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(Giosuè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01322" y="1789329"/>
            <a:ext cx="5573560" cy="1200329"/>
          </a:xfrm>
          <a:prstGeom prst="rect">
            <a:avLst/>
          </a:prstGeom>
          <a:noFill/>
        </p:spPr>
        <p:txBody>
          <a:bodyPr wrap="square" rtlCol="0">
            <a:spAutoFit/>
          </a:bodyPr>
          <a:lstStyle/>
          <a:p>
            <a:pPr>
              <a:spcBef>
                <a:spcPts val="600"/>
              </a:spcBef>
            </a:pPr>
            <a:r>
              <a:rPr lang="it-IT" b="1" dirty="0"/>
              <a:t>Dio è «l'unico che compie meraviglie» (</a:t>
            </a:r>
            <a:r>
              <a:rPr lang="it-IT" b="1" dirty="0" err="1"/>
              <a:t>Sl</a:t>
            </a:r>
            <a:r>
              <a:rPr lang="it-IT" b="1" dirty="0"/>
              <a:t> 72:18). Per questo lo riconosciamo come l'unico Dio (</a:t>
            </a:r>
            <a:r>
              <a:rPr lang="it-IT" b="1" dirty="0" err="1"/>
              <a:t>Sl</a:t>
            </a:r>
            <a:r>
              <a:rPr lang="it-IT" b="1" dirty="0"/>
              <a:t> 86:10); ricordiamo le sue meraviglie (</a:t>
            </a:r>
            <a:r>
              <a:rPr lang="it-IT" b="1" dirty="0" err="1"/>
              <a:t>Sl</a:t>
            </a:r>
            <a:r>
              <a:rPr lang="it-IT" b="1" dirty="0"/>
              <a:t> 77:11) e raccontiamo le sue opere stupende (</a:t>
            </a:r>
            <a:r>
              <a:rPr lang="it-IT" b="1" dirty="0" err="1"/>
              <a:t>Sl</a:t>
            </a:r>
            <a:r>
              <a:rPr lang="it-IT" b="1" dirty="0"/>
              <a:t> 96:3).</a:t>
            </a:r>
            <a:endParaRPr lang="es-ES" b="1" dirty="0"/>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1" y="1764093"/>
            <a:ext cx="5927160" cy="3741520"/>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95250" y="5568243"/>
            <a:ext cx="6719887" cy="1195812"/>
          </a:xfrm>
          <a:prstGeom prst="rect">
            <a:avLst/>
          </a:prstGeom>
          <a:noFill/>
        </p:spPr>
        <p:txBody>
          <a:bodyPr wrap="square">
            <a:spAutoFit/>
          </a:bodyPr>
          <a:lstStyle/>
          <a:p>
            <a:pPr>
              <a:spcBef>
                <a:spcPts val="600"/>
              </a:spcBef>
            </a:pPr>
            <a:r>
              <a:rPr lang="it-IT" b="1" dirty="0"/>
              <a:t>L'attraversamento del Giordano è una delle meraviglie di Dio, che indica – profeticamente – un'altra delle grandi meraviglie che Dio ha promesso di realizzare in noi: l'ingresso nella Canaan celeste (Za 8:6-8).</a:t>
            </a:r>
            <a:endParaRPr lang="es-ES" b="1" dirty="0"/>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a:blip r:embed="rId4" cstate="email"/>
          <a:stretch>
            <a:fillRect/>
          </a:stretch>
        </p:blipFill>
        <p:spPr>
          <a:xfrm>
            <a:off x="6982184" y="4996437"/>
            <a:ext cx="4914184" cy="1757427"/>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376269" y="3282759"/>
            <a:ext cx="5815731" cy="1200329"/>
          </a:xfrm>
          <a:prstGeom prst="rect">
            <a:avLst/>
          </a:prstGeom>
          <a:noFill/>
        </p:spPr>
        <p:txBody>
          <a:bodyPr wrap="square">
            <a:spAutoFit/>
          </a:bodyPr>
          <a:lstStyle/>
          <a:p>
            <a:pPr>
              <a:spcBef>
                <a:spcPts val="600"/>
              </a:spcBef>
            </a:pPr>
            <a:r>
              <a:rPr lang="it-IT" b="1" dirty="0"/>
              <a:t>Non c'è nulla di difficile o troppo meraviglioso per Lui, che ha creato tutto ciò che esiste (</a:t>
            </a:r>
            <a:r>
              <a:rPr lang="it-IT" b="1" dirty="0" err="1"/>
              <a:t>Ge</a:t>
            </a:r>
            <a:r>
              <a:rPr lang="it-IT" b="1" dirty="0"/>
              <a:t> 32:17; Lu 1:37). Per questo possiamo confidare che Egli possa compiere meraviglie anche nella nostra vita </a:t>
            </a:r>
            <a:r>
              <a:rPr lang="es-ES" b="1" dirty="0"/>
              <a:t>(</a:t>
            </a:r>
            <a:r>
              <a:rPr lang="es-ES" b="1" dirty="0" err="1"/>
              <a:t>Sl</a:t>
            </a:r>
            <a:r>
              <a:rPr lang="es-ES" b="1" dirty="0"/>
              <a:t>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clrChange>
              <a:clrFrom>
                <a:srgbClr val="FFFFFF"/>
              </a:clrFrom>
              <a:clrTo>
                <a:srgbClr val="FFFFFF">
                  <a:alpha val="0"/>
                </a:srgbClr>
              </a:clrTo>
            </a:clrChange>
          </a:blip>
          <a:stretch>
            <a:fillRect/>
          </a:stretch>
        </p:blipFill>
        <p:spPr>
          <a:xfrm>
            <a:off x="302645" y="1973359"/>
            <a:ext cx="6308962"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347854" y="2244436"/>
            <a:ext cx="6844145" cy="2185214"/>
          </a:xfrm>
          <a:prstGeom prst="rect">
            <a:avLst/>
          </a:prstGeom>
          <a:noFill/>
        </p:spPr>
        <p:txBody>
          <a:bodyPr wrap="square">
            <a:spAutoFit/>
            <a:scene3d>
              <a:camera prst="orthographicFront"/>
              <a:lightRig rig="threePt" dir="t"/>
            </a:scene3d>
            <a:sp3d extrusionH="57150">
              <a:bevelT w="38100" h="38100"/>
            </a:sp3d>
          </a:bodyPr>
          <a:lstStyle/>
          <a:p>
            <a:pPr algn="ctr"/>
            <a:r>
              <a:rPr lang="es-ES"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RICORDARE E DIMENTICARE</a:t>
            </a:r>
          </a:p>
          <a:p>
            <a:pPr algn="ctr"/>
            <a:r>
              <a:rPr lang="es-ES"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(Giosuè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SEGNALI DA RICORDARE</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418075" y="628947"/>
            <a:ext cx="11372143" cy="646331"/>
          </a:xfrm>
          <a:prstGeom prst="rect">
            <a:avLst/>
          </a:prstGeom>
          <a:noFill/>
        </p:spPr>
        <p:txBody>
          <a:bodyPr wrap="square">
            <a:spAutoFit/>
          </a:bodyPr>
          <a:lstStyle/>
          <a:p>
            <a:pPr algn="ct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it-IT"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Affinché questo sia un segno in mezzo a voi. Quando in futuro i vostri figli vi domanderanno, dicendo: "Che cosa sono per voi queste pietre?", voi risponderete loro</a:t>
            </a:r>
            <a:r>
              <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es-E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(Giosuè 4:6-7a)</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418075" y="1307035"/>
            <a:ext cx="9571051" cy="400110"/>
          </a:xfrm>
          <a:prstGeom prst="rect">
            <a:avLst/>
          </a:prstGeom>
          <a:noFill/>
        </p:spPr>
        <p:txBody>
          <a:bodyPr wrap="square" rtlCol="0">
            <a:spAutoFit/>
          </a:bodyPr>
          <a:lstStyle/>
          <a:p>
            <a:pPr>
              <a:spcBef>
                <a:spcPts val="600"/>
              </a:spcBef>
            </a:pPr>
            <a:r>
              <a:rPr lang="it-IT" sz="2000" b="1" dirty="0"/>
              <a:t>Nella Bibbia, un segno può avere diversi significati</a:t>
            </a:r>
            <a:r>
              <a:rPr lang="es-ES" sz="2000" b="1" dirty="0"/>
              <a:t>:</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es-ES" b="1" kern="1200" dirty="0"/>
                <a:t>Un atto prodigioso 1 Re 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es-ES" b="1" kern="1200" dirty="0"/>
                <a:t>Un simbolo di qualcosa</a:t>
              </a:r>
              <a:br>
                <a:rPr lang="es-ES" b="1" kern="1200" dirty="0"/>
              </a:br>
              <a:r>
                <a:rPr lang="es-ES" b="1" kern="1200" dirty="0" err="1"/>
                <a:t>Gn</a:t>
              </a:r>
              <a:r>
                <a:rPr lang="es-ES" b="1" kern="1200" dirty="0"/>
                <a:t>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s-ES" sz="1600" b="1" kern="1200" dirty="0"/>
                <a:t>Un </a:t>
              </a:r>
              <a:r>
                <a:rPr lang="es-ES" sz="1600" b="1" kern="1200" dirty="0" err="1"/>
                <a:t>segno</a:t>
              </a:r>
              <a:r>
                <a:rPr lang="es-ES" sz="1600" b="1" kern="1200" dirty="0"/>
                <a:t> </a:t>
              </a:r>
              <a:r>
                <a:rPr lang="es-ES" sz="1600" b="1" kern="1200" dirty="0" err="1"/>
                <a:t>d’avvertimento</a:t>
              </a:r>
              <a:r>
                <a:rPr lang="es-ES" sz="1600" b="1" kern="1200" dirty="0"/>
                <a:t> Es12:13</a:t>
              </a:r>
              <a:endParaRPr lang="es-ES" sz="1600"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s-ES" b="1" kern="1200" dirty="0"/>
                <a:t>Un marchio distintivo Ez 20:20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424393" cy="1365960"/>
            <a:chOff x="9798514" y="1865266"/>
            <a:chExt cx="2424393"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769335"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s-ES" b="1" kern="1200" dirty="0"/>
                <a:t>Un </a:t>
              </a:r>
              <a:r>
                <a:rPr lang="es-ES" b="1" kern="1200" dirty="0" err="1"/>
                <a:t>memoriale</a:t>
              </a:r>
              <a:r>
                <a:rPr lang="es-ES" b="1" kern="1200" dirty="0"/>
                <a:t> </a:t>
              </a:r>
              <a:r>
                <a:rPr lang="es-ES" b="1" kern="1200" dirty="0" err="1"/>
                <a:t>Gn</a:t>
              </a:r>
              <a:r>
                <a:rPr lang="es-ES" b="1" kern="1200" dirty="0"/>
                <a:t> 28:18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52400" y="3289281"/>
            <a:ext cx="6877050" cy="923330"/>
          </a:xfrm>
          <a:prstGeom prst="rect">
            <a:avLst/>
          </a:prstGeom>
          <a:noFill/>
        </p:spPr>
        <p:txBody>
          <a:bodyPr wrap="square" rtlCol="0">
            <a:spAutoFit/>
          </a:bodyPr>
          <a:lstStyle/>
          <a:p>
            <a:pPr>
              <a:spcBef>
                <a:spcPts val="600"/>
              </a:spcBef>
            </a:pPr>
            <a:r>
              <a:rPr lang="it-IT" b="1" dirty="0"/>
              <a:t>Le dodici pietre prese dal Giordano che Giosuè eresse come segno appartengono a quest'ultimo tipo: un memoriale.</a:t>
            </a:r>
            <a:endParaRPr lang="es-ES" b="1" dirty="0"/>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33350" y="4936471"/>
            <a:ext cx="6896100" cy="1754326"/>
          </a:xfrm>
          <a:prstGeom prst="rect">
            <a:avLst/>
          </a:prstGeom>
          <a:noFill/>
        </p:spPr>
        <p:txBody>
          <a:bodyPr wrap="square">
            <a:spAutoFit/>
          </a:bodyPr>
          <a:lstStyle/>
          <a:p>
            <a:pPr>
              <a:spcBef>
                <a:spcPts val="600"/>
              </a:spcBef>
            </a:pPr>
            <a:r>
              <a:rPr lang="it-IT" b="1"/>
              <a:t>Le nuove generazioni dovevano conoscere ciò che Dio aveva fatto. La loro fede doveva fondarsi sulle meraviglie di Dio. È responsabilità dei genitori trasmettere questa conoscenza ai propri figli (Dt 4:9). Con questa conoscenza, ognuno di noi deve vivere secondo la propria fede.</a:t>
            </a:r>
            <a:endParaRPr lang="es-ES" b="1" dirty="0"/>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7041614" cy="646331"/>
          </a:xfrm>
          <a:prstGeom prst="rect">
            <a:avLst/>
          </a:prstGeom>
          <a:noFill/>
        </p:spPr>
        <p:txBody>
          <a:bodyPr wrap="square">
            <a:spAutoFit/>
          </a:bodyPr>
          <a:lstStyle/>
          <a:p>
            <a:pPr>
              <a:spcBef>
                <a:spcPts val="600"/>
              </a:spcBef>
            </a:pPr>
            <a:r>
              <a:rPr lang="it-IT" b="1" dirty="0"/>
              <a:t>Al di là del ricordo stesso, qual era l'obiettivo che Dio aveva in mente quando chiese che fossero erette queste pietre? </a:t>
            </a:r>
            <a:r>
              <a:rPr lang="es-ES" b="1" dirty="0"/>
              <a:t>(Gs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s-ES"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IL PERICOLO DI DIMENTICARE</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s-ES"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FCED0"/>
                </a:solidFill>
                <a:effectLst>
                  <a:outerShdw blurRad="38100" dist="38100" dir="2700000" algn="tl">
                    <a:srgbClr val="000000">
                      <a:alpha val="43137"/>
                    </a:srgbClr>
                  </a:outerShdw>
                </a:effectLst>
                <a:latin typeface="Comic Sans MS" panose="030F0702030302020204" pitchFamily="66" charset="0"/>
              </a:rPr>
              <a:t>Così i figli d'Israele fecero ciò che è male agli occhi dell'Eterno; dimenticarono l'Eterno, il loro DIO, e servirono i </a:t>
            </a:r>
            <a:r>
              <a:rPr lang="it-IT" b="1" dirty="0" err="1">
                <a:solidFill>
                  <a:srgbClr val="FFCED0"/>
                </a:solidFill>
                <a:effectLst>
                  <a:outerShdw blurRad="38100" dist="38100" dir="2700000" algn="tl">
                    <a:srgbClr val="000000">
                      <a:alpha val="43137"/>
                    </a:srgbClr>
                  </a:outerShdw>
                </a:effectLst>
                <a:latin typeface="Comic Sans MS" panose="030F0702030302020204" pitchFamily="66" charset="0"/>
              </a:rPr>
              <a:t>Baal</a:t>
            </a:r>
            <a:r>
              <a:rPr lang="it-IT" b="1" dirty="0">
                <a:solidFill>
                  <a:srgbClr val="FFCED0"/>
                </a:solidFill>
                <a:effectLst>
                  <a:outerShdw blurRad="38100" dist="38100" dir="2700000" algn="tl">
                    <a:srgbClr val="000000">
                      <a:alpha val="43137"/>
                    </a:srgbClr>
                  </a:outerShdw>
                </a:effectLst>
                <a:latin typeface="Comic Sans MS" panose="030F0702030302020204" pitchFamily="66" charset="0"/>
              </a:rPr>
              <a:t> e le </a:t>
            </a:r>
            <a:r>
              <a:rPr lang="it-IT" b="1" dirty="0" err="1">
                <a:solidFill>
                  <a:srgbClr val="FFCED0"/>
                </a:solidFill>
                <a:effectLst>
                  <a:outerShdw blurRad="38100" dist="38100" dir="2700000" algn="tl">
                    <a:srgbClr val="000000">
                      <a:alpha val="43137"/>
                    </a:srgbClr>
                  </a:outerShdw>
                </a:effectLst>
                <a:latin typeface="Comic Sans MS" panose="030F0702030302020204" pitchFamily="66" charset="0"/>
              </a:rPr>
              <a:t>Asceroth</a:t>
            </a:r>
            <a:r>
              <a:rPr lang="es-E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CED0"/>
                </a:solidFill>
                <a:effectLst>
                  <a:outerShdw blurRad="38100" dist="38100" dir="2700000" algn="tl">
                    <a:srgbClr val="000000">
                      <a:alpha val="43137"/>
                    </a:srgbClr>
                  </a:outerShdw>
                </a:effectLst>
                <a:latin typeface="Comic Sans MS" panose="030F0702030302020204" pitchFamily="66" charset="0"/>
              </a:rPr>
              <a:t>(Giudici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176566" y="1381125"/>
            <a:ext cx="12015433" cy="338554"/>
          </a:xfrm>
          <a:prstGeom prst="rect">
            <a:avLst/>
          </a:prstGeom>
          <a:noFill/>
        </p:spPr>
        <p:txBody>
          <a:bodyPr wrap="square" rtlCol="0">
            <a:spAutoFit/>
          </a:bodyPr>
          <a:lstStyle/>
          <a:p>
            <a:pPr>
              <a:spcBef>
                <a:spcPts val="600"/>
              </a:spcBef>
            </a:pPr>
            <a:r>
              <a:rPr lang="it-IT" sz="1600" b="1" dirty="0"/>
              <a:t>Quando eresse le dodici pietre commemorative a </a:t>
            </a:r>
            <a:r>
              <a:rPr lang="it-IT" sz="1600" b="1" dirty="0" err="1"/>
              <a:t>Ghilgal</a:t>
            </a:r>
            <a:r>
              <a:rPr lang="it-IT" sz="1600" b="1" dirty="0"/>
              <a:t>, Giosuè sottolineò due punti (Gs 4:23):</a:t>
            </a:r>
            <a:endParaRPr lang="es-ES" sz="1600" b="1" dirty="0"/>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461064295"/>
              </p:ext>
            </p:extLst>
          </p:nvPr>
        </p:nvGraphicFramePr>
        <p:xfrm>
          <a:off x="176566" y="1818500"/>
          <a:ext cx="11838869" cy="2399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477328"/>
          </a:xfrm>
          <a:prstGeom prst="rect">
            <a:avLst/>
          </a:prstGeom>
          <a:noFill/>
        </p:spPr>
        <p:txBody>
          <a:bodyPr wrap="square" rtlCol="0">
            <a:spAutoFit/>
          </a:bodyPr>
          <a:lstStyle/>
          <a:p>
            <a:pPr>
              <a:spcBef>
                <a:spcPts val="600"/>
              </a:spcBef>
            </a:pPr>
            <a:r>
              <a:rPr lang="it-IT" b="1" dirty="0"/>
              <a:t>La nuova generazione rischiava di commettere lo stesso errore dei propri genitori: dimenticare le meravigliose opere di Dio. Purtroppo, dimenticarono e ne pagarono le conseguenze (Giudici </a:t>
            </a:r>
            <a:r>
              <a:rPr lang="es-ES" b="1" dirty="0"/>
              <a:t>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pic>
        <p:nvPicPr>
          <p:cNvPr id="10" name="Imagen 9" descr="Un par de personas de pie en la calle&#10;&#10;El contenido generado por IA puede ser incorrecto.">
            <a:extLst>
              <a:ext uri="{FF2B5EF4-FFF2-40B4-BE49-F238E27FC236}">
                <a16:creationId xmlns:a16="http://schemas.microsoft.com/office/drawing/2014/main" id="{5244E412-A237-0F7A-B904-8F5A6E17006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93963"/>
            <a:ext cx="7672384" cy="1200329"/>
          </a:xfrm>
          <a:prstGeom prst="rect">
            <a:avLst/>
          </a:prstGeom>
          <a:noFill/>
        </p:spPr>
        <p:txBody>
          <a:bodyPr wrap="square">
            <a:spAutoFit/>
          </a:bodyPr>
          <a:lstStyle/>
          <a:p>
            <a:pPr>
              <a:spcBef>
                <a:spcPts val="600"/>
              </a:spcBef>
            </a:pPr>
            <a:r>
              <a:rPr lang="it-IT" b="1"/>
              <a:t>Quanto è importante, mantenere vivo nella nostra mente il ricordo di come Dio si è preso cura dei nostri antenati e dei momenti in cui hanno visto con i loro occhi la potente mano di Dio!</a:t>
            </a:r>
            <a:endParaRPr lang="es-ES" b="1" dirty="0"/>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900" decel="100000" fill="hold"/>
                                        <p:tgtEl>
                                          <p:spTgt spid="1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900" decel="100000" fill="hold"/>
                                        <p:tgtEl>
                                          <p:spTgt spid="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974</TotalTime>
  <Words>1239</Words>
  <Application>Microsoft Office PowerPoint</Application>
  <PresentationFormat>Panorámica</PresentationFormat>
  <Paragraphs>64</Paragraphs>
  <Slides>12</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Calibri</vt:lpstr>
      <vt:lpstr>Aptos</vt:lpstr>
      <vt:lpstr>Arial Black</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111</cp:revision>
  <dcterms:created xsi:type="dcterms:W3CDTF">2025-09-23T16:48:06Z</dcterms:created>
  <dcterms:modified xsi:type="dcterms:W3CDTF">2025-10-13T09:16:27Z</dcterms:modified>
</cp:coreProperties>
</file>