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3" r:id="rId3"/>
    <p:sldId id="301" r:id="rId4"/>
    <p:sldId id="257" r:id="rId5"/>
    <p:sldId id="308" r:id="rId6"/>
    <p:sldId id="259" r:id="rId7"/>
    <p:sldId id="260" r:id="rId8"/>
    <p:sldId id="310" r:id="rId9"/>
    <p:sldId id="312" r:id="rId10"/>
    <p:sldId id="263" r:id="rId11"/>
    <p:sldId id="311" r:id="rId12"/>
    <p:sldId id="302" r:id="rId13"/>
    <p:sldId id="303" r:id="rId14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143"/>
    <a:srgbClr val="653E33"/>
    <a:srgbClr val="186C7A"/>
    <a:srgbClr val="AFE6EF"/>
    <a:srgbClr val="6308DE"/>
    <a:srgbClr val="9F5FCF"/>
    <a:srgbClr val="B98B69"/>
    <a:srgbClr val="E0A4A6"/>
    <a:srgbClr val="8B5299"/>
    <a:srgbClr val="825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62D34-8B0D-BE0A-D8EB-58083428F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E2E65-F43B-6EBC-7A37-B23B0BE12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C6846-6626-8006-65C5-DEE7AC6D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87F75-E624-A78E-4E52-CA6C5367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6FBE9-7456-72D7-A8B2-DB6BDB49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0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0571-E476-B1B6-F14F-87713B3E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F0E14-4E6D-989C-0DA5-43C98F91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F04AA-233D-A431-649A-3B5CCFB1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051E9-982E-AAEA-72B3-406C5652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8F4A-076E-CED0-A767-26256C63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EB8835-5CA3-5E05-5949-D5A17292C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6BF332-82E2-502C-73E4-BB49548D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E689C-0CDC-49F8-4D1F-BEED541B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3F774-7EB4-1A6D-1E4F-B15F725E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37030-1FBD-2C48-9357-BE60C668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6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5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2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3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3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0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24C4-AF91-F678-9744-2EA83AEC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C56A2-E0CE-26C6-1B55-5239B21BD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9CDF7-B3C5-0849-3A1E-430BFA60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2A5E0-D106-AAC8-671B-5BB82975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39B69-6A02-74F6-96C5-0C635AC5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4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4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7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BBDED-BAE0-3C64-1F7A-B03FB171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AA35DB-600E-E385-7252-551B56AD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E1884-B55B-FE34-B1D5-970B7C03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982766-EC7C-EA80-DCD4-4D57F5B9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91330-BDDC-2C74-F857-D6E93EF3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0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24996-111B-CAF7-9EF5-2D63897F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C6ADE-9460-C8CD-9A19-D446A9C82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FE1A8-0EDA-AFCE-615B-746BB9D8B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3287-E294-DD38-9D7D-F74148E0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C279D0-6B98-2112-8DD3-9134B5B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BF7ECD-F891-0B51-F78A-B4A3C363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4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8097-DD9F-79A2-C52D-A3683BF8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BD5FF-6761-1381-52B1-B89FFF2A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49427F-9B55-38AF-FD1F-BB3F2323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C5838-80E5-4260-D1B5-984F09D71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3DB7C2-CC7C-02D2-42B0-FA18BABE0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FF3A76-F39A-93E8-C711-CB66E92D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783177-F607-8ABF-DBA1-27ED5A04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0208F4-F4AC-E2B2-1B8E-A98A0CF6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0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8E90A-EB2F-F46C-D655-AFABA4E2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F39D25-9414-CE50-FE0F-0F148FEB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F351B7-A865-8FEA-8350-A40CC789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404BC-4D91-1B53-F4E9-878C95FE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2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144584-7B7F-1E3E-7920-D18D4958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E4A97B-7299-EBBE-9B4F-293E2FBE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632483-3F98-7BBE-EBC0-90CB3BD3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421F4-D258-6670-78CB-85E10856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26AC1-F12B-FF44-B8C5-0A2F800D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1B966-6F50-2F92-35D6-05F484E8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A24AD-C5F7-317E-E030-415BDFBF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DDE88-6BD9-CEE7-217B-E9D619CD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B446C5-7CBF-45AA-139A-B410FBDC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0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1699A-7116-15D7-F798-42B51F9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E33706-6567-36C2-264E-56E654A3D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8CA84-D5F5-90F7-C693-5285C59B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A38CFE-D145-7B0D-E9C4-18F78707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108FB-0231-50EC-AC2D-3E5CD71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AE3795-0AE9-47EF-C3AC-D9E8D126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0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529DA4-FF84-0926-0F47-FD9BCC3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69A495-1DFA-353F-7C10-1B0771E2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F3DE9-AEA6-5C58-60BB-6E06D794F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FBD38-2263-4973-9661-7191FE6A9F8C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B164B-E3A9-A657-C104-A680264CD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38021-E6BD-5127-27F1-1EC0E6CA7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74CCE-FD62-4E56-A963-15189B0E19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5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2\maschera presentac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3F071EE-DB6D-4343-AA24-70F660CE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290" y="6337882"/>
            <a:ext cx="2866492" cy="4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s-ES" sz="19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15 NOVEMBRE 2025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2918" y="1359702"/>
            <a:ext cx="1187940" cy="369332"/>
          </a:xfrm>
          <a:prstGeom prst="rect">
            <a:avLst/>
          </a:prstGeom>
          <a:solidFill>
            <a:srgbClr val="760B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00"/>
                </a:solidFill>
                <a:latin typeface="Arial Black" pitchFamily="34" charset="0"/>
              </a:rPr>
              <a:t>4 TRIMESTRE 2025</a:t>
            </a:r>
            <a:endParaRPr lang="it-IT" sz="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08" y="507752"/>
            <a:ext cx="11087830" cy="6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LEZIONE 7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995905" y="5511453"/>
            <a:ext cx="8885920" cy="1229444"/>
          </a:xfrm>
          <a:prstGeom prst="roundRect">
            <a:avLst/>
          </a:prstGeom>
          <a:gradFill flip="none" rotWithShape="1">
            <a:gsLst>
              <a:gs pos="0">
                <a:srgbClr val="8A3CA2">
                  <a:shade val="30000"/>
                  <a:satMod val="115000"/>
                </a:srgbClr>
              </a:gs>
              <a:gs pos="50000">
                <a:srgbClr val="8A3CA2">
                  <a:shade val="67500"/>
                  <a:satMod val="115000"/>
                </a:srgbClr>
              </a:gs>
              <a:gs pos="100000">
                <a:srgbClr val="8A3CA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2951174" y="5541348"/>
            <a:ext cx="8906734" cy="1295477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defTabSz="720000">
              <a:lnSpc>
                <a:spcPts val="4500"/>
              </a:lnSpc>
            </a:pPr>
            <a:r>
              <a:rPr lang="es-ES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LEALTÀ ASSOLUTA: ADORAZIONE IN UNA ZONA DI GUERRA</a:t>
            </a:r>
            <a:endParaRPr lang="es-ES" sz="480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5074" y="1175158"/>
            <a:ext cx="7365304" cy="438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7A3B0-A4A9-BB80-4D96-B19F5AB84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5D88177-BD84-088A-E38F-A2F8863250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4483" y="2061605"/>
            <a:ext cx="8231075" cy="47963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6BC2E8D-7309-E58B-43EC-F48F308053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8B52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AD698D-D3D4-95D6-6D8A-B396472F939F}"/>
              </a:ext>
            </a:extLst>
          </p:cNvPr>
          <p:cNvSpPr txBox="1"/>
          <p:nvPr/>
        </p:nvSpPr>
        <p:spPr>
          <a:xfrm>
            <a:off x="3908362" y="87050"/>
            <a:ext cx="8242998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000" b="1" dirty="0">
                <a:ln/>
                <a:solidFill>
                  <a:srgbClr val="8B5299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UN LUOGO SPECIALE PER ADORARE</a:t>
            </a:r>
          </a:p>
        </p:txBody>
      </p:sp>
    </p:spTree>
    <p:extLst>
      <p:ext uri="{BB962C8B-B14F-4D97-AF65-F5344CB8AC3E}">
        <p14:creationId xmlns:p14="http://schemas.microsoft.com/office/powerpoint/2010/main" val="27552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0442E0-E1A1-005B-0173-DD4D8D6862CA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ERIGENDO IL SANTUARIO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D7992A-F478-2F95-E88A-722153034FB9}"/>
              </a:ext>
            </a:extLst>
          </p:cNvPr>
          <p:cNvSpPr txBox="1"/>
          <p:nvPr/>
        </p:nvSpPr>
        <p:spPr>
          <a:xfrm>
            <a:off x="1538288" y="648085"/>
            <a:ext cx="9115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«Poi tutta la comunità dei figli d'Israele si radunò a Silo, dove montarono la tenda di convegno. Il paese era loro sottomesso»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(Giosuè 18:1)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3663DC-416C-8A5A-CB5E-F431070FB8AB}"/>
              </a:ext>
            </a:extLst>
          </p:cNvPr>
          <p:cNvSpPr txBox="1"/>
          <p:nvPr/>
        </p:nvSpPr>
        <p:spPr>
          <a:xfrm>
            <a:off x="4613565" y="1533140"/>
            <a:ext cx="7578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terra era stata conquistata da Israele. Il territorio era stato distribuito alle tribù più importanti, anche se sette tribù non avevano ancora ricevuto la loro parte. I guerrieri di Ruben, </a:t>
            </a:r>
            <a:r>
              <a:rPr lang="it-IT" b="1" dirty="0" err="1"/>
              <a:t>Gad</a:t>
            </a:r>
            <a:r>
              <a:rPr lang="it-IT" b="1" dirty="0"/>
              <a:t> e della mezza tribù di Manasse sarebbero stati mandati nelle loro terre oltre il Giordano.</a:t>
            </a:r>
            <a:endParaRPr lang="es-ES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5796C3-1DF9-1F96-0911-E709927D377C}"/>
              </a:ext>
            </a:extLst>
          </p:cNvPr>
          <p:cNvSpPr txBox="1"/>
          <p:nvPr/>
        </p:nvSpPr>
        <p:spPr>
          <a:xfrm>
            <a:off x="249382" y="4426241"/>
            <a:ext cx="6553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Santuario, come dimora visibile di Dio, era il punto di coesione, dove tutti si univano in adorazione. Senza la presenza di Dio, il possesso della terra non aveva senso.</a:t>
            </a:r>
            <a:endParaRPr lang="es-ES" b="1" dirty="0"/>
          </a:p>
        </p:txBody>
      </p:sp>
      <p:pic>
        <p:nvPicPr>
          <p:cNvPr id="8" name="Imagen 7" descr="Imagen que contiene tabl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CCE7CB52-F20B-39E9-5BE4-23D08240A1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11" y="1620786"/>
            <a:ext cx="4261553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F233373-0CDF-22F7-7C6D-03AE8ACA3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3636" y="4426240"/>
            <a:ext cx="4776580" cy="23682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F7ACC2-D1AE-45E6-46BB-336C72C5F987}"/>
              </a:ext>
            </a:extLst>
          </p:cNvPr>
          <p:cNvSpPr txBox="1"/>
          <p:nvPr/>
        </p:nvSpPr>
        <p:spPr>
          <a:xfrm>
            <a:off x="4613564" y="3127835"/>
            <a:ext cx="75784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Prima che le tribù si separassero, fu compiuto un atto speciale e indispensabile: l'erezione del Tabernacolo, il centro di culto di Israele (Giosuè </a:t>
            </a:r>
            <a:r>
              <a:rPr lang="es-ES" b="1" dirty="0"/>
              <a:t>18:1).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788630-C3EB-EFFE-13B4-AF3C4FA13904}"/>
              </a:ext>
            </a:extLst>
          </p:cNvPr>
          <p:cNvSpPr txBox="1"/>
          <p:nvPr/>
        </p:nvSpPr>
        <p:spPr>
          <a:xfrm>
            <a:off x="249381" y="5522614"/>
            <a:ext cx="68824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Oggi, quando ci sono ancora giganti moderni e postmoderni da sconfiggere, è di vitale importanza che concentriamo il nostro sguardo sul Santuario Celeste, dove Gesù intercede per noi.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441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3C5E04-8704-FA75-91CB-6CCB6272AFB5}"/>
              </a:ext>
            </a:extLst>
          </p:cNvPr>
          <p:cNvSpPr txBox="1"/>
          <p:nvPr/>
        </p:nvSpPr>
        <p:spPr>
          <a:xfrm>
            <a:off x="1568932" y="1108018"/>
            <a:ext cx="905413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«Non erano passate molte settimane da quando Mosè aveva spiegato al popolo il libro del Deuteronomio: in quell’occasione, Giosuè lesse ancora una volta la legge.</a:t>
            </a:r>
            <a:r>
              <a:rPr lang="es-ES" sz="2400" b="1" dirty="0">
                <a:latin typeface="Comic Sans MS" pitchFamily="66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Erano presenti tutti gli uomini d’Israele, ma anche tutte le donne e i bambini: era importante che anch’essi conoscessero i loro doveri.</a:t>
            </a:r>
            <a:r>
              <a:rPr lang="es-ES" sz="2400" b="1" dirty="0">
                <a:latin typeface="Comic Sans MS" pitchFamily="66" charset="0"/>
              </a:rPr>
              <a:t>. […]</a:t>
            </a:r>
          </a:p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Ogni capitolo, ogni versetto delle Sacre Scritture mette in contatto l’uomo con Dio</a:t>
            </a:r>
            <a:r>
              <a:rPr lang="es-ES" sz="2400" b="1" dirty="0">
                <a:latin typeface="Comic Sans MS" pitchFamily="66" charset="0"/>
              </a:rPr>
              <a:t>. […]</a:t>
            </a:r>
            <a:r>
              <a:rPr lang="it-IT" sz="2400" b="1" dirty="0">
                <a:latin typeface="Comic Sans MS" pitchFamily="66" charset="0"/>
              </a:rPr>
              <a:t> Se la Parola di Dio fosse studiata e seguita, guiderebbe i credenti, come gli israeliti, con una nuvola di giorno e una colonna di fuoco di notte».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8917C8-C459-2631-EC1B-75D21B4F1D77}"/>
              </a:ext>
            </a:extLst>
          </p:cNvPr>
          <p:cNvSpPr txBox="1"/>
          <p:nvPr/>
        </p:nvSpPr>
        <p:spPr>
          <a:xfrm>
            <a:off x="6933076" y="5580705"/>
            <a:ext cx="3843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 err="1"/>
              <a:t>Patriarchi</a:t>
            </a:r>
            <a:r>
              <a:rPr lang="es-ES" sz="1600" b="1" i="1" dirty="0"/>
              <a:t> e </a:t>
            </a:r>
            <a:r>
              <a:rPr lang="es-ES" sz="1600" b="1" i="1" dirty="0" err="1"/>
              <a:t>profeti</a:t>
            </a:r>
            <a:r>
              <a:rPr lang="es-ES" sz="1600" b="1" dirty="0"/>
              <a:t>,  p. 421) </a:t>
            </a:r>
          </a:p>
        </p:txBody>
      </p:sp>
    </p:spTree>
    <p:extLst>
      <p:ext uri="{BB962C8B-B14F-4D97-AF65-F5344CB8AC3E}">
        <p14:creationId xmlns:p14="http://schemas.microsoft.com/office/powerpoint/2010/main" val="38207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15DAB-E596-47AC-CC4D-ACCADC78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OS PC CLAUDIO\IGLESIA\Escuela Sabatica - ppt lecciones\2025\4 TRIMESTRE\leccion 7\Immagine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115" y="8676"/>
            <a:ext cx="12204701" cy="6870701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7579D2-7AED-3564-1F3F-C9D547A03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528" y="236041"/>
            <a:ext cx="3793268" cy="638591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rente, joven, niño, banca&#10;&#10;El contenido generado por IA puede ser incorrecto.">
            <a:extLst>
              <a:ext uri="{FF2B5EF4-FFF2-40B4-BE49-F238E27FC236}">
                <a16:creationId xmlns:a16="http://schemas.microsoft.com/office/drawing/2014/main" id="{62EFF39D-F303-F9BE-3F11-FD51E06656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5452" y="171716"/>
            <a:ext cx="3822924" cy="2832741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agua, tabla, azul, hombre&#10;&#10;El contenido generado por IA puede ser incorrecto.">
            <a:extLst>
              <a:ext uri="{FF2B5EF4-FFF2-40B4-BE49-F238E27FC236}">
                <a16:creationId xmlns:a16="http://schemas.microsoft.com/office/drawing/2014/main" id="{1C887D4B-80CD-15B5-5B2D-E038DBFA4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D183F3-68F4-6D85-8402-F5A45A365779}"/>
              </a:ext>
            </a:extLst>
          </p:cNvPr>
          <p:cNvSpPr txBox="1"/>
          <p:nvPr/>
        </p:nvSpPr>
        <p:spPr>
          <a:xfrm>
            <a:off x="4254883" y="3174699"/>
            <a:ext cx="3682234" cy="35702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sz="3200" b="1" dirty="0">
                <a:ln w="12700" cmpd="sng">
                  <a:noFill/>
                  <a:prstDash val="solid"/>
                </a:ln>
                <a:solidFill>
                  <a:srgbClr val="F2601E"/>
                </a:solidFill>
                <a:latin typeface="Comic Sans MS" panose="030F0702030302020204" pitchFamily="66" charset="0"/>
              </a:rPr>
              <a:t>Cercate prima il regno di Dio e la sua giustizia, e tutte queste cose vi saranno date in più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Matteo 6:33</a:t>
            </a:r>
          </a:p>
        </p:txBody>
      </p:sp>
    </p:spTree>
    <p:extLst>
      <p:ext uri="{BB962C8B-B14F-4D97-AF65-F5344CB8AC3E}">
        <p14:creationId xmlns:p14="http://schemas.microsoft.com/office/powerpoint/2010/main" val="28318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A5702B-6E3C-A7AB-AC4C-11D11F962A0B}"/>
              </a:ext>
            </a:extLst>
          </p:cNvPr>
          <p:cNvSpPr txBox="1"/>
          <p:nvPr/>
        </p:nvSpPr>
        <p:spPr>
          <a:xfrm>
            <a:off x="5791199" y="3288030"/>
            <a:ext cx="603293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 Adorare prima di conquistare:</a:t>
            </a:r>
          </a:p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patto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rinnovato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(Giosuè 5:1-9)</a:t>
            </a:r>
          </a:p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prima Pasqua in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Canaan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Giosuè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5:10-12)</a:t>
            </a:r>
          </a:p>
          <a:p>
            <a:pPr>
              <a:spcBef>
                <a:spcPts val="1800"/>
              </a:spcBef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 Adorazione tra i monti:</a:t>
            </a:r>
          </a:p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altare per adorare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Giosuè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8:30,31)</a:t>
            </a:r>
          </a:p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Ricordare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legge (Giosuè 8:32-35)</a:t>
            </a:r>
          </a:p>
          <a:p>
            <a:pPr>
              <a:spcBef>
                <a:spcPts val="1800"/>
              </a:spcBef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</a:rPr>
              <a:t> Un luogo speciale per adorare: </a:t>
            </a:r>
          </a:p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Erigendo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Santuario (Giosuè 18:1)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525B60-02AC-804A-43CD-7E4E9E17616D}"/>
              </a:ext>
            </a:extLst>
          </p:cNvPr>
          <p:cNvSpPr txBox="1"/>
          <p:nvPr/>
        </p:nvSpPr>
        <p:spPr>
          <a:xfrm>
            <a:off x="190499" y="97919"/>
            <a:ext cx="925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/>
              <a:t>Di fronte al miracoloso attraversamento del Giordano, tutti i re cananei furono presi dal terrore (Giosuè 5:1). Il territorio era pronto per essere conquistato immediatamente.</a:t>
            </a:r>
            <a:endParaRPr lang="es-ES" b="1" dirty="0"/>
          </a:p>
        </p:txBody>
      </p:sp>
      <p:pic>
        <p:nvPicPr>
          <p:cNvPr id="4" name="Imagen 3" descr="Un atardecer en un área abierta&#10;&#10;El contenido generado por IA puede ser incorrecto.">
            <a:extLst>
              <a:ext uri="{FF2B5EF4-FFF2-40B4-BE49-F238E27FC236}">
                <a16:creationId xmlns:a16="http://schemas.microsoft.com/office/drawing/2014/main" id="{495B5290-4BF3-F95E-DAC5-8C9316BBF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499" y="3251963"/>
            <a:ext cx="4857751" cy="340093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pasto, persona, texto, libro&#10;&#10;El contenido generado por IA puede ser incorrecto.">
            <a:extLst>
              <a:ext uri="{FF2B5EF4-FFF2-40B4-BE49-F238E27FC236}">
                <a16:creationId xmlns:a16="http://schemas.microsoft.com/office/drawing/2014/main" id="{E5CD9D62-942D-6713-7EEF-30C4B9B85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774" y="108079"/>
            <a:ext cx="2556727" cy="2870597"/>
          </a:xfrm>
          <a:prstGeom prst="rect">
            <a:avLst/>
          </a:prstGeom>
          <a:ln w="381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E19EBD">
                <a:alpha val="5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CC0CEF73-0191-A3A3-F41B-688A455FB2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174" y="4150096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Imagen 16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9836FC5E-9E31-FBBD-972E-D536F80A1B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174" y="6348589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4" name="Imagen 2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8A3C553-09F3-3E58-04A3-E852CC7FA7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174" y="377653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" name="Imagen 28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484D0B0F-FF6A-D1BF-5BE1-2EF913974C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174" y="5441700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6" name="Imagen 35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A212967C-9284-F4D7-B05E-4D150D532DB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07" y="5958782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7B331A37-3926-2E4F-3C6F-EAC9D72EA13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327" y="4664220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125C0EED-0D6D-990F-A549-0540BFA6812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21" y="3362216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F2AFCF-FAB8-F029-1B01-4D3C048001EF}"/>
              </a:ext>
            </a:extLst>
          </p:cNvPr>
          <p:cNvSpPr txBox="1"/>
          <p:nvPr/>
        </p:nvSpPr>
        <p:spPr>
          <a:xfrm>
            <a:off x="190496" y="2419923"/>
            <a:ext cx="9254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/>
              <a:t>Quasi al termine della conquista, compirono un nuovo atto di adorazione: erigere il Santuario a Silo.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2AFE7D-65DB-AD1E-CB58-E56152DC3E13}"/>
              </a:ext>
            </a:extLst>
          </p:cNvPr>
          <p:cNvSpPr txBox="1"/>
          <p:nvPr/>
        </p:nvSpPr>
        <p:spPr>
          <a:xfrm>
            <a:off x="190496" y="1622969"/>
            <a:ext cx="9254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Nel bel mezzo della conquista, decisero anche di fare una sosta per consacrarsi nuovamente al Signore in una grande riunione tra i monti </a:t>
            </a:r>
            <a:r>
              <a:rPr lang="it-IT" b="1" dirty="0" err="1"/>
              <a:t>Ebal</a:t>
            </a:r>
            <a:r>
              <a:rPr lang="it-IT" b="1" dirty="0"/>
              <a:t> e </a:t>
            </a:r>
            <a:r>
              <a:rPr lang="it-IT" b="1" dirty="0" err="1"/>
              <a:t>Gherizim</a:t>
            </a:r>
            <a:r>
              <a:rPr lang="it-IT" b="1" dirty="0"/>
              <a:t>.</a:t>
            </a:r>
            <a:endParaRPr lang="es-E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B80A3F-C07B-9BD7-A2FE-9BE3D27E603B}"/>
              </a:ext>
            </a:extLst>
          </p:cNvPr>
          <p:cNvSpPr txBox="1"/>
          <p:nvPr/>
        </p:nvSpPr>
        <p:spPr>
          <a:xfrm>
            <a:off x="190496" y="865750"/>
            <a:ext cx="9254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Tuttavia, questa non era la priorità per Israele. Dovevano cercare prima la comunione con Dio.</a:t>
            </a:r>
            <a:endParaRPr lang="es-ES" b="1" dirty="0"/>
          </a:p>
        </p:txBody>
      </p:sp>
      <p:pic>
        <p:nvPicPr>
          <p:cNvPr id="18" name="Imagen 2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8A3C553-09F3-3E58-04A3-E852CC7FA7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174" y="5079760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0932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2D9E8-5C93-0379-5CC8-1E232122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hombre, pastel, mujer, parado&#10;&#10;El contenido generado por IA puede ser incorrecto.">
            <a:extLst>
              <a:ext uri="{FF2B5EF4-FFF2-40B4-BE49-F238E27FC236}">
                <a16:creationId xmlns:a16="http://schemas.microsoft.com/office/drawing/2014/main" id="{7AD10113-E664-086D-758F-A3EEF5E420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36885" y="3458079"/>
            <a:ext cx="8226592" cy="33999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787DC9-42E5-36BE-37A0-8FCC0F4DF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B63D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F2641F-CF4A-8586-467E-86200B1D454B}"/>
              </a:ext>
            </a:extLst>
          </p:cNvPr>
          <p:cNvSpPr txBox="1"/>
          <p:nvPr/>
        </p:nvSpPr>
        <p:spPr>
          <a:xfrm>
            <a:off x="3918522" y="-148546"/>
            <a:ext cx="8242998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/>
                <a:solidFill>
                  <a:srgbClr val="B63D3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ADORARE PRIMA DI CONQUISTARE</a:t>
            </a:r>
          </a:p>
        </p:txBody>
      </p:sp>
    </p:spTree>
    <p:extLst>
      <p:ext uri="{BB962C8B-B14F-4D97-AF65-F5344CB8AC3E}">
        <p14:creationId xmlns:p14="http://schemas.microsoft.com/office/powerpoint/2010/main" val="10182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542A7D-F0F7-025A-DA4D-B484636F700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 PATTO RINNOVATO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7A6C4F-514C-C6C4-D159-CDD8901E8590}"/>
              </a:ext>
            </a:extLst>
          </p:cNvPr>
          <p:cNvSpPr txBox="1"/>
          <p:nvPr/>
        </p:nvSpPr>
        <p:spPr>
          <a:xfrm>
            <a:off x="1162050" y="657522"/>
            <a:ext cx="986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«In quel tempo il SIGNORE disse a Giosuè: 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Fatti dei coltelli di pietra e torna di nuovo a circoncidere i figli d'Israele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(Giosuè 5:2)</a:t>
            </a:r>
            <a:endParaRPr lang="es-ES" sz="11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B7A25E-6175-5374-9694-0014D0594820}"/>
              </a:ext>
            </a:extLst>
          </p:cNvPr>
          <p:cNvSpPr txBox="1"/>
          <p:nvPr/>
        </p:nvSpPr>
        <p:spPr>
          <a:xfrm>
            <a:off x="184339" y="1518695"/>
            <a:ext cx="830663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Ghilgal è il nome che fu dato all’accampamento israelita, centro di comando nella prima parte della conquista. Che significato fu dato a questo </a:t>
            </a:r>
            <a:r>
              <a:rPr lang="es-ES" b="1" dirty="0" err="1"/>
              <a:t>nome</a:t>
            </a:r>
            <a:r>
              <a:rPr lang="es-ES" b="1" dirty="0"/>
              <a:t>? (Giosuè 5:9). </a:t>
            </a:r>
          </a:p>
          <a:p>
            <a:pPr>
              <a:spcBef>
                <a:spcPts val="600"/>
              </a:spcBef>
            </a:pPr>
            <a:endParaRPr lang="es-ES" b="1" dirty="0"/>
          </a:p>
        </p:txBody>
      </p:sp>
      <p:pic>
        <p:nvPicPr>
          <p:cNvPr id="4" name="Imagen 3" descr="Mano sosteniendo un cuchillo en la mano&#10;&#10;El contenido generado por IA puede ser incorrecto.">
            <a:extLst>
              <a:ext uri="{FF2B5EF4-FFF2-40B4-BE49-F238E27FC236}">
                <a16:creationId xmlns:a16="http://schemas.microsoft.com/office/drawing/2014/main" id="{7C781CD7-FA53-284D-9106-3CDB11B3C9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3525" y="1337803"/>
            <a:ext cx="2877383" cy="2201233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98001B-A666-523F-2B33-450CF074EF9C}"/>
              </a:ext>
            </a:extLst>
          </p:cNvPr>
          <p:cNvSpPr txBox="1"/>
          <p:nvPr/>
        </p:nvSpPr>
        <p:spPr>
          <a:xfrm>
            <a:off x="3336965" y="4974168"/>
            <a:ext cx="55220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/>
              <a:t>Per rinnovare il patto, era necessario ripetere quel segno fisico (Genesi 17:10). Questo atto metteva al primo posto ciò che era importante. Per noi è un esempio da imitare: «Cercate prima il regno di Dio e la sua giustizia, e tutte queste cose vi saranno date in aggiunta» (Matteo </a:t>
            </a:r>
            <a:r>
              <a:rPr lang="es-ES" b="1" dirty="0"/>
              <a:t>6:33).</a:t>
            </a:r>
          </a:p>
        </p:txBody>
      </p:sp>
      <p:pic>
        <p:nvPicPr>
          <p:cNvPr id="10" name="Imagen 9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8B850755-F7C2-5AF2-2880-112228740E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525" y="4687165"/>
            <a:ext cx="2877383" cy="2051101"/>
          </a:xfrm>
          <a:prstGeom prst="roundRect">
            <a:avLst>
              <a:gd name="adj" fmla="val 109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01EFA8D-24AF-CC33-833B-87767C3C5990}"/>
              </a:ext>
            </a:extLst>
          </p:cNvPr>
          <p:cNvSpPr txBox="1"/>
          <p:nvPr/>
        </p:nvSpPr>
        <p:spPr>
          <a:xfrm>
            <a:off x="184339" y="3888669"/>
            <a:ext cx="120076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Prima di mangiare la prima Pasqua, gli uomini israeliti furono circoncisi, poiché nessun incirconciso poteva partecipare ad essa (Esodo 12:48). Ma, poiché si erano rifiutati di entrare in Canaan la prima volta, il patto fu rotto e nessun israelita fu circonciso nel deserto (Giosuè</a:t>
            </a:r>
            <a:r>
              <a:rPr lang="es-ES" b="1" dirty="0"/>
              <a:t> 5:5).</a:t>
            </a:r>
          </a:p>
        </p:txBody>
      </p:sp>
      <p:pic>
        <p:nvPicPr>
          <p:cNvPr id="16" name="Imagen 15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5C1EC63F-84E9-695C-1A0F-88BB74DA5A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39" y="4902007"/>
            <a:ext cx="2970843" cy="1724775"/>
          </a:xfrm>
          <a:prstGeom prst="roundRect">
            <a:avLst>
              <a:gd name="adj" fmla="val 11111"/>
            </a:avLst>
          </a:prstGeom>
          <a:ln w="76200" cap="rnd">
            <a:solidFill>
              <a:srgbClr val="B98B6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725C65-1C4B-C02F-57AA-0AE020FCC784}"/>
              </a:ext>
            </a:extLst>
          </p:cNvPr>
          <p:cNvSpPr txBox="1"/>
          <p:nvPr/>
        </p:nvSpPr>
        <p:spPr>
          <a:xfrm>
            <a:off x="184339" y="2526171"/>
            <a:ext cx="8969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Sebbene fossero passati più di quarant'anni da quando avevano lasciato l'Egitto, Israele non era ancora entrato nella Terra Promessa. Ora, i loro piedi camminavano su quel territorio. Era giunto il momento di rimuovere «l'onta dell'Egitto” e rinnovare il patto con Dio.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51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031A05-F002-A39C-5726-573713D6C00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PRIMA PASQUA IN CANAAN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618F4F-227E-49D2-3A14-9A94FF33A7C7}"/>
              </a:ext>
            </a:extLst>
          </p:cNvPr>
          <p:cNvSpPr txBox="1"/>
          <p:nvPr/>
        </p:nvSpPr>
        <p:spPr>
          <a:xfrm>
            <a:off x="681037" y="647997"/>
            <a:ext cx="1082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«I figli d'Israele si accamparono a </a:t>
            </a:r>
            <a:r>
              <a:rPr lang="it-IT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Ghilgal</a:t>
            </a:r>
            <a:r>
              <a:rPr lang="it-IT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e, sulla sera del quattordicesimo giorno del mese, celebrarono la Pasqua nelle pianure di Gerico»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(Giosuè 5:10)</a:t>
            </a:r>
          </a:p>
        </p:txBody>
      </p:sp>
      <p:sp>
        <p:nvSpPr>
          <p:cNvPr id="6" name="Rectángulo: esquinas superiores cortadas 5">
            <a:extLst>
              <a:ext uri="{FF2B5EF4-FFF2-40B4-BE49-F238E27FC236}">
                <a16:creationId xmlns:a16="http://schemas.microsoft.com/office/drawing/2014/main" id="{4CB3E344-4E13-7BD0-57B1-0402D9EC2B82}"/>
              </a:ext>
            </a:extLst>
          </p:cNvPr>
          <p:cNvSpPr/>
          <p:nvPr/>
        </p:nvSpPr>
        <p:spPr>
          <a:xfrm>
            <a:off x="125481" y="1970016"/>
            <a:ext cx="1168929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Egitto</a:t>
            </a:r>
          </a:p>
        </p:txBody>
      </p:sp>
      <p:sp>
        <p:nvSpPr>
          <p:cNvPr id="7" name="Rectángulo: esquinas superiores cortadas 6">
            <a:extLst>
              <a:ext uri="{FF2B5EF4-FFF2-40B4-BE49-F238E27FC236}">
                <a16:creationId xmlns:a16="http://schemas.microsoft.com/office/drawing/2014/main" id="{0FF76FF7-A558-5193-237F-D96650380922}"/>
              </a:ext>
            </a:extLst>
          </p:cNvPr>
          <p:cNvSpPr/>
          <p:nvPr/>
        </p:nvSpPr>
        <p:spPr>
          <a:xfrm>
            <a:off x="10762422" y="1970016"/>
            <a:ext cx="1323975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Canaan</a:t>
            </a: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A26E54C8-72FE-4471-2959-769C032D505E}"/>
              </a:ext>
            </a:extLst>
          </p:cNvPr>
          <p:cNvSpPr/>
          <p:nvPr/>
        </p:nvSpPr>
        <p:spPr>
          <a:xfrm>
            <a:off x="1539968" y="1970016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Circoncisione e Pasqua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CE44E1E-800F-9E68-14A8-1233A52D6A33}"/>
              </a:ext>
            </a:extLst>
          </p:cNvPr>
          <p:cNvSpPr/>
          <p:nvPr/>
        </p:nvSpPr>
        <p:spPr>
          <a:xfrm>
            <a:off x="1325862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: una sola esquina cortada 9">
            <a:extLst>
              <a:ext uri="{FF2B5EF4-FFF2-40B4-BE49-F238E27FC236}">
                <a16:creationId xmlns:a16="http://schemas.microsoft.com/office/drawing/2014/main" id="{EB89E2B3-32F4-4C0C-1961-EF3BEC5BFEAB}"/>
              </a:ext>
            </a:extLst>
          </p:cNvPr>
          <p:cNvSpPr/>
          <p:nvPr/>
        </p:nvSpPr>
        <p:spPr>
          <a:xfrm>
            <a:off x="3467595" y="1970016"/>
            <a:ext cx="1591293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Attraversamento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mar Rosso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84496CC-F77D-AE0B-F672-B881E715AF38}"/>
              </a:ext>
            </a:extLst>
          </p:cNvPr>
          <p:cNvSpPr/>
          <p:nvPr/>
        </p:nvSpPr>
        <p:spPr>
          <a:xfrm>
            <a:off x="3275724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: esquinas superiores cortadas 11">
            <a:extLst>
              <a:ext uri="{FF2B5EF4-FFF2-40B4-BE49-F238E27FC236}">
                <a16:creationId xmlns:a16="http://schemas.microsoft.com/office/drawing/2014/main" id="{82BB9938-F676-9D37-99C8-2019D5282BC2}"/>
              </a:ext>
            </a:extLst>
          </p:cNvPr>
          <p:cNvSpPr/>
          <p:nvPr/>
        </p:nvSpPr>
        <p:spPr>
          <a:xfrm>
            <a:off x="5272661" y="1970016"/>
            <a:ext cx="1215534" cy="769441"/>
          </a:xfrm>
          <a:prstGeom prst="snip2Same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Deserto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4E8B7DC-7D35-3A9F-1B55-B8BD7054AA74}"/>
              </a:ext>
            </a:extLst>
          </p:cNvPr>
          <p:cNvSpPr/>
          <p:nvPr/>
        </p:nvSpPr>
        <p:spPr>
          <a:xfrm>
            <a:off x="5070211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: una sola esquina cortada 13">
            <a:extLst>
              <a:ext uri="{FF2B5EF4-FFF2-40B4-BE49-F238E27FC236}">
                <a16:creationId xmlns:a16="http://schemas.microsoft.com/office/drawing/2014/main" id="{AF2719C2-50C9-1955-6D0E-B98010E33125}"/>
              </a:ext>
            </a:extLst>
          </p:cNvPr>
          <p:cNvSpPr/>
          <p:nvPr/>
        </p:nvSpPr>
        <p:spPr>
          <a:xfrm flipH="1">
            <a:off x="8800689" y="1970016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Circoncisione e Pasqua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D3570E2-3568-FF34-B217-E3BB7C91D21F}"/>
              </a:ext>
            </a:extLst>
          </p:cNvPr>
          <p:cNvSpPr/>
          <p:nvPr/>
        </p:nvSpPr>
        <p:spPr>
          <a:xfrm>
            <a:off x="10548319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: una sola esquina cortada 15">
            <a:extLst>
              <a:ext uri="{FF2B5EF4-FFF2-40B4-BE49-F238E27FC236}">
                <a16:creationId xmlns:a16="http://schemas.microsoft.com/office/drawing/2014/main" id="{93189789-BED0-E225-3615-2C18CA5E212F}"/>
              </a:ext>
            </a:extLst>
          </p:cNvPr>
          <p:cNvSpPr/>
          <p:nvPr/>
        </p:nvSpPr>
        <p:spPr>
          <a:xfrm flipH="1">
            <a:off x="6804561" y="1970016"/>
            <a:ext cx="1739368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Attraversamento del Giordano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6032CD0-8BB3-564D-A991-6DCA0158BF9C}"/>
              </a:ext>
            </a:extLst>
          </p:cNvPr>
          <p:cNvSpPr/>
          <p:nvPr/>
        </p:nvSpPr>
        <p:spPr>
          <a:xfrm>
            <a:off x="8586584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83976ABD-E952-3F21-9444-678E73E780C4}"/>
              </a:ext>
            </a:extLst>
          </p:cNvPr>
          <p:cNvSpPr/>
          <p:nvPr/>
        </p:nvSpPr>
        <p:spPr>
          <a:xfrm>
            <a:off x="6554598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FC20B7-9E0B-336E-5658-12F5BF1AB983}"/>
              </a:ext>
            </a:extLst>
          </p:cNvPr>
          <p:cNvSpPr txBox="1"/>
          <p:nvPr/>
        </p:nvSpPr>
        <p:spPr>
          <a:xfrm>
            <a:off x="125481" y="1413078"/>
            <a:ext cx="1198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Dall’Egitto a Canaan Israele seguì un processo “schematico”, ripetendo gli eventi in ordine inverso:</a:t>
            </a:r>
            <a:endParaRPr lang="es-ES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400E27-3AC2-262C-C0B3-D8418B5F17EE}"/>
              </a:ext>
            </a:extLst>
          </p:cNvPr>
          <p:cNvSpPr txBox="1"/>
          <p:nvPr/>
        </p:nvSpPr>
        <p:spPr>
          <a:xfrm>
            <a:off x="3174931" y="2931477"/>
            <a:ext cx="5842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/>
              <a:t>La prima Pasqua fu un simbolo della liberazione dall'Egitto. La seconda Pasqua, celebrata dalla nuova generazione, fu simbolo della loro conquista della Terra Promessa.</a:t>
            </a:r>
            <a:endParaRPr lang="es-ES" b="1" dirty="0"/>
          </a:p>
        </p:txBody>
      </p:sp>
      <p:pic>
        <p:nvPicPr>
          <p:cNvPr id="4" name="Imagen 3" descr="Pintura de una persona y una chimenea&#10;&#10;El contenido generado por IA puede ser incorrecto.">
            <a:extLst>
              <a:ext uri="{FF2B5EF4-FFF2-40B4-BE49-F238E27FC236}">
                <a16:creationId xmlns:a16="http://schemas.microsoft.com/office/drawing/2014/main" id="{539D161C-2E6B-225E-C711-CE782FFA0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420" y="2866119"/>
            <a:ext cx="2841767" cy="1864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n 23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1E1DAC4D-2733-E7BD-0B12-F2C5AF57F4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21" y="4816932"/>
            <a:ext cx="2841766" cy="1864909"/>
          </a:xfrm>
          <a:prstGeom prst="snip2DiagRect">
            <a:avLst>
              <a:gd name="adj1" fmla="val 15456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n 29" descr="Imagen que contiene persona, interior, frente, hombre&#10;&#10;El contenido generado por IA puede ser incorrecto.">
            <a:extLst>
              <a:ext uri="{FF2B5EF4-FFF2-40B4-BE49-F238E27FC236}">
                <a16:creationId xmlns:a16="http://schemas.microsoft.com/office/drawing/2014/main" id="{2304C80B-0984-2BEC-4B1C-12E0048D2D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813" y="2850243"/>
            <a:ext cx="2841768" cy="3831598"/>
          </a:xfrm>
          <a:prstGeom prst="snip2DiagRect">
            <a:avLst>
              <a:gd name="adj1" fmla="val 17138"/>
              <a:gd name="adj2" fmla="val 18066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97C63DD-0FB3-9DE2-63A7-4982B192BDD0}"/>
              </a:ext>
            </a:extLst>
          </p:cNvPr>
          <p:cNvSpPr txBox="1"/>
          <p:nvPr/>
        </p:nvSpPr>
        <p:spPr>
          <a:xfrm>
            <a:off x="3175762" y="5359965"/>
            <a:ext cx="5841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Ora sono simboli del corpo e del sangue del nostro Redentore, che ci porta fuori dall'Egitto (cioè dal nostro peccato) e ci conduce alla Terra Promessa (1 Corinzi </a:t>
            </a:r>
            <a:r>
              <a:rPr lang="es-ES" b="1" dirty="0"/>
              <a:t>11:23-26).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1BB8A5-38EE-EE45-434E-65A62854F2CD}"/>
              </a:ext>
            </a:extLst>
          </p:cNvPr>
          <p:cNvSpPr txBox="1"/>
          <p:nvPr/>
        </p:nvSpPr>
        <p:spPr>
          <a:xfrm>
            <a:off x="3174931" y="4299609"/>
            <a:ext cx="5841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/>
              <a:t>Poco prima della sua crocifissione, Gesù diede a questo rito un nuovo significato, con nuovi simboli: l'agnello divenne pane e il sangue vino.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760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96985-9EB5-A80F-895A-8E0D071B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F423DC-18B9-9B1C-7E4E-6E5CA285D4C8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91" y="2678169"/>
            <a:ext cx="8213649" cy="4149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958DB3D-CEA7-36F0-8A3D-36FD932F82B8}"/>
              </a:ext>
            </a:extLst>
          </p:cNvPr>
          <p:cNvSpPr>
            <a:spLocks/>
          </p:cNvSpPr>
          <p:nvPr/>
        </p:nvSpPr>
        <p:spPr>
          <a:xfrm>
            <a:off x="22797" y="30480"/>
            <a:ext cx="8242998" cy="6804000"/>
          </a:xfrm>
          <a:prstGeom prst="rect">
            <a:avLst/>
          </a:prstGeom>
          <a:noFill/>
          <a:ln w="57150">
            <a:solidFill>
              <a:srgbClr val="A75A2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FEB0E0-B402-5526-0C6A-52EF0D06EA3A}"/>
              </a:ext>
            </a:extLst>
          </p:cNvPr>
          <p:cNvSpPr txBox="1"/>
          <p:nvPr/>
        </p:nvSpPr>
        <p:spPr>
          <a:xfrm>
            <a:off x="12637" y="229925"/>
            <a:ext cx="824299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/>
                <a:solidFill>
                  <a:srgbClr val="A75A2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ADORAZIONE TRA I MONTI</a:t>
            </a:r>
          </a:p>
        </p:txBody>
      </p:sp>
    </p:spTree>
    <p:extLst>
      <p:ext uri="{BB962C8B-B14F-4D97-AF65-F5344CB8AC3E}">
        <p14:creationId xmlns:p14="http://schemas.microsoft.com/office/powerpoint/2010/main" val="928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TOS PC CLAUDIO\IGLESIA\Escuela Sabatica - ppt lecciones\2025\4 TRIMESTRE\leccion 7\Immagine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8" y="80315"/>
            <a:ext cx="12183972" cy="683895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252CF4-A5D4-7479-21B1-597A623C55C2}"/>
              </a:ext>
            </a:extLst>
          </p:cNvPr>
          <p:cNvSpPr txBox="1"/>
          <p:nvPr/>
        </p:nvSpPr>
        <p:spPr>
          <a:xfrm>
            <a:off x="0" y="-9939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 ALTARE PER ADORARE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D62109-D9A0-2348-DE7B-66553A35AF11}"/>
              </a:ext>
            </a:extLst>
          </p:cNvPr>
          <p:cNvSpPr txBox="1"/>
          <p:nvPr/>
        </p:nvSpPr>
        <p:spPr>
          <a:xfrm>
            <a:off x="947737" y="582332"/>
            <a:ext cx="10296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«Allora Giosuè costruì un altare al SIGNORE, Dio d'Israele, sul monte </a:t>
            </a:r>
            <a:r>
              <a:rPr lang="it-IT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Ebal</a:t>
            </a:r>
            <a:r>
              <a:rPr lang="it-IT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(Giosuè 8:30)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DC61FA-5785-045F-68D1-3F663A80C605}"/>
              </a:ext>
            </a:extLst>
          </p:cNvPr>
          <p:cNvSpPr txBox="1"/>
          <p:nvPr/>
        </p:nvSpPr>
        <p:spPr>
          <a:xfrm>
            <a:off x="4211782" y="1239581"/>
            <a:ext cx="798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Mosè aveva ordinato che, entrando in Canaan, fosse costruito un altare sul monte </a:t>
            </a:r>
            <a:r>
              <a:rPr lang="it-IT" b="1" dirty="0" err="1"/>
              <a:t>Ebal</a:t>
            </a:r>
            <a:r>
              <a:rPr lang="it-IT" b="1" dirty="0"/>
              <a:t> e che Dio fosse lodato (Deuteronomio 27:5-7). Perché sul monte </a:t>
            </a:r>
            <a:r>
              <a:rPr lang="it-IT" b="1" dirty="0" err="1"/>
              <a:t>Ebal</a:t>
            </a:r>
            <a:r>
              <a:rPr lang="it-IT" b="1" dirty="0"/>
              <a:t> e non sul </a:t>
            </a:r>
            <a:r>
              <a:rPr lang="it-IT" b="1" dirty="0" err="1"/>
              <a:t>Gherizim</a:t>
            </a:r>
            <a:r>
              <a:rPr lang="it-IT" b="1" dirty="0"/>
              <a:t>?</a:t>
            </a:r>
            <a:endParaRPr lang="es-ES" b="1" dirty="0"/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2BDE07E-8FDD-BAD1-5482-A018566FFC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53" y="1203462"/>
            <a:ext cx="3984347" cy="4475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6CF066F-70F3-BA02-747B-30B725D26184}"/>
              </a:ext>
            </a:extLst>
          </p:cNvPr>
          <p:cNvSpPr txBox="1"/>
          <p:nvPr/>
        </p:nvSpPr>
        <p:spPr>
          <a:xfrm>
            <a:off x="130453" y="5734175"/>
            <a:ext cx="83346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Nel bel mezzo della conquista, Israele cercò un momento per consacrarsi nuovamente a Dio. Questo è un invito a imitare il suo esempio, consacrandoci a Dio, non solo individualmente, ma anche come popolo eletto da Dio.</a:t>
            </a:r>
            <a:endParaRPr lang="es-ES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27FA92-4CC6-2AB7-6B23-A7F499E49C26}"/>
              </a:ext>
            </a:extLst>
          </p:cNvPr>
          <p:cNvSpPr txBox="1"/>
          <p:nvPr/>
        </p:nvSpPr>
        <p:spPr>
          <a:xfrm>
            <a:off x="4211782" y="3669366"/>
            <a:ext cx="40867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Gesù si è fatto maledizione per noi, affinché noi potessimo ricevere la benedizione (Galati 3:13,14). Questo altare è per noi un'immagine chiara del sacrificio di Gesù a nostro favore.</a:t>
            </a:r>
            <a:endParaRPr lang="es-ES" b="1" dirty="0"/>
          </a:p>
        </p:txBody>
      </p:sp>
      <p:pic>
        <p:nvPicPr>
          <p:cNvPr id="12" name="Imagen 11" descr="Un grupo de personas sentadas en una roca&#10;&#10;El contenido generado por IA puede ser incorrecto.">
            <a:extLst>
              <a:ext uri="{FF2B5EF4-FFF2-40B4-BE49-F238E27FC236}">
                <a16:creationId xmlns:a16="http://schemas.microsoft.com/office/drawing/2014/main" id="{2A1715F1-4AD0-BD9E-23E8-D0B5773141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5126" y="3499790"/>
            <a:ext cx="3516909" cy="314662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87604D-5DAD-F234-7033-4C9DDBD60498}"/>
              </a:ext>
            </a:extLst>
          </p:cNvPr>
          <p:cNvSpPr txBox="1"/>
          <p:nvPr/>
        </p:nvSpPr>
        <p:spPr>
          <a:xfrm>
            <a:off x="4211782" y="2273392"/>
            <a:ext cx="79802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Sia l'altare che le leggi che dovevano essere scritte su un monumento e lette davanti al popolo erano legate alle benedizioni e alle maledizioni (Deuteronomio 27:12-13). Sul monte </a:t>
            </a:r>
            <a:r>
              <a:rPr lang="it-IT" b="1" dirty="0" err="1"/>
              <a:t>Gherizim</a:t>
            </a:r>
            <a:r>
              <a:rPr lang="it-IT" b="1" dirty="0"/>
              <a:t> veniva pronunciata la benedizione, sul monte </a:t>
            </a:r>
            <a:r>
              <a:rPr lang="it-IT" b="1" dirty="0" err="1"/>
              <a:t>Ebal</a:t>
            </a:r>
            <a:r>
              <a:rPr lang="it-IT" b="1" dirty="0"/>
              <a:t> la maledizione.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597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D08E7F-4B2D-0DD2-6870-64DCE120DE40}"/>
              </a:ext>
            </a:extLst>
          </p:cNvPr>
          <p:cNvSpPr txBox="1"/>
          <p:nvPr/>
        </p:nvSpPr>
        <p:spPr>
          <a:xfrm>
            <a:off x="1" y="-69573"/>
            <a:ext cx="704008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2700" dir="2700000" algn="tl">
                    <a:srgbClr val="000000">
                      <a:alpha val="55000"/>
                    </a:srgbClr>
                  </a:outerShdw>
                </a:effectLst>
              </a:rPr>
              <a:t>RICORDARE LA LEGGE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87B41-BC57-83D7-55DC-E9A618044232}"/>
              </a:ext>
            </a:extLst>
          </p:cNvPr>
          <p:cNvSpPr txBox="1"/>
          <p:nvPr/>
        </p:nvSpPr>
        <p:spPr>
          <a:xfrm>
            <a:off x="108504" y="653422"/>
            <a:ext cx="69315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rgbClr val="855143"/>
                </a:solidFill>
                <a:latin typeface="Comic Sans MS" panose="030F0702030302020204" pitchFamily="66" charset="0"/>
              </a:rPr>
              <a:t>«E là, su delle pietre, Giosuè scrisse una copia della legge che Mosè aveva scritta in presenza dei figli d'Israele»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855143"/>
                </a:solidFill>
                <a:latin typeface="Comic Sans MS" panose="030F0702030302020204" pitchFamily="66" charset="0"/>
              </a:rPr>
              <a:t>(Giosuè 8:32)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FFE9F3-C763-20C3-74DD-8A297B84FD6C}"/>
              </a:ext>
            </a:extLst>
          </p:cNvPr>
          <p:cNvSpPr txBox="1"/>
          <p:nvPr/>
        </p:nvSpPr>
        <p:spPr>
          <a:xfrm>
            <a:off x="108503" y="1486597"/>
            <a:ext cx="7215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Dopo aver costruito l'altare sul monte </a:t>
            </a:r>
            <a:r>
              <a:rPr lang="it-IT" b="1" dirty="0" err="1"/>
              <a:t>Ebal</a:t>
            </a:r>
            <a:r>
              <a:rPr lang="it-IT" b="1" dirty="0"/>
              <a:t>, Giosuè raccolse alcune pietre e le ricoprì di calce. Quindi vi scrisse sopra una copia della legge [Deuteronomio, che includeva i Dieci Comandamenti e varie leggi, insieme alle benedizioni e alle maledizioni] (Giosuè 8:32; Deuteronomio 27:2,3).</a:t>
            </a:r>
            <a:endParaRPr lang="es-ES" b="1" dirty="0"/>
          </a:p>
        </p:txBody>
      </p:sp>
      <p:pic>
        <p:nvPicPr>
          <p:cNvPr id="7" name="Imagen 6" descr="Imagen en blanco y negro de 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B7A01643-1C1A-61E1-8D73-9A37A0B06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904" y="157452"/>
            <a:ext cx="4759591" cy="5043412"/>
          </a:xfrm>
          <a:prstGeom prst="round2DiagRect">
            <a:avLst>
              <a:gd name="adj1" fmla="val 9178"/>
              <a:gd name="adj2" fmla="val 0"/>
            </a:avLst>
          </a:prstGeom>
          <a:ln w="38100" cap="sq">
            <a:solidFill>
              <a:srgbClr val="8551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256775-F7C8-8EFE-F7E5-E7DD706765E6}"/>
              </a:ext>
            </a:extLst>
          </p:cNvPr>
          <p:cNvSpPr txBox="1"/>
          <p:nvPr/>
        </p:nvSpPr>
        <p:spPr>
          <a:xfrm>
            <a:off x="7204364" y="5377109"/>
            <a:ext cx="49876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/>
              <a:t>Oltre al nostro rinnovamento personale, la Santa Cena ci offre anche quel momento speciale di rinnovamento come popolo di Dio.</a:t>
            </a:r>
            <a:endParaRPr lang="es-E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53CA52-0BB1-8097-3A5C-29442FF0F579}"/>
              </a:ext>
            </a:extLst>
          </p:cNvPr>
          <p:cNvSpPr txBox="1"/>
          <p:nvPr/>
        </p:nvSpPr>
        <p:spPr>
          <a:xfrm>
            <a:off x="108501" y="4253948"/>
            <a:ext cx="403611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Questo è un appello anche per noi. Come popolo rimanente di Dio, dobbiamo rinnovare periodicamente il nostro patto con Lui, ricordando come ci ha condotto fin qui e le benedizioni che ci ha prodigato.</a:t>
            </a:r>
            <a:endParaRPr lang="es-ES" b="1" dirty="0"/>
          </a:p>
        </p:txBody>
      </p:sp>
      <p:pic>
        <p:nvPicPr>
          <p:cNvPr id="13" name="Imagen 12" descr="Taza de vidrio sobre una mesa&#10;&#10;El contenido generado por IA puede ser incorrecto.">
            <a:extLst>
              <a:ext uri="{FF2B5EF4-FFF2-40B4-BE49-F238E27FC236}">
                <a16:creationId xmlns:a16="http://schemas.microsoft.com/office/drawing/2014/main" id="{A54C68E6-780F-25FA-AB6B-F8A9415A3E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8437" y="4253948"/>
            <a:ext cx="2512255" cy="232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502D75-A8F2-39FD-1294-1FAFB825A128}"/>
              </a:ext>
            </a:extLst>
          </p:cNvPr>
          <p:cNvSpPr txBox="1"/>
          <p:nvPr/>
        </p:nvSpPr>
        <p:spPr>
          <a:xfrm>
            <a:off x="108502" y="3117813"/>
            <a:ext cx="6832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Infine, la legge fu letta al popolo, diviso in due parti, una su ciascun versante del monte (Giosuè 8:33-35). In questo modo fu rinnovato il patto tra Dio e il suo popolo.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098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1249</Words>
  <Application>Microsoft Office PowerPoint</Application>
  <PresentationFormat>Panorámica</PresentationFormat>
  <Paragraphs>62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 Black</vt:lpstr>
      <vt:lpstr>Comic Sans MS</vt:lpstr>
      <vt:lpstr>Aptos Display</vt:lpstr>
      <vt:lpstr>Calibri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91</cp:revision>
  <dcterms:created xsi:type="dcterms:W3CDTF">2025-10-14T06:18:54Z</dcterms:created>
  <dcterms:modified xsi:type="dcterms:W3CDTF">2025-11-12T17:11:54Z</dcterms:modified>
</cp:coreProperties>
</file>