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3" r:id="rId3"/>
    <p:sldId id="312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94635"/>
  </p:normalViewPr>
  <p:slideViewPr>
    <p:cSldViewPr snapToGrid="0">
      <p:cViewPr varScale="1">
        <p:scale>
          <a:sx n="101" d="100"/>
          <a:sy n="101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s-ES" sz="2000" b="1" dirty="0"/>
            <a:t>La fede non ignora i fatti, </a:t>
          </a:r>
          <a:r>
            <a:rPr lang="es-ES" sz="2000" b="1" dirty="0" err="1"/>
            <a:t>semplicemente</a:t>
          </a:r>
          <a:r>
            <a:rPr lang="es-ES" sz="2000" b="1" dirty="0"/>
            <a:t> offre un’angolatura diversa di comprensione</a:t>
          </a:r>
          <a:endParaRPr lang="es-ES" sz="20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s-ES" sz="2000" b="1" dirty="0"/>
            <a:t>Invece di lamentarci siamo chiamati a confidare e a sottometterci ai piani di Dio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s-ES" sz="2000" b="1" dirty="0"/>
            <a:t>Le benedizioni arrivano per chi </a:t>
          </a:r>
          <a:r>
            <a:rPr lang="es-ES" sz="2000" b="1" dirty="0" err="1"/>
            <a:t>permane</a:t>
          </a:r>
          <a:r>
            <a:rPr lang="es-ES" sz="2000" b="1" dirty="0"/>
            <a:t> totalmente nel Signore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s-ES" sz="2000" b="1" dirty="0"/>
            <a:t>La vita in tutte le sue dimensionisi deve vivere in accordo con i piani stabiliti da Dio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s-ES" sz="2000" b="1" dirty="0"/>
            <a:t>Vale la pena di vivere vicino a Dio</a:t>
          </a:r>
          <a:br>
            <a:rPr lang="es-ES" sz="2000" b="1" dirty="0"/>
          </a:br>
          <a:r>
            <a:rPr lang="es-ES" sz="2000" b="1" dirty="0"/>
            <a:t>(Salmo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ScaleX="109875" custLinFactNeighborX="-51462" custLinFactNeighborY="3442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 custScaleX="104896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0" y="212"/>
          <a:ext cx="3038738" cy="27656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02" tIns="25400" rIns="1522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La fede non ignora i fatti, </a:t>
          </a:r>
          <a:r>
            <a:rPr lang="es-ES" sz="2000" b="1" kern="1200" dirty="0" err="1"/>
            <a:t>semplicemente</a:t>
          </a:r>
          <a:r>
            <a:rPr lang="es-ES" sz="2000" b="1" kern="1200" dirty="0"/>
            <a:t> offre un’angolatura diversa di comprensione</a:t>
          </a:r>
          <a:endParaRPr lang="es-ES" sz="2000" kern="1200" dirty="0"/>
        </a:p>
      </dsp:txBody>
      <dsp:txXfrm>
        <a:off x="445013" y="405229"/>
        <a:ext cx="2148712" cy="1955598"/>
      </dsp:txXfrm>
    </dsp:sp>
    <dsp:sp modelId="{CD3EC9D1-B914-4A94-9073-BBD619FDAE34}">
      <dsp:nvSpPr>
        <dsp:cNvPr id="0" name=""/>
        <dsp:cNvSpPr/>
      </dsp:nvSpPr>
      <dsp:spPr>
        <a:xfrm>
          <a:off x="2531992" y="106"/>
          <a:ext cx="2765632" cy="2765632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02" tIns="25400" rIns="1522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Invece di lamentarci siamo chiamati a confidare e a sottometterci ai piani di Dio</a:t>
          </a:r>
          <a:endParaRPr lang="es-ES" sz="2000" kern="1200" dirty="0"/>
        </a:p>
      </dsp:txBody>
      <dsp:txXfrm>
        <a:off x="2937009" y="405123"/>
        <a:ext cx="1955598" cy="1955598"/>
      </dsp:txXfrm>
    </dsp:sp>
    <dsp:sp modelId="{B791761E-D005-4276-BFBD-78605CE50BF5}">
      <dsp:nvSpPr>
        <dsp:cNvPr id="0" name=""/>
        <dsp:cNvSpPr/>
      </dsp:nvSpPr>
      <dsp:spPr>
        <a:xfrm>
          <a:off x="4849272" y="106"/>
          <a:ext cx="2901038" cy="27656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02" tIns="25400" rIns="1522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Le benedizioni arrivano per chi </a:t>
          </a:r>
          <a:r>
            <a:rPr lang="es-ES" sz="2000" b="1" kern="1200" dirty="0" err="1"/>
            <a:t>permane</a:t>
          </a:r>
          <a:r>
            <a:rPr lang="es-ES" sz="2000" b="1" kern="1200" dirty="0"/>
            <a:t> totalmente nel Signore</a:t>
          </a:r>
          <a:endParaRPr lang="es-ES" sz="2000" kern="1200" dirty="0"/>
        </a:p>
      </dsp:txBody>
      <dsp:txXfrm>
        <a:off x="5274119" y="405123"/>
        <a:ext cx="2051344" cy="1955598"/>
      </dsp:txXfrm>
    </dsp:sp>
    <dsp:sp modelId="{DDBEDA38-D464-4DF7-BCB0-09E9A2DC813E}">
      <dsp:nvSpPr>
        <dsp:cNvPr id="0" name=""/>
        <dsp:cNvSpPr/>
      </dsp:nvSpPr>
      <dsp:spPr>
        <a:xfrm>
          <a:off x="7282907" y="106"/>
          <a:ext cx="2765632" cy="2765632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02" tIns="25400" rIns="1522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La vita in tutte le sue dimensionisi deve vivere in accordo con i piani stabiliti da Dio</a:t>
          </a:r>
          <a:endParaRPr lang="es-ES" sz="2000" kern="1200" dirty="0"/>
        </a:p>
      </dsp:txBody>
      <dsp:txXfrm>
        <a:off x="7687924" y="405123"/>
        <a:ext cx="1955598" cy="1955598"/>
      </dsp:txXfrm>
    </dsp:sp>
    <dsp:sp modelId="{BE48992A-E860-4C40-A1D4-500F6D3DD78C}">
      <dsp:nvSpPr>
        <dsp:cNvPr id="0" name=""/>
        <dsp:cNvSpPr/>
      </dsp:nvSpPr>
      <dsp:spPr>
        <a:xfrm>
          <a:off x="9560843" y="106"/>
          <a:ext cx="2765632" cy="2765632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02" tIns="25400" rIns="15220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Vale la pena di vivere vicino a Dio</a:t>
          </a:r>
          <a:br>
            <a:rPr lang="es-ES" sz="2000" b="1" kern="1200" dirty="0"/>
          </a:br>
          <a:r>
            <a:rPr lang="es-ES" sz="2000" b="1" kern="1200" dirty="0"/>
            <a:t>(Salmo 84:10)</a:t>
          </a:r>
          <a:endParaRPr lang="es-ES" sz="2000" kern="1200" dirty="0"/>
        </a:p>
      </dsp:txBody>
      <dsp:txXfrm>
        <a:off x="9965860" y="405123"/>
        <a:ext cx="1955598" cy="195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22 NOVEMBRE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8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960533"/>
            <a:ext cx="8885920" cy="780364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3093156" y="6026775"/>
            <a:ext cx="8764753" cy="70018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0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GIGANTI DELLA FEDE: GIOSUÈ E CALEB </a:t>
            </a:r>
            <a:endParaRPr lang="es-ES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24583" y="1334064"/>
            <a:ext cx="9167417" cy="458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4009219"/>
            <a:ext cx="5545393" cy="156966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>
                <a:ln/>
                <a:solidFill>
                  <a:srgbClr val="9A37C9"/>
                </a:solidFill>
              </a:rPr>
              <a:t>COME OTTENERE LA FEDE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0" y="7256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«Anche noi dunque, essendo circondati da un così gran numero di testimoni, deposto ogni peso e il peccato che ci sta sempre attorno allettandoci, corriamo con perseveranza la gara che ci è posta davanti,  tenendo gli occhi su Gesù, autore e compitore della nostra fede, il quale, per la gioia che gli era posta davanti, soffrì la croce disprezzando il vituperio e si è posto a sedere alla destra del trono di Dio»</a:t>
            </a:r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(Ebrei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9" y="1609725"/>
            <a:ext cx="867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nostro comportamento tende a riflettere ciò che contempliamo. Esistono persino i cosiddetti “neuroni specchio” che riducono la distinzione tra osservare qualcosa e farlo.</a:t>
            </a:r>
            <a:endParaRPr lang="es-ES" b="1" dirty="0"/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6291" y="1708048"/>
            <a:ext cx="2799791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548718"/>
            <a:ext cx="3888834" cy="31592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411043"/>
            <a:ext cx="8058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Studiando la vita di persone di fede come Caleb e Giosuè, impariamo a confidare in Dio come hanno fatto loro; a essere umili come loro; a testimoniare la verità con coraggio, come loro hanno fatto. 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925110"/>
            <a:ext cx="56583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come possiamo essere trasformati? La Bibbia è chiara: lasciando che lo Spirito Santo operi in noi (2 Corinzi 3:18). Si tratta di un'opera attiva. Dobbiamo scegliere di essere trasformati e, come Caleb, metterci al lavoro. Siamo chiamati ad essere sacrifici viventi per Dio </a:t>
            </a:r>
            <a:r>
              <a:rPr lang="es-ES" b="1" dirty="0"/>
              <a:t>(</a:t>
            </a:r>
            <a:r>
              <a:rPr lang="es-ES" b="1" dirty="0" err="1"/>
              <a:t>Romani</a:t>
            </a:r>
            <a:r>
              <a:rPr lang="es-ES" b="1" dirty="0"/>
              <a:t> 12:1,2).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764712"/>
            <a:ext cx="856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Bibbia ci invita a seguire l'esempio dei grandi eroi della fede, con particolare attenzione a Gesù, l'esempio supremo </a:t>
            </a:r>
            <a:r>
              <a:rPr lang="es-ES" b="1" dirty="0"/>
              <a:t>(</a:t>
            </a:r>
            <a:r>
              <a:rPr lang="es-ES" b="1" dirty="0" err="1"/>
              <a:t>Ebrei</a:t>
            </a:r>
            <a:r>
              <a:rPr lang="es-ES" b="1" dirty="0"/>
              <a:t> 12:1,2).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546577" y="462844"/>
            <a:ext cx="10577689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«Oggi abbiamo bisogno di uomini di assoluta fedeltà, uomini che seguano pienamente il Signore, uomini che non siano disposti a tacere quando devono parlare, che siano saldi come l'acciaio nei principi, che non cerchino di ostentare ostentatamente, che camminino umilmente con Dio, che siano pazienti, gentili, benevoli e cortesi, che comprendano che la scienza della preghiera consiste nell'esercitare la fede e compiere opere che glorificano Dio e fanno del bene al suo popolo</a:t>
            </a:r>
            <a:r>
              <a:rPr lang="es-ES" sz="2400" b="1" dirty="0">
                <a:latin typeface="Comic Sans MS" pitchFamily="66" charset="0"/>
              </a:rPr>
              <a:t>...</a:t>
            </a:r>
            <a:r>
              <a:rPr lang="it-IT" sz="2400" b="1" dirty="0">
                <a:latin typeface="Comic Sans MS" pitchFamily="66" charset="0"/>
              </a:rPr>
              <a:t> Seguire Gesù richiede una conversione sincera all'inizio e una ripetizione quotidiana di questa conversione.</a:t>
            </a:r>
            <a:endParaRPr lang="es-ES" sz="2400" b="1" dirty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Fu la fede in Dio di Caleb a dargli coraggio, a liberarlo dalla paura degli uomini, persino dei grandi giganti, figli di </a:t>
            </a:r>
            <a:r>
              <a:rPr lang="it-IT" sz="2400" b="1" dirty="0" err="1">
                <a:latin typeface="Comic Sans MS" pitchFamily="66" charset="0"/>
              </a:rPr>
              <a:t>Anac</a:t>
            </a:r>
            <a:r>
              <a:rPr lang="it-IT" sz="2400" b="1" dirty="0">
                <a:latin typeface="Comic Sans MS" pitchFamily="66" charset="0"/>
              </a:rPr>
              <a:t>, e a renderlo capace di rimanere saldo e senza esitazioni nella difesa del bene. È da quella stessa fonte esaltante, il grande Generale delle schiere, che ogni vero soldato della croce di Cristo deve trarre forza e coraggio per superare gli ostacoli che spesso sembrano insormontabili»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6658176" y="6519446"/>
            <a:ext cx="5533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Figli</a:t>
            </a:r>
            <a:r>
              <a:rPr lang="es-ES" sz="1600" b="1" i="1" dirty="0"/>
              <a:t> e </a:t>
            </a:r>
            <a:r>
              <a:rPr lang="es-ES" sz="1600" b="1" i="1" dirty="0" err="1"/>
              <a:t>figlie</a:t>
            </a:r>
            <a:r>
              <a:rPr lang="es-ES" sz="1600" b="1" i="1" dirty="0"/>
              <a:t> di Dio</a:t>
            </a:r>
            <a:r>
              <a:rPr lang="es-ES" sz="1600" b="1" dirty="0"/>
              <a:t>, 19 </a:t>
            </a:r>
            <a:r>
              <a:rPr lang="es-ES" sz="1600" b="1" dirty="0" err="1"/>
              <a:t>luglio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5\4 TRIMESTRE\leccion 8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9" y="-3350"/>
            <a:ext cx="12204700" cy="6870701"/>
          </a:xfrm>
          <a:prstGeom prst="rect">
            <a:avLst/>
          </a:prstGeom>
          <a:noFill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08526" y="175893"/>
            <a:ext cx="3931074" cy="6771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«Ricordatevi dei vostri conduttori, i quali vi hanno annunciato la parola di Dio, e, considerando quale sia stata la fine della loro vita, imitate la loro fede»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(Ebrei 13:7)</a:t>
            </a:r>
          </a:p>
        </p:txBody>
      </p:sp>
    </p:spTree>
    <p:extLst>
      <p:ext uri="{BB962C8B-B14F-4D97-AF65-F5344CB8AC3E}">
        <p14:creationId xmlns:p14="http://schemas.microsoft.com/office/powerpoint/2010/main" val="41189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503317" y="3965566"/>
            <a:ext cx="4614742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436EBB"/>
                </a:solidFill>
              </a:rPr>
              <a:t>La fede di Caleb: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Rendere possibile l’impossibile.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fede in azione.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Passare il testimone.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349479"/>
                </a:solidFill>
              </a:rPr>
              <a:t>La fede di Giosuè.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CC5149"/>
                </a:solidFill>
              </a:rPr>
              <a:t>Come ottenere la fede.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Conosci queste dieci persone: Samúa, Safat, Igal, Palti, Gadiel, Gadi, Amiel, Setur, Nahbi e Geuel?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161575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798596"/>
            <a:ext cx="6419850" cy="2930639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062307" y="5744651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075664" y="4066839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097901" y="6296477"/>
            <a:ext cx="368246" cy="4127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84" y="4479890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04384" y="5188810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84" y="4794949"/>
            <a:ext cx="238039" cy="2380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210222" y="2828307"/>
            <a:ext cx="76080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possiamo imitare la loro fede e arrivare a confidare pienamente che Dio può fare l'impossibile, proprio come hanno fatto loro?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210222" y="1662147"/>
            <a:ext cx="7639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sicuramente conosci queste due persone: Giosuè e Caleb. Rimasero saldi, credettero nelle promesse di Dio e vissero abbastanza a lungo da vederle realizzate </a:t>
            </a:r>
            <a:r>
              <a:rPr lang="es-ES" b="1" dirty="0"/>
              <a:t>(</a:t>
            </a:r>
            <a:r>
              <a:rPr lang="es-ES" b="1" dirty="0" err="1"/>
              <a:t>Numeri</a:t>
            </a:r>
            <a:r>
              <a:rPr lang="es-ES" b="1" dirty="0"/>
              <a:t>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3102"/>
            <a:ext cx="7661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loro “fama” consisteva nel diffidare della potenza di Dio, causando così la loro morte e quella di un'intera generazione </a:t>
            </a:r>
            <a:r>
              <a:rPr lang="es-ES" b="1" dirty="0"/>
              <a:t>(</a:t>
            </a:r>
            <a:r>
              <a:rPr lang="es-ES" b="1" dirty="0" err="1"/>
              <a:t>Numeri</a:t>
            </a:r>
            <a:r>
              <a:rPr lang="es-ES" b="1" dirty="0"/>
              <a:t> 14:36,37).</a:t>
            </a:r>
          </a:p>
        </p:txBody>
      </p:sp>
      <p:pic>
        <p:nvPicPr>
          <p:cNvPr id="2050" name="Picture 2" descr="C:\DATOS PC CLAUDIO\IGLESIA\Escuela Sabatica - ppt lecciones\2025\4 TRIMESTRE\leccion 8\Immagine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38" y="3592865"/>
            <a:ext cx="12222162" cy="10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54690"/>
            <a:ext cx="5322771" cy="67011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057436"/>
            <a:ext cx="7177238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 dirty="0">
                <a:ln/>
                <a:solidFill>
                  <a:srgbClr val="916941"/>
                </a:solidFill>
              </a:rPr>
              <a:t>LA FEDE DI CALEB</a:t>
            </a: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RENDERE POSSIBILE L'IMPOSSIBILE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«I miei fratelli, che erano saliti con me, scoraggiarono il popolo, ma io seguii pienamente il SIGNORE, il mio Dio»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(Giosuè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0" y="1478622"/>
            <a:ext cx="530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nome “Caleb” significa “con tutto il cuore” o “fedele”. Come dimostrò nella sua vita, per il suo entusiasmo e per la sua incrollabile lealtà. Fu fedele dove altri furono infedeli. Rimase fedele a Dio dove altri si spaventarono.</a:t>
            </a:r>
            <a:endParaRPr lang="es-ES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0" y="5810086"/>
            <a:ext cx="5305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loro esempio ci incoraggia a mantenere salda la nostra fede in Dio, che può rendere possibile ciò che per noi è impossibile.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0" y="4701597"/>
            <a:ext cx="5565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Insieme a Giosuè (un po' più giovane di lui), rimase fermo nella sua opinione, anche quando la moltitudine voleva lapidarli </a:t>
            </a:r>
            <a:r>
              <a:rPr lang="es-ES" b="1" dirty="0"/>
              <a:t>(</a:t>
            </a:r>
            <a:r>
              <a:rPr lang="es-ES" b="1" dirty="0" err="1"/>
              <a:t>Numeri</a:t>
            </a:r>
            <a:r>
              <a:rPr lang="es-ES" b="1" dirty="0"/>
              <a:t>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0" y="3066029"/>
            <a:ext cx="5565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Dove dieci spie videro città impossibili da conquistare e giganti impossibili da sconfiggere, Caleb fu ottimista nella possibilità di farcela e raccontò di un paese molto buono, dove scorrevano latte e miele </a:t>
            </a:r>
            <a:r>
              <a:rPr lang="es-ES" b="1" dirty="0"/>
              <a:t>(</a:t>
            </a:r>
            <a:r>
              <a:rPr lang="es-ES" b="1" dirty="0" err="1"/>
              <a:t>Numeri</a:t>
            </a:r>
            <a:r>
              <a:rPr lang="es-ES" b="1" dirty="0"/>
              <a:t>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LA FEDE IN AZIONE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«Dunque, dammi questo monte del quale l'Eterno parlò quel giorno; poiché tu udisti allora che ci sono degli </a:t>
            </a:r>
            <a:r>
              <a:rPr lang="it-IT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Anachim</a:t>
            </a:r>
            <a:r>
              <a:rPr lang="it-IT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e che ci sono delle città grandi e fortificate. Tuttavia l'Eterno sarà con me, e io li scaccerò, come disse l'Eterno»</a:t>
            </a:r>
            <a:r>
              <a:rPr lang="es-E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(Giosuè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784764" y="1740309"/>
            <a:ext cx="5143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/>
              <a:t>Secondo lo stesso Caleb, quando Mosè gli chiese un resoconto, «gli riferii con tutta franchezza ciò che avevo visto» (Giosuè 14:7) e «rimasi fedele al Signore mio Dio» (Giosuè 14:8). Per la sua fedeltà, gli fu promesso che avrebbe ricevuto in eredità il luogo che i suoi piedi avevano calpestato durante l'ispezione (Giosuè 14:9</a:t>
            </a:r>
            <a:r>
              <a:rPr lang="es-ES" sz="1600" b="1" dirty="0"/>
              <a:t>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030" y="1899039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784763" y="3731096"/>
            <a:ext cx="5143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/>
              <a:t>Caleb aveva 40 anni quando fu mandato come spia. Dopo cinque anni di conquiste, ora era un anziano di 85 anni (Giosuè 14:10). Il suo corpo e la sua mente avevano ancora lo stesso vigore, e i suoi pensieri erano rimasti gli stessi (Giosuè </a:t>
            </a:r>
            <a:r>
              <a:rPr lang="es-ES" sz="1600" b="1" dirty="0"/>
              <a:t>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2784764" y="5347993"/>
            <a:ext cx="4924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/>
              <a:t>Era giunto il momento di reclamare la promessa e dimostrare che le sue parole non erano vane. Con l'aiuto di Dio avrebbe  divorato i giganti e conquistato le loro città (Giosuè </a:t>
            </a:r>
            <a:r>
              <a:rPr lang="es-ES" sz="1600" b="1" dirty="0"/>
              <a:t>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945" y="5421563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PASSARE IL TESTIMONE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062037" y="640096"/>
            <a:ext cx="7181850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 Caleb disse: “A chi batterà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Chiriat-Sefer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la prenderà io darò in moglie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Acsa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mia figlia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7197"/>
            <a:ext cx="884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aver conquistato parte del territorio che gli spettava, Caleb pensò all'eredità che avrebbe lasciato. I suoi discendenti avrebbero continuato ad avere fiducia in Dio come lui?</a:t>
            </a:r>
            <a:endParaRPr lang="es-ES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5" y="2924991"/>
            <a:ext cx="3608071" cy="3773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743326" y="3125327"/>
            <a:ext cx="6192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questo motivo, promise la mano di sua figlia a colui che avrebbe conquistato </a:t>
            </a:r>
            <a:r>
              <a:rPr lang="it-IT" b="1" dirty="0" err="1"/>
              <a:t>Quiriat-sefer</a:t>
            </a:r>
            <a:r>
              <a:rPr lang="it-IT" b="1" dirty="0"/>
              <a:t>, chiamata anche </a:t>
            </a:r>
            <a:r>
              <a:rPr lang="it-IT" b="1" dirty="0" err="1"/>
              <a:t>Debir</a:t>
            </a:r>
            <a:r>
              <a:rPr lang="it-IT" b="1" dirty="0"/>
              <a:t> (Giosuè</a:t>
            </a:r>
            <a:r>
              <a:rPr lang="es-ES" b="1" dirty="0"/>
              <a:t> 15:15,16).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879676" y="2310527"/>
            <a:ext cx="7934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Aveva dimostrato che ci si poteva fidare di Dio, ora voleva trovare una persona che esercitasse la stessa fede, per poterle passare il testimone.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43326" y="5459006"/>
            <a:ext cx="60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aver sposato </a:t>
            </a:r>
            <a:r>
              <a:rPr lang="it-IT" b="1" dirty="0" err="1"/>
              <a:t>Acsa</a:t>
            </a:r>
            <a:r>
              <a:rPr lang="it-IT" b="1" dirty="0"/>
              <a:t>, la figlia di Caleb, lo convinse a chiedere a suo padre il permesso di ampliare il territorio conquistato (Giosuè 15:18,19), dimostrando così di essere un degno erede di Caleb.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743325" y="4292166"/>
            <a:ext cx="6192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Suo nipote </a:t>
            </a:r>
            <a:r>
              <a:rPr lang="it-IT" b="1" dirty="0" err="1"/>
              <a:t>Otoniel</a:t>
            </a:r>
            <a:r>
              <a:rPr lang="it-IT" b="1" dirty="0"/>
              <a:t> fu il coraggioso conquistatore della città e divenne il primo giudice di Israele (Giosuè</a:t>
            </a:r>
            <a:r>
              <a:rPr lang="es-ES" b="1" dirty="0"/>
              <a:t> 15:17; </a:t>
            </a:r>
            <a:r>
              <a:rPr lang="es-ES" b="1" dirty="0" err="1"/>
              <a:t>Giudici</a:t>
            </a:r>
            <a:r>
              <a:rPr lang="es-ES" b="1" dirty="0"/>
              <a:t>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4"/>
            <a:ext cx="4806925" cy="68541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057436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 dirty="0">
                <a:ln/>
                <a:solidFill>
                  <a:srgbClr val="C15C16"/>
                </a:solidFill>
              </a:rPr>
              <a:t>LA FEDE DI GIOSUÈ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4874" y="1102203"/>
            <a:ext cx="3876675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«Quando i figli d'Israele ebbero finito di ripartire l'eredità del paese secondo i suoi confini, diedero a Giosuè, figlio di </a:t>
            </a:r>
            <a:r>
              <a:rPr lang="it-IT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</a:t>
            </a:r>
            <a:r>
              <a:rPr lang="it-IT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una eredità in mezzo a loro»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4" y="981075"/>
            <a:ext cx="631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 giovane, Giosuè fu scelto da Mosè come suo assistente. Dimostrò di essere ubbidiente, coraggioso, fedele, servizievole e amante delle cose di Dio </a:t>
            </a:r>
            <a:r>
              <a:rPr lang="es-ES" b="1" dirty="0"/>
              <a:t>(</a:t>
            </a:r>
            <a:r>
              <a:rPr lang="es-ES" b="1" dirty="0" err="1"/>
              <a:t>Esodo</a:t>
            </a:r>
            <a:r>
              <a:rPr lang="es-ES" b="1" dirty="0"/>
              <a:t>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026925"/>
              </p:ext>
            </p:extLst>
          </p:nvPr>
        </p:nvGraphicFramePr>
        <p:xfrm>
          <a:off x="-138896" y="3997284"/>
          <a:ext cx="12326476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4" y="3612565"/>
            <a:ext cx="631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Dalla sua storia comprendiamo che</a:t>
            </a:r>
            <a:r>
              <a:rPr lang="es-ES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1996738"/>
            <a:ext cx="6315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giunse il momento di rivendicare il proprio territorio, attese che tutte le tribù avessero ottenuto la loro eredità e scelse «la parte rimanente» [</a:t>
            </a:r>
            <a:r>
              <a:rPr lang="it-IT" b="1" dirty="0" err="1"/>
              <a:t>Timnat</a:t>
            </a:r>
            <a:r>
              <a:rPr lang="it-IT" b="1" dirty="0"/>
              <a:t>-sera] (Giosuè</a:t>
            </a:r>
            <a:r>
              <a:rPr lang="es-ES" b="1" dirty="0"/>
              <a:t> 19:50), </a:t>
            </a:r>
            <a:r>
              <a:rPr lang="it-IT" b="1" dirty="0"/>
              <a:t>una città vicina a Silo, dove era stato eretto il Santuario.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1375</Words>
  <Application>Microsoft Office PowerPoint</Application>
  <PresentationFormat>Panorámica</PresentationFormat>
  <Paragraphs>54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 Black</vt:lpstr>
      <vt:lpstr>Comic Sans MS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75</cp:revision>
  <dcterms:created xsi:type="dcterms:W3CDTF">2025-10-19T08:16:14Z</dcterms:created>
  <dcterms:modified xsi:type="dcterms:W3CDTF">2025-11-12T17:14:49Z</dcterms:modified>
</cp:coreProperties>
</file>