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8" r:id="rId3"/>
    <p:sldId id="303" r:id="rId4"/>
    <p:sldId id="306" r:id="rId5"/>
    <p:sldId id="258" r:id="rId6"/>
    <p:sldId id="259" r:id="rId7"/>
    <p:sldId id="307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5DA"/>
    <a:srgbClr val="CFCDFF"/>
    <a:srgbClr val="FFF8A3"/>
    <a:srgbClr val="FFA542"/>
    <a:srgbClr val="D5DEFE"/>
    <a:srgbClr val="9FAF66"/>
    <a:srgbClr val="BBE4FA"/>
    <a:srgbClr val="50C2F6"/>
    <a:srgbClr val="9CDDFA"/>
    <a:srgbClr val="108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9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8F84D-2079-4BB5-AF2D-0A53C1AE077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C0679E67-18F0-42C4-9F58-657666FD3F1A}">
      <dgm:prSet phldrT="[Texto]" phldr="0"/>
      <dgm:spPr>
        <a:solidFill>
          <a:schemeClr val="accent2"/>
        </a:solidFill>
      </dgm:spPr>
      <dgm:t>
        <a:bodyPr/>
        <a:lstStyle/>
        <a:p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terra che si è persa</a:t>
          </a:r>
        </a:p>
      </dgm:t>
    </dgm:pt>
    <dgm:pt modelId="{64F32902-636B-4D9E-99D4-A5CA07E04E8F}" type="par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6696D-A6C0-481C-809D-51FD2FCF3D97}" type="sib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F2E13-711D-4147-A1D0-F4521448C699}">
      <dgm:prSet phldrT="[Texto]" phldr="0"/>
      <dgm:spPr>
        <a:solidFill>
          <a:schemeClr val="accent3"/>
        </a:solidFill>
      </dgm:spPr>
      <dgm:t>
        <a:bodyPr/>
        <a:lstStyle/>
        <a:p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terra che Dio regala</a:t>
          </a:r>
        </a:p>
      </dgm:t>
    </dgm:pt>
    <dgm:pt modelId="{3D7AA75F-F78E-440B-B263-3FD1B6A02B0F}" type="par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7C1DB-92BD-4102-9A27-39CCBC5B8018}" type="sib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2A670-583E-4107-A752-A4C7F4656000}">
      <dgm:prSet phldrT="[Texto]" phldr="0"/>
      <dgm:spPr>
        <a:solidFill>
          <a:schemeClr val="accent1"/>
        </a:solidFill>
      </dgm:spPr>
      <dgm:t>
        <a:bodyPr/>
        <a:lstStyle/>
        <a:p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Conquistare la terra</a:t>
          </a:r>
        </a:p>
      </dgm:t>
    </dgm:pt>
    <dgm:pt modelId="{5954326A-B2B8-4ACD-BA73-A604AB8A9024}" type="par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E57A7E-F198-420D-B873-7CB28E623A4D}" type="sib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60DBF-1931-4370-82F3-AA95D9D8FCDD}">
      <dgm:prSet phldrT="[Texto]" phldr="0"/>
      <dgm:spPr>
        <a:solidFill>
          <a:schemeClr val="accent5"/>
        </a:solidFill>
      </dgm:spPr>
      <dgm:t>
        <a:bodyPr/>
        <a:lstStyle/>
        <a:p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Conservare il dono</a:t>
          </a:r>
        </a:p>
      </dgm:t>
    </dgm:pt>
    <dgm:pt modelId="{BD406589-89A7-47F5-B21F-3BEDB3CDBED3}" type="par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527FD-3F24-4DCC-AA25-42338FDE371D}" type="sib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BD5FC-9AB9-49BD-82B0-1C9D51E306F0}">
      <dgm:prSet phldrT="[Texto]" phldr="0"/>
      <dgm:spPr>
        <a:solidFill>
          <a:schemeClr val="accent6"/>
        </a:solidFill>
      </dgm:spPr>
      <dgm:t>
        <a:bodyPr/>
        <a:lstStyle/>
        <a:p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terra recuperata</a:t>
          </a:r>
        </a:p>
      </dgm:t>
    </dgm:pt>
    <dgm:pt modelId="{5A7D7CAC-129B-49B8-9CF9-941B4AC9298D}" type="par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DCC1F-A15C-4C82-9EC6-5DDFFD5E98D8}" type="sib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7345E-9CE9-48CE-93B8-5A45E2D314AF}" type="pres">
      <dgm:prSet presAssocID="{CC18F84D-2079-4BB5-AF2D-0A53C1AE0777}" presName="Name0" presStyleCnt="0">
        <dgm:presLayoutVars>
          <dgm:chMax val="7"/>
          <dgm:chPref val="7"/>
          <dgm:dir/>
        </dgm:presLayoutVars>
      </dgm:prSet>
      <dgm:spPr/>
    </dgm:pt>
    <dgm:pt modelId="{7FA29075-1AEF-4435-92E0-4AF5E9EE68F6}" type="pres">
      <dgm:prSet presAssocID="{CC18F84D-2079-4BB5-AF2D-0A53C1AE0777}" presName="Name1" presStyleCnt="0"/>
      <dgm:spPr/>
    </dgm:pt>
    <dgm:pt modelId="{7B18FE0F-F65F-46ED-AE1D-82D5C461169D}" type="pres">
      <dgm:prSet presAssocID="{CC18F84D-2079-4BB5-AF2D-0A53C1AE0777}" presName="cycle" presStyleCnt="0"/>
      <dgm:spPr/>
    </dgm:pt>
    <dgm:pt modelId="{C8498930-C451-4507-A2FB-D62D4B91CA64}" type="pres">
      <dgm:prSet presAssocID="{CC18F84D-2079-4BB5-AF2D-0A53C1AE0777}" presName="srcNode" presStyleLbl="node1" presStyleIdx="0" presStyleCnt="5"/>
      <dgm:spPr/>
    </dgm:pt>
    <dgm:pt modelId="{EBB09E6D-370A-47D3-811F-66BFE2D2FF99}" type="pres">
      <dgm:prSet presAssocID="{CC18F84D-2079-4BB5-AF2D-0A53C1AE0777}" presName="conn" presStyleLbl="parChTrans1D2" presStyleIdx="0" presStyleCnt="1"/>
      <dgm:spPr/>
    </dgm:pt>
    <dgm:pt modelId="{3030FB7E-23B4-4B5A-8A87-17EB007C7EFD}" type="pres">
      <dgm:prSet presAssocID="{CC18F84D-2079-4BB5-AF2D-0A53C1AE0777}" presName="extraNode" presStyleLbl="node1" presStyleIdx="0" presStyleCnt="5"/>
      <dgm:spPr/>
    </dgm:pt>
    <dgm:pt modelId="{DC83E672-8568-4CC3-B1DB-8D3F13679BCE}" type="pres">
      <dgm:prSet presAssocID="{CC18F84D-2079-4BB5-AF2D-0A53C1AE0777}" presName="dstNode" presStyleLbl="node1" presStyleIdx="0" presStyleCnt="5"/>
      <dgm:spPr/>
    </dgm:pt>
    <dgm:pt modelId="{51AF05EF-15D0-4053-B7C1-B1ACE9180F72}" type="pres">
      <dgm:prSet presAssocID="{C0679E67-18F0-42C4-9F58-657666FD3F1A}" presName="text_1" presStyleLbl="node1" presStyleIdx="0" presStyleCnt="5">
        <dgm:presLayoutVars>
          <dgm:bulletEnabled val="1"/>
        </dgm:presLayoutVars>
      </dgm:prSet>
      <dgm:spPr/>
    </dgm:pt>
    <dgm:pt modelId="{5942F451-5512-4E34-8E33-6351570178C9}" type="pres">
      <dgm:prSet presAssocID="{C0679E67-18F0-42C4-9F58-657666FD3F1A}" presName="accent_1" presStyleCnt="0"/>
      <dgm:spPr/>
    </dgm:pt>
    <dgm:pt modelId="{934075C3-FDB2-41CB-8468-727C5341CF17}" type="pres">
      <dgm:prSet presAssocID="{C0679E67-18F0-42C4-9F58-657666FD3F1A}" presName="accentRepeatNode" presStyleLbl="solidFgAcc1" presStyleIdx="0" presStyleCnt="5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0E1311AC-11A8-44A4-B428-E7E32264D141}" type="pres">
      <dgm:prSet presAssocID="{EBEF2E13-711D-4147-A1D0-F4521448C699}" presName="text_2" presStyleLbl="node1" presStyleIdx="1" presStyleCnt="5">
        <dgm:presLayoutVars>
          <dgm:bulletEnabled val="1"/>
        </dgm:presLayoutVars>
      </dgm:prSet>
      <dgm:spPr/>
    </dgm:pt>
    <dgm:pt modelId="{A67D4279-E622-472B-B1CA-D3652E2B280F}" type="pres">
      <dgm:prSet presAssocID="{EBEF2E13-711D-4147-A1D0-F4521448C699}" presName="accent_2" presStyleCnt="0"/>
      <dgm:spPr/>
    </dgm:pt>
    <dgm:pt modelId="{EC58F8DC-AE0E-4724-8D4D-21C188B67353}" type="pres">
      <dgm:prSet presAssocID="{EBEF2E13-711D-4147-A1D0-F4521448C699}" presName="accentRepeatNode" presStyleLbl="solidFgAcc1" presStyleIdx="1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6F66C2F-C90D-401D-BDA1-5C880F46D7F2}" type="pres">
      <dgm:prSet presAssocID="{8242A670-583E-4107-A752-A4C7F4656000}" presName="text_3" presStyleLbl="node1" presStyleIdx="2" presStyleCnt="5">
        <dgm:presLayoutVars>
          <dgm:bulletEnabled val="1"/>
        </dgm:presLayoutVars>
      </dgm:prSet>
      <dgm:spPr/>
    </dgm:pt>
    <dgm:pt modelId="{2FAA8478-3B62-4A3F-87C0-7BFDA352C033}" type="pres">
      <dgm:prSet presAssocID="{8242A670-583E-4107-A752-A4C7F4656000}" presName="accent_3" presStyleCnt="0"/>
      <dgm:spPr/>
    </dgm:pt>
    <dgm:pt modelId="{5802CB78-E385-4268-8CB2-AFA4AA72D0A8}" type="pres">
      <dgm:prSet presAssocID="{8242A670-583E-4107-A752-A4C7F4656000}" presName="accentRepeatNode" presStyleLbl="solidFgAcc1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D5A57CF-DB21-4D2D-B832-7D4E4EDFFCDA}" type="pres">
      <dgm:prSet presAssocID="{49560DBF-1931-4370-82F3-AA95D9D8FCDD}" presName="text_4" presStyleLbl="node1" presStyleIdx="3" presStyleCnt="5">
        <dgm:presLayoutVars>
          <dgm:bulletEnabled val="1"/>
        </dgm:presLayoutVars>
      </dgm:prSet>
      <dgm:spPr/>
    </dgm:pt>
    <dgm:pt modelId="{4D077C10-E68B-4050-AA5C-29F9C0937321}" type="pres">
      <dgm:prSet presAssocID="{49560DBF-1931-4370-82F3-AA95D9D8FCDD}" presName="accent_4" presStyleCnt="0"/>
      <dgm:spPr/>
    </dgm:pt>
    <dgm:pt modelId="{413C6A42-8AE0-4EE2-BCF3-DBB6A0358C15}" type="pres">
      <dgm:prSet presAssocID="{49560DBF-1931-4370-82F3-AA95D9D8FCDD}" presName="accentRepeatNode" presStyleLbl="solidFgAcc1" presStyleIdx="3" presStyleCnt="5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93B008AC-F51A-41DB-A5B7-3F9EBF1479BF}" type="pres">
      <dgm:prSet presAssocID="{72CBD5FC-9AB9-49BD-82B0-1C9D51E306F0}" presName="text_5" presStyleLbl="node1" presStyleIdx="4" presStyleCnt="5">
        <dgm:presLayoutVars>
          <dgm:bulletEnabled val="1"/>
        </dgm:presLayoutVars>
      </dgm:prSet>
      <dgm:spPr/>
    </dgm:pt>
    <dgm:pt modelId="{EFCA4E87-218F-44F8-A786-7B57375C8329}" type="pres">
      <dgm:prSet presAssocID="{72CBD5FC-9AB9-49BD-82B0-1C9D51E306F0}" presName="accent_5" presStyleCnt="0"/>
      <dgm:spPr/>
    </dgm:pt>
    <dgm:pt modelId="{FFAB8E0A-E854-4A67-9A24-E51F80DB0B58}" type="pres">
      <dgm:prSet presAssocID="{72CBD5FC-9AB9-49BD-82B0-1C9D51E306F0}" presName="accentRepeatNode" presStyleLbl="solidFgAcc1" presStyleIdx="4" presStyleCnt="5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65A31A04-68BF-4CCB-87F5-23C2C496DCE0}" type="presOf" srcId="{72CBD5FC-9AB9-49BD-82B0-1C9D51E306F0}" destId="{93B008AC-F51A-41DB-A5B7-3F9EBF1479BF}" srcOrd="0" destOrd="0" presId="urn:microsoft.com/office/officeart/2008/layout/VerticalCurvedList"/>
    <dgm:cxn modelId="{E650D369-5012-4AAE-97E4-31674DF4E335}" type="presOf" srcId="{C0679E67-18F0-42C4-9F58-657666FD3F1A}" destId="{51AF05EF-15D0-4053-B7C1-B1ACE9180F72}" srcOrd="0" destOrd="0" presId="urn:microsoft.com/office/officeart/2008/layout/VerticalCurvedList"/>
    <dgm:cxn modelId="{6BD98D6A-324F-47FA-93C5-D09E49056A59}" type="presOf" srcId="{EBEF2E13-711D-4147-A1D0-F4521448C699}" destId="{0E1311AC-11A8-44A4-B428-E7E32264D141}" srcOrd="0" destOrd="0" presId="urn:microsoft.com/office/officeart/2008/layout/VerticalCurvedList"/>
    <dgm:cxn modelId="{E48EFA77-4F7B-4C82-B4B9-5EEA5F929BE7}" type="presOf" srcId="{CC18F84D-2079-4BB5-AF2D-0A53C1AE0777}" destId="{1227345E-9CE9-48CE-93B8-5A45E2D314AF}" srcOrd="0" destOrd="0" presId="urn:microsoft.com/office/officeart/2008/layout/VerticalCurvedList"/>
    <dgm:cxn modelId="{6549FD77-9F8C-43F1-962E-EFFCFE1CA6D6}" srcId="{CC18F84D-2079-4BB5-AF2D-0A53C1AE0777}" destId="{49560DBF-1931-4370-82F3-AA95D9D8FCDD}" srcOrd="3" destOrd="0" parTransId="{BD406589-89A7-47F5-B21F-3BEDB3CDBED3}" sibTransId="{00E527FD-3F24-4DCC-AA25-42338FDE371D}"/>
    <dgm:cxn modelId="{1ADEC97B-10D6-4AF3-984C-39E08750038A}" srcId="{CC18F84D-2079-4BB5-AF2D-0A53C1AE0777}" destId="{C0679E67-18F0-42C4-9F58-657666FD3F1A}" srcOrd="0" destOrd="0" parTransId="{64F32902-636B-4D9E-99D4-A5CA07E04E8F}" sibTransId="{2066696D-A6C0-481C-809D-51FD2FCF3D97}"/>
    <dgm:cxn modelId="{0A5CC692-A7A7-4AB7-9CD9-3FD7296C2B03}" type="presOf" srcId="{2066696D-A6C0-481C-809D-51FD2FCF3D97}" destId="{EBB09E6D-370A-47D3-811F-66BFE2D2FF99}" srcOrd="0" destOrd="0" presId="urn:microsoft.com/office/officeart/2008/layout/VerticalCurvedList"/>
    <dgm:cxn modelId="{EE4DF5AA-A337-4DF7-B45B-79896640BDA1}" srcId="{CC18F84D-2079-4BB5-AF2D-0A53C1AE0777}" destId="{72CBD5FC-9AB9-49BD-82B0-1C9D51E306F0}" srcOrd="4" destOrd="0" parTransId="{5A7D7CAC-129B-49B8-9CF9-941B4AC9298D}" sibTransId="{547DCC1F-A15C-4C82-9EC6-5DDFFD5E98D8}"/>
    <dgm:cxn modelId="{DDA876C4-C1AD-4069-ACFE-EEF6455B204B}" srcId="{CC18F84D-2079-4BB5-AF2D-0A53C1AE0777}" destId="{EBEF2E13-711D-4147-A1D0-F4521448C699}" srcOrd="1" destOrd="0" parTransId="{3D7AA75F-F78E-440B-B263-3FD1B6A02B0F}" sibTransId="{5A67C1DB-92BD-4102-9A27-39CCBC5B8018}"/>
    <dgm:cxn modelId="{9A0EF2CC-E48E-4D95-BD8E-52F81D5B69BE}" srcId="{CC18F84D-2079-4BB5-AF2D-0A53C1AE0777}" destId="{8242A670-583E-4107-A752-A4C7F4656000}" srcOrd="2" destOrd="0" parTransId="{5954326A-B2B8-4ACD-BA73-A604AB8A9024}" sibTransId="{B3E57A7E-F198-420D-B873-7CB28E623A4D}"/>
    <dgm:cxn modelId="{789DC1D9-2EF9-46C1-A228-4C2989EEB7E0}" type="presOf" srcId="{49560DBF-1931-4370-82F3-AA95D9D8FCDD}" destId="{6D5A57CF-DB21-4D2D-B832-7D4E4EDFFCDA}" srcOrd="0" destOrd="0" presId="urn:microsoft.com/office/officeart/2008/layout/VerticalCurvedList"/>
    <dgm:cxn modelId="{CA33FADC-B2EB-47F7-B7C9-82BBCD22AF56}" type="presOf" srcId="{8242A670-583E-4107-A752-A4C7F4656000}" destId="{56F66C2F-C90D-401D-BDA1-5C880F46D7F2}" srcOrd="0" destOrd="0" presId="urn:microsoft.com/office/officeart/2008/layout/VerticalCurvedList"/>
    <dgm:cxn modelId="{7A72E5A3-7C8D-4F67-B4AA-A4F91C467854}" type="presParOf" srcId="{1227345E-9CE9-48CE-93B8-5A45E2D314AF}" destId="{7FA29075-1AEF-4435-92E0-4AF5E9EE68F6}" srcOrd="0" destOrd="0" presId="urn:microsoft.com/office/officeart/2008/layout/VerticalCurvedList"/>
    <dgm:cxn modelId="{A9214DB3-5993-42CD-A66E-5DB9E660E72D}" type="presParOf" srcId="{7FA29075-1AEF-4435-92E0-4AF5E9EE68F6}" destId="{7B18FE0F-F65F-46ED-AE1D-82D5C461169D}" srcOrd="0" destOrd="0" presId="urn:microsoft.com/office/officeart/2008/layout/VerticalCurvedList"/>
    <dgm:cxn modelId="{74A3AA2E-5368-4A35-A481-B70E15FB6C35}" type="presParOf" srcId="{7B18FE0F-F65F-46ED-AE1D-82D5C461169D}" destId="{C8498930-C451-4507-A2FB-D62D4B91CA64}" srcOrd="0" destOrd="0" presId="urn:microsoft.com/office/officeart/2008/layout/VerticalCurvedList"/>
    <dgm:cxn modelId="{36A09BFD-3746-47E3-8AE7-076DF6836924}" type="presParOf" srcId="{7B18FE0F-F65F-46ED-AE1D-82D5C461169D}" destId="{EBB09E6D-370A-47D3-811F-66BFE2D2FF99}" srcOrd="1" destOrd="0" presId="urn:microsoft.com/office/officeart/2008/layout/VerticalCurvedList"/>
    <dgm:cxn modelId="{9B8AA23F-F026-4DD0-9F3F-A684D7460163}" type="presParOf" srcId="{7B18FE0F-F65F-46ED-AE1D-82D5C461169D}" destId="{3030FB7E-23B4-4B5A-8A87-17EB007C7EFD}" srcOrd="2" destOrd="0" presId="urn:microsoft.com/office/officeart/2008/layout/VerticalCurvedList"/>
    <dgm:cxn modelId="{7CDF3009-E21B-4ED0-91A0-A412F8BC6D1C}" type="presParOf" srcId="{7B18FE0F-F65F-46ED-AE1D-82D5C461169D}" destId="{DC83E672-8568-4CC3-B1DB-8D3F13679BCE}" srcOrd="3" destOrd="0" presId="urn:microsoft.com/office/officeart/2008/layout/VerticalCurvedList"/>
    <dgm:cxn modelId="{00F55AF5-C56F-467D-B4FB-67DEAB64AFD3}" type="presParOf" srcId="{7FA29075-1AEF-4435-92E0-4AF5E9EE68F6}" destId="{51AF05EF-15D0-4053-B7C1-B1ACE9180F72}" srcOrd="1" destOrd="0" presId="urn:microsoft.com/office/officeart/2008/layout/VerticalCurvedList"/>
    <dgm:cxn modelId="{C974861A-7026-455A-B17C-1E30C42F9BB8}" type="presParOf" srcId="{7FA29075-1AEF-4435-92E0-4AF5E9EE68F6}" destId="{5942F451-5512-4E34-8E33-6351570178C9}" srcOrd="2" destOrd="0" presId="urn:microsoft.com/office/officeart/2008/layout/VerticalCurvedList"/>
    <dgm:cxn modelId="{79B8C720-1003-4084-8FF9-F199B963A838}" type="presParOf" srcId="{5942F451-5512-4E34-8E33-6351570178C9}" destId="{934075C3-FDB2-41CB-8468-727C5341CF17}" srcOrd="0" destOrd="0" presId="urn:microsoft.com/office/officeart/2008/layout/VerticalCurvedList"/>
    <dgm:cxn modelId="{9151388A-9F33-4DFC-A0F0-CB7F7F8256AE}" type="presParOf" srcId="{7FA29075-1AEF-4435-92E0-4AF5E9EE68F6}" destId="{0E1311AC-11A8-44A4-B428-E7E32264D141}" srcOrd="3" destOrd="0" presId="urn:microsoft.com/office/officeart/2008/layout/VerticalCurvedList"/>
    <dgm:cxn modelId="{EDEBF047-7388-45C9-99D9-559B671A5E74}" type="presParOf" srcId="{7FA29075-1AEF-4435-92E0-4AF5E9EE68F6}" destId="{A67D4279-E622-472B-B1CA-D3652E2B280F}" srcOrd="4" destOrd="0" presId="urn:microsoft.com/office/officeart/2008/layout/VerticalCurvedList"/>
    <dgm:cxn modelId="{113A1027-9DC7-4623-A6ED-83D78959C3DA}" type="presParOf" srcId="{A67D4279-E622-472B-B1CA-D3652E2B280F}" destId="{EC58F8DC-AE0E-4724-8D4D-21C188B67353}" srcOrd="0" destOrd="0" presId="urn:microsoft.com/office/officeart/2008/layout/VerticalCurvedList"/>
    <dgm:cxn modelId="{6ECF8215-91AB-4667-9F4C-2A37926F8FB9}" type="presParOf" srcId="{7FA29075-1AEF-4435-92E0-4AF5E9EE68F6}" destId="{56F66C2F-C90D-401D-BDA1-5C880F46D7F2}" srcOrd="5" destOrd="0" presId="urn:microsoft.com/office/officeart/2008/layout/VerticalCurvedList"/>
    <dgm:cxn modelId="{37F70383-D717-4083-A734-EC9A26B0D1B2}" type="presParOf" srcId="{7FA29075-1AEF-4435-92E0-4AF5E9EE68F6}" destId="{2FAA8478-3B62-4A3F-87C0-7BFDA352C033}" srcOrd="6" destOrd="0" presId="urn:microsoft.com/office/officeart/2008/layout/VerticalCurvedList"/>
    <dgm:cxn modelId="{0E00F291-0B2D-49DD-BB57-468A5947FA39}" type="presParOf" srcId="{2FAA8478-3B62-4A3F-87C0-7BFDA352C033}" destId="{5802CB78-E385-4268-8CB2-AFA4AA72D0A8}" srcOrd="0" destOrd="0" presId="urn:microsoft.com/office/officeart/2008/layout/VerticalCurvedList"/>
    <dgm:cxn modelId="{5CBC736E-4189-4ED0-9659-D422416AA35F}" type="presParOf" srcId="{7FA29075-1AEF-4435-92E0-4AF5E9EE68F6}" destId="{6D5A57CF-DB21-4D2D-B832-7D4E4EDFFCDA}" srcOrd="7" destOrd="0" presId="urn:microsoft.com/office/officeart/2008/layout/VerticalCurvedList"/>
    <dgm:cxn modelId="{3039EA50-8BA2-469F-A555-4D021E367882}" type="presParOf" srcId="{7FA29075-1AEF-4435-92E0-4AF5E9EE68F6}" destId="{4D077C10-E68B-4050-AA5C-29F9C0937321}" srcOrd="8" destOrd="0" presId="urn:microsoft.com/office/officeart/2008/layout/VerticalCurvedList"/>
    <dgm:cxn modelId="{2D6C35CF-6A28-4500-B039-840C0E8B914D}" type="presParOf" srcId="{4D077C10-E68B-4050-AA5C-29F9C0937321}" destId="{413C6A42-8AE0-4EE2-BCF3-DBB6A0358C15}" srcOrd="0" destOrd="0" presId="urn:microsoft.com/office/officeart/2008/layout/VerticalCurvedList"/>
    <dgm:cxn modelId="{95779E6A-3F00-4C85-8535-36222198DDA3}" type="presParOf" srcId="{7FA29075-1AEF-4435-92E0-4AF5E9EE68F6}" destId="{93B008AC-F51A-41DB-A5B7-3F9EBF1479BF}" srcOrd="9" destOrd="0" presId="urn:microsoft.com/office/officeart/2008/layout/VerticalCurvedList"/>
    <dgm:cxn modelId="{E9D88E7F-27F7-4F3B-B8A0-F48326B9FD50}" type="presParOf" srcId="{7FA29075-1AEF-4435-92E0-4AF5E9EE68F6}" destId="{EFCA4E87-218F-44F8-A786-7B57375C8329}" srcOrd="10" destOrd="0" presId="urn:microsoft.com/office/officeart/2008/layout/VerticalCurvedList"/>
    <dgm:cxn modelId="{2C13069C-C7EF-466D-8FCD-C9A58E015808}" type="presParOf" srcId="{EFCA4E87-218F-44F8-A786-7B57375C8329}" destId="{FFAB8E0A-E854-4A67-9A24-E51F80DB0B5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09E6D-370A-47D3-811F-66BFE2D2FF99}">
      <dsp:nvSpPr>
        <dsp:cNvPr id="0" name=""/>
        <dsp:cNvSpPr/>
      </dsp:nvSpPr>
      <dsp:spPr>
        <a:xfrm>
          <a:off x="-3665169" y="-563150"/>
          <a:ext cx="4369033" cy="4369033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05EF-15D0-4053-B7C1-B1ACE9180F72}">
      <dsp:nvSpPr>
        <dsp:cNvPr id="0" name=""/>
        <dsp:cNvSpPr/>
      </dsp:nvSpPr>
      <dsp:spPr>
        <a:xfrm>
          <a:off x="308648" y="202605"/>
          <a:ext cx="4522762" cy="40547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terra che si è persa</a:t>
          </a:r>
        </a:p>
      </dsp:txBody>
      <dsp:txXfrm>
        <a:off x="308648" y="202605"/>
        <a:ext cx="4522762" cy="405471"/>
      </dsp:txXfrm>
    </dsp:sp>
    <dsp:sp modelId="{934075C3-FDB2-41CB-8468-727C5341CF17}">
      <dsp:nvSpPr>
        <dsp:cNvPr id="0" name=""/>
        <dsp:cNvSpPr/>
      </dsp:nvSpPr>
      <dsp:spPr>
        <a:xfrm>
          <a:off x="55228" y="151922"/>
          <a:ext cx="506839" cy="5068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311AC-11A8-44A4-B428-E7E32264D141}">
      <dsp:nvSpPr>
        <dsp:cNvPr id="0" name=""/>
        <dsp:cNvSpPr/>
      </dsp:nvSpPr>
      <dsp:spPr>
        <a:xfrm>
          <a:off x="599197" y="810618"/>
          <a:ext cx="4232213" cy="405471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terra che Dio regala</a:t>
          </a:r>
        </a:p>
      </dsp:txBody>
      <dsp:txXfrm>
        <a:off x="599197" y="810618"/>
        <a:ext cx="4232213" cy="405471"/>
      </dsp:txXfrm>
    </dsp:sp>
    <dsp:sp modelId="{EC58F8DC-AE0E-4724-8D4D-21C188B67353}">
      <dsp:nvSpPr>
        <dsp:cNvPr id="0" name=""/>
        <dsp:cNvSpPr/>
      </dsp:nvSpPr>
      <dsp:spPr>
        <a:xfrm>
          <a:off x="345777" y="759934"/>
          <a:ext cx="506839" cy="5068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66C2F-C90D-401D-BDA1-5C880F46D7F2}">
      <dsp:nvSpPr>
        <dsp:cNvPr id="0" name=""/>
        <dsp:cNvSpPr/>
      </dsp:nvSpPr>
      <dsp:spPr>
        <a:xfrm>
          <a:off x="688372" y="1418630"/>
          <a:ext cx="4143038" cy="40547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Conquistare la terra</a:t>
          </a:r>
        </a:p>
      </dsp:txBody>
      <dsp:txXfrm>
        <a:off x="688372" y="1418630"/>
        <a:ext cx="4143038" cy="405471"/>
      </dsp:txXfrm>
    </dsp:sp>
    <dsp:sp modelId="{5802CB78-E385-4268-8CB2-AFA4AA72D0A8}">
      <dsp:nvSpPr>
        <dsp:cNvPr id="0" name=""/>
        <dsp:cNvSpPr/>
      </dsp:nvSpPr>
      <dsp:spPr>
        <a:xfrm>
          <a:off x="434952" y="1367946"/>
          <a:ext cx="506839" cy="5068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A57CF-DB21-4D2D-B832-7D4E4EDFFCDA}">
      <dsp:nvSpPr>
        <dsp:cNvPr id="0" name=""/>
        <dsp:cNvSpPr/>
      </dsp:nvSpPr>
      <dsp:spPr>
        <a:xfrm>
          <a:off x="599197" y="2026643"/>
          <a:ext cx="4232213" cy="405471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Conservare il dono</a:t>
          </a:r>
        </a:p>
      </dsp:txBody>
      <dsp:txXfrm>
        <a:off x="599197" y="2026643"/>
        <a:ext cx="4232213" cy="405471"/>
      </dsp:txXfrm>
    </dsp:sp>
    <dsp:sp modelId="{413C6A42-8AE0-4EE2-BCF3-DBB6A0358C15}">
      <dsp:nvSpPr>
        <dsp:cNvPr id="0" name=""/>
        <dsp:cNvSpPr/>
      </dsp:nvSpPr>
      <dsp:spPr>
        <a:xfrm>
          <a:off x="345777" y="1975959"/>
          <a:ext cx="506839" cy="50683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B008AC-F51A-41DB-A5B7-3F9EBF1479BF}">
      <dsp:nvSpPr>
        <dsp:cNvPr id="0" name=""/>
        <dsp:cNvSpPr/>
      </dsp:nvSpPr>
      <dsp:spPr>
        <a:xfrm>
          <a:off x="308648" y="2634655"/>
          <a:ext cx="4522762" cy="405471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terra recuperata</a:t>
          </a:r>
        </a:p>
      </dsp:txBody>
      <dsp:txXfrm>
        <a:off x="308648" y="2634655"/>
        <a:ext cx="4522762" cy="405471"/>
      </dsp:txXfrm>
    </dsp:sp>
    <dsp:sp modelId="{FFAB8E0A-E854-4A67-9A24-E51F80DB0B58}">
      <dsp:nvSpPr>
        <dsp:cNvPr id="0" name=""/>
        <dsp:cNvSpPr/>
      </dsp:nvSpPr>
      <dsp:spPr>
        <a:xfrm>
          <a:off x="55228" y="2583971"/>
          <a:ext cx="506839" cy="50683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86D32-084A-4C0D-B849-0AF14616CC9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CEF93-0768-4FF4-9C9A-EF45687FCA9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2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23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06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84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8D9AE-1CB5-FE31-6FCE-8426D99B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FC5750-84A7-A774-276B-06F6316B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EE5A5-3E74-F467-7EB9-B8AC4FA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61276-C1FF-248A-2D14-7D16316C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291BC-5FA6-133B-297E-926C7248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3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C7C9-803F-C82E-48BC-8A9354E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29E0AD-1A08-9449-F487-CD31FCFD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F10EA-1AC2-C7EB-4774-7707C488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8A6DD-35E3-7F04-8B84-ADC265C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0E157-465A-89D0-94BD-F89DF849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0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01CC5-89DE-5150-22B6-E856BD8E3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6E9130-A0E5-3011-CF28-52323F375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3A177-BD2D-0613-E431-AF04E128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76289D-4E46-699F-5CEA-71249E92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BA371-F61C-61A7-6444-716D6386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1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5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0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5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2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8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8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702F3-B740-523B-743F-0600FCB7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B1A33-D0C4-544B-BA9A-FDAD6E7B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87D67-7A0F-7B82-8020-91EB0DE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0A835-6F01-88C7-10E2-B3A5990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656C5-EEC0-9EA2-717B-F994DDDB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4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2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C5479-AAD6-36A9-A2F3-6B007B7F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66E1E-5765-506F-B2E7-0AC9B2DC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2990E-DDD4-0C43-FA3E-93EFBA45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48F3B-07DF-EF12-F791-EA5050E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07CEA-1CAD-4F13-05C9-6CA7FEBB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1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CB1E5-EDFC-C59B-BB48-64C80D0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1DF36E-2894-38CE-4BD7-1E5DC924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80469-AA47-19F9-E43A-3A8581F3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DF30A0-FB6C-C1A3-2A95-BF875E8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99B9D-C030-BEA6-D526-790092FE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5740BD-41D2-842A-3E61-01C702C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2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4701-B694-4AB1-10CF-5E5C474A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F9730-895F-4089-F3ED-20FBDB53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702201-0D9D-C809-1291-5D818691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5640AA-548F-FFC6-A9F9-F749E7C3C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2A1105-BF05-77BC-8EFC-E2ED60F8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AB62D5-1AA7-DE37-CAD1-7433ACE6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1A1253-9EE1-A10A-59C1-63DAAFB0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AE990C-3799-3114-BFB7-BEFFA6D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1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61B18-013F-F127-A823-112EB792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6B2D70-722F-025A-F12F-F911E0F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4B37D6-3755-5355-8001-84C57EAF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062D2B-6707-1BB3-F0FD-DCED18D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5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EE37C-DC8F-8D67-E8D7-DFC4C797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787FF3-8493-8EF0-D232-BAFFB6B6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ADC458-9E29-0EF8-C090-91D1002C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5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4A8B6-D3AF-4F27-D85C-A543D21B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51FFE-BA2F-707F-CC34-A517323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2DBB0F-A0BE-9CD3-9C18-40834D84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95355B-0156-8CD3-1FBD-43274EA9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50FACE-076B-F7E6-1AA2-5AE4104E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935108-75AC-3A1A-7499-518CFC1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040C3-93E3-81F2-CA15-A18AA1E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0FE79C-4909-916B-4280-74B0EC1D0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0549B9-4533-DB57-0F46-183475A9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949ED2-42DC-7024-8B02-C25AE21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C0AC2-9B65-6E67-D282-E9F23505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FBF03-4FBB-7650-B71F-92A94C8B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43C42C-EC1B-6F2A-DA32-982E784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7EE6C-B03F-30F2-4017-F67CF26E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5E1F9-3457-1E3F-3EF3-3FCD453F1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68CC5-F50A-4156-BC46-11517C447FA7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F204F0-E1D0-C7F2-8716-C472E51A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C9234-9987-0C40-1EEE-494A0F4E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0A851-8327-4934-92CF-8476350C008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74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97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OS PC CLAUDIO\IGLESIA\Escuela Sabatica - ppt lecciones\2022\maschera presentac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33F071EE-DB6D-4343-AA24-70F660CE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290" y="6337882"/>
            <a:ext cx="2866492" cy="41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s-ES" sz="1900" b="1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29 NOVEMBRE 2025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32918" y="1359702"/>
            <a:ext cx="1187940" cy="369332"/>
          </a:xfrm>
          <a:prstGeom prst="rect">
            <a:avLst/>
          </a:prstGeom>
          <a:solidFill>
            <a:srgbClr val="760BC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00"/>
                </a:solidFill>
                <a:latin typeface="Arial Black" pitchFamily="34" charset="0"/>
              </a:rPr>
              <a:t>4 TRIMESTRE 2025</a:t>
            </a:r>
            <a:endParaRPr lang="it-IT" sz="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08" y="507752"/>
            <a:ext cx="11087830" cy="67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LEZIONE 9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995905" y="5621867"/>
            <a:ext cx="8885920" cy="1236133"/>
          </a:xfrm>
          <a:prstGeom prst="roundRect">
            <a:avLst/>
          </a:prstGeom>
          <a:gradFill flip="none" rotWithShape="1">
            <a:gsLst>
              <a:gs pos="0">
                <a:srgbClr val="8A3CA2">
                  <a:shade val="30000"/>
                  <a:satMod val="115000"/>
                </a:srgbClr>
              </a:gs>
              <a:gs pos="50000">
                <a:srgbClr val="8A3CA2">
                  <a:shade val="67500"/>
                  <a:satMod val="115000"/>
                </a:srgbClr>
              </a:gs>
              <a:gs pos="100000">
                <a:srgbClr val="8A3CA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3093156" y="5642949"/>
            <a:ext cx="8764753" cy="1277267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defTabSz="720000">
              <a:lnSpc>
                <a:spcPts val="4500"/>
              </a:lnSpc>
            </a:pPr>
            <a:r>
              <a:rPr lang="es-ES" sz="400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EREDI DELLE PROMESSE, PRIGIONIERI DELLA SPERANZA </a:t>
            </a:r>
            <a:endParaRPr lang="es-ES" dirty="0">
              <a:ln w="22225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239911" y="1187307"/>
            <a:ext cx="8726311" cy="4513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AC1FE-F184-EF7B-20EE-B2E237D8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612C4F-6856-753C-313E-99A913A20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183"/>
            <a:ext cx="12192000" cy="68691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CE7C885-A57A-B51A-C659-D374284465BA}"/>
              </a:ext>
            </a:extLst>
          </p:cNvPr>
          <p:cNvSpPr txBox="1"/>
          <p:nvPr/>
        </p:nvSpPr>
        <p:spPr>
          <a:xfrm>
            <a:off x="-1" y="-11183"/>
            <a:ext cx="121919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it-IT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«Tornate alla fortezza, o voi prigionieri della speranza! Anche oggi io ti dichiaro: «</a:t>
            </a: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Ti renderò il doppio</a:t>
            </a:r>
            <a:r>
              <a:rPr lang="es-ES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it-IT" sz="36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»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(Zaccaria 9:12)</a:t>
            </a:r>
          </a:p>
        </p:txBody>
      </p:sp>
    </p:spTree>
    <p:extLst>
      <p:ext uri="{BB962C8B-B14F-4D97-AF65-F5344CB8AC3E}">
        <p14:creationId xmlns:p14="http://schemas.microsoft.com/office/powerpoint/2010/main" val="256069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ATOS PC CLAUDIO\IGLESIA\Escuela Sabatica - ppt lecciones\2025\4 TRIMESTRE\leccion 9\Immagine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C966C11-27BB-6041-0987-A7079A44D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0914965"/>
              </p:ext>
            </p:extLst>
          </p:nvPr>
        </p:nvGraphicFramePr>
        <p:xfrm>
          <a:off x="4613275" y="3429000"/>
          <a:ext cx="4873626" cy="324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D79DB33-5DCD-DE39-EEEA-3782B4237D34}"/>
              </a:ext>
            </a:extLst>
          </p:cNvPr>
          <p:cNvSpPr txBox="1"/>
          <p:nvPr/>
        </p:nvSpPr>
        <p:spPr>
          <a:xfrm>
            <a:off x="4733829" y="360045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7930A-CF15-2B61-5771-6029A3BC2B2B}"/>
              </a:ext>
            </a:extLst>
          </p:cNvPr>
          <p:cNvSpPr txBox="1"/>
          <p:nvPr/>
        </p:nvSpPr>
        <p:spPr>
          <a:xfrm>
            <a:off x="5033053" y="420945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B5FC1-C2D7-8A45-109B-F2B1CF9268F5}"/>
              </a:ext>
            </a:extLst>
          </p:cNvPr>
          <p:cNvSpPr txBox="1"/>
          <p:nvPr/>
        </p:nvSpPr>
        <p:spPr>
          <a:xfrm>
            <a:off x="5092744" y="4822925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FBB27A-8CC8-D262-3F9D-1F18D2E0C647}"/>
              </a:ext>
            </a:extLst>
          </p:cNvPr>
          <p:cNvSpPr txBox="1"/>
          <p:nvPr/>
        </p:nvSpPr>
        <p:spPr>
          <a:xfrm>
            <a:off x="4980184" y="5421246"/>
            <a:ext cx="46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5">
                    <a:lumMod val="75000"/>
                  </a:schemeClr>
                </a:solidFill>
              </a:rPr>
              <a:t>B’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A66900-6A82-7307-9CED-004C4359ED7E}"/>
              </a:ext>
            </a:extLst>
          </p:cNvPr>
          <p:cNvSpPr txBox="1"/>
          <p:nvPr/>
        </p:nvSpPr>
        <p:spPr>
          <a:xfrm>
            <a:off x="4697088" y="6040935"/>
            <a:ext cx="448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A’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D47E75-C048-EA1B-0D45-8E0F4F312608}"/>
              </a:ext>
            </a:extLst>
          </p:cNvPr>
          <p:cNvSpPr txBox="1"/>
          <p:nvPr/>
        </p:nvSpPr>
        <p:spPr>
          <a:xfrm>
            <a:off x="4533901" y="142784"/>
            <a:ext cx="7572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/>
              <a:t>Gran parte del libro di Giosuè, dai capitoli 13 al 21, tratta della distribuzione della terra di Canaan tra le diverse tribù di Israele.</a:t>
            </a:r>
            <a:endParaRPr lang="es-ES" sz="2000" b="1" dirty="0"/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471F92B-1D13-1DD1-3032-72045D2FDC14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744077" y="3564121"/>
            <a:ext cx="2296382" cy="30919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0944EC2-C0CB-1862-4899-A247C04FB7B6}"/>
              </a:ext>
            </a:extLst>
          </p:cNvPr>
          <p:cNvSpPr txBox="1"/>
          <p:nvPr/>
        </p:nvSpPr>
        <p:spPr>
          <a:xfrm>
            <a:off x="4533901" y="2341418"/>
            <a:ext cx="76527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La morte di Gesù ci assicura che abbiamo già ereditato la terra che Adamo ed Eva avevano perso. Tuttavia, siamo ancora «prigionieri della speranza» di riceverla.</a:t>
            </a:r>
            <a:endParaRPr lang="es-ES" sz="20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85ABD8-6D0B-1247-9C3F-F4879A5CB272}"/>
              </a:ext>
            </a:extLst>
          </p:cNvPr>
          <p:cNvSpPr txBox="1"/>
          <p:nvPr/>
        </p:nvSpPr>
        <p:spPr>
          <a:xfrm>
            <a:off x="4542033" y="1158447"/>
            <a:ext cx="76364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/>
              <a:t>Tra i riferimenti a luoghi, popoli e tribù, possiamo vedere una terra che era già eredità di Israele, ma che, allo stesso tempo, non possedevano ancora completamente.</a:t>
            </a:r>
            <a:endParaRPr lang="es-ES" sz="2000" b="1" dirty="0"/>
          </a:p>
        </p:txBody>
      </p:sp>
      <p:pic>
        <p:nvPicPr>
          <p:cNvPr id="1026" name="Picture 2" descr="C:\DATOS PC CLAUDIO\IGLESIA\Escuela Sabatica - ppt lecciones\2025\4 TRIMESTRE\leccion 9\Immagine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0"/>
            <a:ext cx="445611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58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"/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ATOS PC CLAUDIO\IGLESIA\Escuela Sabatica - ppt lecciones\2025\4 TRIMESTRE\leccion 9\Immagine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0"/>
            <a:ext cx="12192000" cy="1323833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F24A005-0124-1E10-056F-DBEDF398DA9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spc="6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TERRA CHE SI È PERSA</a:t>
            </a:r>
            <a:endParaRPr lang="es-ES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6EE5B-28B9-B07C-A919-D43273D4A9F7}"/>
              </a:ext>
            </a:extLst>
          </p:cNvPr>
          <p:cNvSpPr txBox="1"/>
          <p:nvPr/>
        </p:nvSpPr>
        <p:spPr>
          <a:xfrm>
            <a:off x="976311" y="6670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«Perciò Dio il SIGNORE mandò via l'uomo dal giardino di Eden, perché lavorasse la terra da cui era stato tratto»</a:t>
            </a:r>
            <a:r>
              <a:rPr lang="es-E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(Genesi 3:23)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F54C39-4D46-0141-4837-23C24359D4EB}"/>
              </a:ext>
            </a:extLst>
          </p:cNvPr>
          <p:cNvSpPr txBox="1"/>
          <p:nvPr/>
        </p:nvSpPr>
        <p:spPr>
          <a:xfrm>
            <a:off x="3741241" y="2189668"/>
            <a:ext cx="592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Quando disubbidirono a Dio, furono espulsi da lì (Genesi 3:23). Avevano perso il dominio sulla Terra.</a:t>
            </a:r>
            <a:endParaRPr lang="es-ES" b="1" dirty="0"/>
          </a:p>
        </p:txBody>
      </p:sp>
      <p:pic>
        <p:nvPicPr>
          <p:cNvPr id="4" name="Imagen 3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2FF553E-E66B-60DD-610E-29BD7BDC5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436488"/>
            <a:ext cx="1841500" cy="1486949"/>
          </a:xfrm>
          <a:prstGeom prst="round2DiagRect">
            <a:avLst>
              <a:gd name="adj1" fmla="val 0"/>
              <a:gd name="adj2" fmla="val 20934"/>
            </a:avLst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8017AD37-EA03-7058-1963-A595E2E2AA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890" y="1400024"/>
            <a:ext cx="2228486" cy="277192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exterior, pasto, agua, parado&#10;&#10;El contenido generado por IA puede ser incorrecto.">
            <a:extLst>
              <a:ext uri="{FF2B5EF4-FFF2-40B4-BE49-F238E27FC236}">
                <a16:creationId xmlns:a16="http://schemas.microsoft.com/office/drawing/2014/main" id="{C6E898B5-5B2D-21A8-1B94-FD01A5274A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119016"/>
            <a:ext cx="1801227" cy="1354256"/>
          </a:xfrm>
          <a:prstGeom prst="snip2DiagRect">
            <a:avLst>
              <a:gd name="adj1" fmla="val 15803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4E695DF-6149-C866-C597-A494F829E9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573" y="2046396"/>
            <a:ext cx="1514197" cy="24420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92AB83C2-D55E-D827-0C79-B1A4A2DB2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4" y="4668851"/>
            <a:ext cx="3708689" cy="2060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Imagen 15" descr="Imagen que contiene persona, mujer, posando, parado&#10;&#10;El contenido generado por IA puede ser incorrecto.">
            <a:extLst>
              <a:ext uri="{FF2B5EF4-FFF2-40B4-BE49-F238E27FC236}">
                <a16:creationId xmlns:a16="http://schemas.microsoft.com/office/drawing/2014/main" id="{FB674F0E-C373-838B-F651-F86112526D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8891" y="4348167"/>
            <a:ext cx="2228486" cy="23812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511406" lon="925859" rev="2150992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6FDA0F8-560E-0709-2A27-77340B3E651C}"/>
              </a:ext>
            </a:extLst>
          </p:cNvPr>
          <p:cNvSpPr txBox="1"/>
          <p:nvPr/>
        </p:nvSpPr>
        <p:spPr>
          <a:xfrm>
            <a:off x="1984375" y="1400065"/>
            <a:ext cx="7645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Dio nominò Adamo ed Eva sovrani di questo mondo (Genesi 1:27,28) e li collocò nel giardino dell'Eden </a:t>
            </a:r>
            <a:r>
              <a:rPr lang="es-ES" b="1" dirty="0"/>
              <a:t>(</a:t>
            </a:r>
            <a:r>
              <a:rPr lang="es-ES" b="1" dirty="0" err="1"/>
              <a:t>Genesi</a:t>
            </a:r>
            <a:r>
              <a:rPr lang="es-ES" b="1" dirty="0"/>
              <a:t> 2:8).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2E24DE-282D-CD01-7BBC-9BFAD41014BE}"/>
              </a:ext>
            </a:extLst>
          </p:cNvPr>
          <p:cNvSpPr txBox="1"/>
          <p:nvPr/>
        </p:nvSpPr>
        <p:spPr>
          <a:xfrm>
            <a:off x="3741242" y="5430982"/>
            <a:ext cx="58940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La disubbidienza di Israele provocò un cambiamento nei piani iniziali. Dio suscitò dalle pietre i figli di Abramo che avrebbero ereditato le sue promesse: noi. </a:t>
            </a:r>
            <a:r>
              <a:rPr lang="es-ES" b="1" dirty="0"/>
              <a:t>(Luca 3:8; </a:t>
            </a:r>
            <a:r>
              <a:rPr lang="es-ES" b="1" dirty="0" err="1"/>
              <a:t>Ebrei</a:t>
            </a:r>
            <a:r>
              <a:rPr lang="es-ES" b="1" dirty="0"/>
              <a:t> 6:11,12).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B680A1D-0D63-AEC4-D7B4-CFD960AF42E9}"/>
              </a:ext>
            </a:extLst>
          </p:cNvPr>
          <p:cNvSpPr txBox="1"/>
          <p:nvPr/>
        </p:nvSpPr>
        <p:spPr>
          <a:xfrm>
            <a:off x="3733342" y="4348167"/>
            <a:ext cx="58598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Gradualmente, il possesso si sarebbe esteso a tutta la terra, a man a mano che la conoscenza di Dio avesse raggiunto ogni popolo e ogni nazione </a:t>
            </a:r>
            <a:r>
              <a:rPr lang="es-ES" b="1" dirty="0"/>
              <a:t>(</a:t>
            </a:r>
            <a:r>
              <a:rPr lang="es-ES" b="1" dirty="0" err="1"/>
              <a:t>Isaia</a:t>
            </a:r>
            <a:r>
              <a:rPr lang="es-ES" b="1" dirty="0"/>
              <a:t> 11:9</a:t>
            </a:r>
            <a:r>
              <a:rPr lang="es-ES" sz="2000" b="1" dirty="0"/>
              <a:t>).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5EE3B2-AF4E-BC18-D39E-5FC6E6246E05}"/>
              </a:ext>
            </a:extLst>
          </p:cNvPr>
          <p:cNvSpPr txBox="1"/>
          <p:nvPr/>
        </p:nvSpPr>
        <p:spPr>
          <a:xfrm>
            <a:off x="3775453" y="3008203"/>
            <a:ext cx="5889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Ma Dio aveva ideato un piano affinché l'umanità recuperasse la terra perduta. In una prima fase, concesse ad Abramo, Isacco e Giacobbe un piccolo pezzo di terra: Canaan </a:t>
            </a:r>
            <a:r>
              <a:rPr lang="es-ES" b="1" dirty="0"/>
              <a:t>(</a:t>
            </a:r>
            <a:r>
              <a:rPr lang="es-ES" b="1" dirty="0" err="1"/>
              <a:t>Genesi</a:t>
            </a:r>
            <a:r>
              <a:rPr lang="es-ES" b="1" dirty="0"/>
              <a:t> 13:14,15).</a:t>
            </a:r>
          </a:p>
        </p:txBody>
      </p:sp>
    </p:spTree>
    <p:extLst>
      <p:ext uri="{BB962C8B-B14F-4D97-AF65-F5344CB8AC3E}">
        <p14:creationId xmlns:p14="http://schemas.microsoft.com/office/powerpoint/2010/main" val="27789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OS PC CLAUDIO\IGLESIA\Escuela Sabatica - ppt lecciones\2025\4 TRIMESTRE\leccion 9\Immagine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" y="0"/>
            <a:ext cx="12191995" cy="996287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D4C0E7F-EBDD-97C6-A82B-6200BF7CB34D}"/>
              </a:ext>
            </a:extLst>
          </p:cNvPr>
          <p:cNvSpPr txBox="1"/>
          <p:nvPr/>
        </p:nvSpPr>
        <p:spPr>
          <a:xfrm>
            <a:off x="0" y="-77824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LA TERRA CHE DIO REGALA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192925-14DB-3B8B-29A5-B6F8CC8CF570}"/>
              </a:ext>
            </a:extLst>
          </p:cNvPr>
          <p:cNvSpPr txBox="1"/>
          <p:nvPr/>
        </p:nvSpPr>
        <p:spPr>
          <a:xfrm>
            <a:off x="0" y="1056849"/>
            <a:ext cx="12065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Proprio come Adamo ed Eva non fecero nulla per meritarsi il possesso del giardino dell'Eden, anche Abramo e i suoi discendenti non fecero nulla per meritarsi la terra promessa; essa fu un dono di Dio.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760541-36A9-33E9-03AA-A52CE3A23C56}"/>
              </a:ext>
            </a:extLst>
          </p:cNvPr>
          <p:cNvSpPr txBox="1"/>
          <p:nvPr/>
        </p:nvSpPr>
        <p:spPr>
          <a:xfrm>
            <a:off x="387927" y="614235"/>
            <a:ext cx="11416146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«Al SIGNORE appartiene la terra e tutto quel che è in essa, il mondo e i suoi abitanti»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(Salmo 24:1)</a:t>
            </a:r>
          </a:p>
        </p:txBody>
      </p:sp>
      <p:pic>
        <p:nvPicPr>
          <p:cNvPr id="4" name="Imagen 3" descr="Imagen que contiene montaña, edificio, caja, cubierto&#10;&#10;El contenido generado por IA puede ser incorrecto.">
            <a:extLst>
              <a:ext uri="{FF2B5EF4-FFF2-40B4-BE49-F238E27FC236}">
                <a16:creationId xmlns:a16="http://schemas.microsoft.com/office/drawing/2014/main" id="{B0DF8257-474B-EE87-7924-36FB0DAA2A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183" y="1889051"/>
            <a:ext cx="4116421" cy="3860249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Imagen que contiene tabla, edificio, hombre, frente&#10;&#10;El contenido generado por IA puede ser incorrecto.">
            <a:extLst>
              <a:ext uri="{FF2B5EF4-FFF2-40B4-BE49-F238E27FC236}">
                <a16:creationId xmlns:a16="http://schemas.microsoft.com/office/drawing/2014/main" id="{C6CE21BF-BAC2-7923-B5E1-5FBA44A8C6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2" y="4166044"/>
            <a:ext cx="4546836" cy="2512481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A88EF3-BBD6-0F8A-8C44-1273D8E85B4F}"/>
              </a:ext>
            </a:extLst>
          </p:cNvPr>
          <p:cNvSpPr txBox="1"/>
          <p:nvPr/>
        </p:nvSpPr>
        <p:spPr>
          <a:xfrm>
            <a:off x="0" y="1693913"/>
            <a:ext cx="7740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Possiamo paragonare questo dono a una casa in affitto. Sebbene Israele potesse vivere in Canaan, la terra rimaneva proprietà di Dio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(Salmo 24:1).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0D1AC4-84B7-27D8-1AB0-024C9CEB7F47}"/>
              </a:ext>
            </a:extLst>
          </p:cNvPr>
          <p:cNvSpPr txBox="1"/>
          <p:nvPr/>
        </p:nvSpPr>
        <p:spPr>
          <a:xfrm>
            <a:off x="4685105" y="3713754"/>
            <a:ext cx="305568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L’unica cosa era che l’ubbidienza libera e spontanea a Dio era ciò che garantiva di potere vivere lì </a:t>
            </a:r>
            <a:r>
              <a:rPr lang="es-ES" b="1" dirty="0">
                <a:solidFill>
                  <a:prstClr val="black"/>
                </a:solidFill>
              </a:rPr>
              <a:t>(</a:t>
            </a:r>
            <a:r>
              <a:rPr lang="es-ES" b="1" dirty="0" err="1">
                <a:solidFill>
                  <a:prstClr val="black"/>
                </a:solidFill>
              </a:rPr>
              <a:t>Levitico</a:t>
            </a:r>
            <a:r>
              <a:rPr lang="es-ES" b="1" dirty="0">
                <a:solidFill>
                  <a:prstClr val="black"/>
                </a:solidFill>
              </a:rPr>
              <a:t> 20:22), come </a:t>
            </a:r>
            <a:r>
              <a:rPr lang="es-ES" b="1" dirty="0" err="1">
                <a:solidFill>
                  <a:prstClr val="black"/>
                </a:solidFill>
              </a:rPr>
              <a:t>nell’Eden</a:t>
            </a:r>
            <a:r>
              <a:rPr lang="es-ES" b="1" dirty="0">
                <a:solidFill>
                  <a:prstClr val="black"/>
                </a:solidFill>
              </a:rPr>
              <a:t>. </a:t>
            </a:r>
            <a:r>
              <a:rPr lang="es-ES" b="1" dirty="0" err="1">
                <a:solidFill>
                  <a:prstClr val="black"/>
                </a:solidFill>
              </a:rPr>
              <a:t>Il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err="1">
                <a:solidFill>
                  <a:prstClr val="black"/>
                </a:solidFill>
              </a:rPr>
              <a:t>sì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err="1">
                <a:solidFill>
                  <a:prstClr val="black"/>
                </a:solidFill>
              </a:rPr>
              <a:t>dell’uomo</a:t>
            </a:r>
            <a:r>
              <a:rPr lang="es-ES" b="1" dirty="0">
                <a:solidFill>
                  <a:prstClr val="black"/>
                </a:solidFill>
              </a:rPr>
              <a:t>  </a:t>
            </a:r>
            <a:r>
              <a:rPr lang="es-ES" b="1" dirty="0" err="1">
                <a:solidFill>
                  <a:prstClr val="black"/>
                </a:solidFill>
              </a:rPr>
              <a:t>equivaleva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err="1">
                <a:solidFill>
                  <a:prstClr val="black"/>
                </a:solidFill>
              </a:rPr>
              <a:t>all’affitto</a:t>
            </a:r>
            <a:r>
              <a:rPr lang="es-ES" b="1" dirty="0">
                <a:solidFill>
                  <a:prstClr val="black"/>
                </a:solidFill>
              </a:rPr>
              <a:t>, si </a:t>
            </a:r>
            <a:r>
              <a:rPr lang="es-ES" b="1" dirty="0" err="1">
                <a:solidFill>
                  <a:prstClr val="black"/>
                </a:solidFill>
              </a:rPr>
              <a:t>potrebbe</a:t>
            </a:r>
            <a:r>
              <a:rPr lang="es-ES" b="1" dirty="0">
                <a:solidFill>
                  <a:prstClr val="black"/>
                </a:solidFill>
              </a:rPr>
              <a:t> </a:t>
            </a:r>
            <a:r>
              <a:rPr lang="es-ES" b="1" dirty="0" err="1">
                <a:solidFill>
                  <a:prstClr val="black"/>
                </a:solidFill>
              </a:rPr>
              <a:t>dire</a:t>
            </a:r>
            <a:r>
              <a:rPr lang="es-ES" b="1" dirty="0">
                <a:solidFill>
                  <a:prstClr val="black"/>
                </a:solidFill>
              </a:rPr>
              <a:t>! </a:t>
            </a:r>
            <a:r>
              <a:rPr lang="it-IT" b="1" dirty="0">
                <a:solidFill>
                  <a:prstClr val="black"/>
                </a:solidFill>
              </a:rPr>
              <a:t>Era in realtà una questione di relazione: amare Dio e godere delle sue benedizioni.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C5CF52-0C5A-7C1F-125B-FE5F80B50A74}"/>
              </a:ext>
            </a:extLst>
          </p:cNvPr>
          <p:cNvSpPr txBox="1"/>
          <p:nvPr/>
        </p:nvSpPr>
        <p:spPr>
          <a:xfrm>
            <a:off x="27097" y="2399703"/>
            <a:ext cx="78810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Il proprietario della casa è colui che si occupa della manutenzione del tetto, delle tubature, ecc. Allo stesso modo, Dio era colui che provvedeva alla pioggia, proteggeva i raccolti, ecc., affinché Israele potesse vivere con fiducia nella terra che Dio gli aveva donato.</a:t>
            </a:r>
            <a:endParaRPr lang="es-ES" b="1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9D04C8-BB23-DBBC-73DE-4381DF4AABEC}"/>
              </a:ext>
            </a:extLst>
          </p:cNvPr>
          <p:cNvSpPr txBox="1"/>
          <p:nvPr/>
        </p:nvSpPr>
        <p:spPr>
          <a:xfrm>
            <a:off x="7740788" y="5929745"/>
            <a:ext cx="4283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prstClr val="black"/>
                </a:solidFill>
              </a:rPr>
              <a:t>Ieri, come oggi, rimane una questione di fede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(Ebrei 11:9-13).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07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ATOS PC CLAUDIO\IGLESIA\Escuela Sabatica - ppt lecciones\2025\4 TRIMESTRE\leccion 9\Immagine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67" y="9879"/>
            <a:ext cx="12192000" cy="6858000"/>
          </a:xfrm>
          <a:prstGeom prst="rect">
            <a:avLst/>
          </a:prstGeom>
          <a:noFill/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C49B6628-DBE9-F7E6-2531-B72BF4401C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31445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27D7F4-A59C-BF6B-E273-97B7573D5268}"/>
              </a:ext>
            </a:extLst>
          </p:cNvPr>
          <p:cNvSpPr txBox="1"/>
          <p:nvPr/>
        </p:nvSpPr>
        <p:spPr>
          <a:xfrm>
            <a:off x="0" y="0"/>
            <a:ext cx="7103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3"/>
                </a:solidFill>
              </a:rPr>
              <a:t>CONQUISTARE LA TERRA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4381C5-178D-D9A3-185A-CBCC6A37200D}"/>
              </a:ext>
            </a:extLst>
          </p:cNvPr>
          <p:cNvSpPr txBox="1"/>
          <p:nvPr/>
        </p:nvSpPr>
        <p:spPr>
          <a:xfrm>
            <a:off x="1" y="659607"/>
            <a:ext cx="710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«Spartisci dunque l'eredità di questo paese fra le nove tribù e la mezza tribù di Manasse»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Giosuè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13:7)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70C3ED-EFD6-F494-CF8C-85C05A7472C5}"/>
              </a:ext>
            </a:extLst>
          </p:cNvPr>
          <p:cNvSpPr txBox="1"/>
          <p:nvPr/>
        </p:nvSpPr>
        <p:spPr>
          <a:xfrm>
            <a:off x="87550" y="135295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Quando Giosuè era ormai anziano, Dio gli ordinò di dividere la terra tra le tribù d'Israele, compresi i territori ancora da conquistare (Giosuè </a:t>
            </a:r>
            <a:r>
              <a:rPr lang="es-ES" b="1" dirty="0"/>
              <a:t>13:1-7).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9EF60D-8C10-0CF5-0EC5-C25510CBF732}"/>
              </a:ext>
            </a:extLst>
          </p:cNvPr>
          <p:cNvSpPr txBox="1"/>
          <p:nvPr/>
        </p:nvSpPr>
        <p:spPr>
          <a:xfrm>
            <a:off x="2723744" y="3421831"/>
            <a:ext cx="47256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Sebbene avessero combattuto per la vittoria, il successo non fu per loro merito, ma di Dio (Deuteronomio 9:5). Anche noi, come Israele, non possiamo fare nulla per ottenere la salvezza ed ereditare le promesse, poiché questo è opera di Dio (Efesini 2:8,9; Galati 3:29). Ma se loro hanno combattuto... cosa dobbiamo fare noi oggi?</a:t>
            </a:r>
            <a:endParaRPr lang="es-ES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0D6593-2C68-C2DB-71E3-85D93AA87A60}"/>
              </a:ext>
            </a:extLst>
          </p:cNvPr>
          <p:cNvSpPr txBox="1"/>
          <p:nvPr/>
        </p:nvSpPr>
        <p:spPr>
          <a:xfrm>
            <a:off x="2786367" y="5837352"/>
            <a:ext cx="46171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b="1" dirty="0">
                <a:latin typeface="Comic Sans MS" pitchFamily="66" charset="0"/>
              </a:rPr>
              <a:t>Una volta salvati, Dio chiede ai suoi eredi due cose: ubbidienza Filippesi 2:12) e gratitudine (Ebrei </a:t>
            </a:r>
            <a:r>
              <a:rPr lang="es-ES" b="1" dirty="0">
                <a:latin typeface="Comic Sans MS" pitchFamily="66" charset="0"/>
              </a:rPr>
              <a:t>12:28).</a:t>
            </a:r>
          </a:p>
        </p:txBody>
      </p:sp>
      <p:pic>
        <p:nvPicPr>
          <p:cNvPr id="13" name="Imagen 12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B1F0E42-576E-9E53-595E-7AB3A14F6C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277" y="3571788"/>
            <a:ext cx="2494740" cy="3101386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95A777-7223-713E-74CD-3A720E5109C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45" y="70852"/>
            <a:ext cx="5006519" cy="3350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F8A3"/>
                </a:gs>
                <a:gs pos="34000">
                  <a:srgbClr val="FFF8A3"/>
                </a:gs>
                <a:gs pos="38000">
                  <a:srgbClr val="CFCDFF"/>
                </a:gs>
                <a:gs pos="100000">
                  <a:srgbClr val="CFCDFF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Imagen que contiene persona, frente, hombre, parado&#10;&#10;El contenido generado por IA puede ser incorrecto.">
            <a:extLst>
              <a:ext uri="{FF2B5EF4-FFF2-40B4-BE49-F238E27FC236}">
                <a16:creationId xmlns:a16="http://schemas.microsoft.com/office/drawing/2014/main" id="{B8D91928-7053-7B70-6029-33985E4B84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36873" y="3571788"/>
            <a:ext cx="2346469" cy="3286212"/>
          </a:xfrm>
          <a:prstGeom prst="snip2DiagRect">
            <a:avLst>
              <a:gd name="adj1" fmla="val 1490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Imagen que contiene persona, parado, hombre, sostener&#10;&#10;El contenido generado por IA puede ser incorrecto.">
            <a:extLst>
              <a:ext uri="{FF2B5EF4-FFF2-40B4-BE49-F238E27FC236}">
                <a16:creationId xmlns:a16="http://schemas.microsoft.com/office/drawing/2014/main" id="{1817C35F-6C32-7E1F-C8D6-D31C6FE27C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2800" y="3533288"/>
            <a:ext cx="2210606" cy="3253861"/>
          </a:xfrm>
          <a:prstGeom prst="snip2DiagRect">
            <a:avLst>
              <a:gd name="adj1" fmla="val 17214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38F422-4575-070F-199E-B58D0EDFAD6E}"/>
              </a:ext>
            </a:extLst>
          </p:cNvPr>
          <p:cNvSpPr txBox="1"/>
          <p:nvPr/>
        </p:nvSpPr>
        <p:spPr>
          <a:xfrm>
            <a:off x="101135" y="2332959"/>
            <a:ext cx="69151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/>
              <a:t>La terra era loro, ma dovevano ancora compiere uno sforzo per poterla possedere. Dio non agisce indipendentemente dall'uomo, desidera che noi facciamo la nostra parte.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0468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ATOS PC CLAUDIO\IGLESIA\Escuela Sabatica - ppt lecciones\2025\4 TRIMESTRE\leccion 9\Immagine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" y="13645"/>
            <a:ext cx="12191996" cy="1337483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6771A18-D966-5D36-12EB-CEB88178DC3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spc="60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CONSERVARE IL DONO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5330C2-6466-6509-3150-1595BCEE8464}"/>
              </a:ext>
            </a:extLst>
          </p:cNvPr>
          <p:cNvSpPr txBox="1"/>
          <p:nvPr/>
        </p:nvSpPr>
        <p:spPr>
          <a:xfrm>
            <a:off x="1314450" y="686097"/>
            <a:ext cx="956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«Le terre non si venderanno per sempre; perché la terra è mia poiché voi siete forestieri e affittuari con me»</a:t>
            </a:r>
            <a:r>
              <a:rPr lang="es-E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(Levitico 25:23)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3D42FC-3EF1-BC6A-49E4-C47F671B87E9}"/>
              </a:ext>
            </a:extLst>
          </p:cNvPr>
          <p:cNvSpPr txBox="1"/>
          <p:nvPr/>
        </p:nvSpPr>
        <p:spPr>
          <a:xfrm>
            <a:off x="5880138" y="1455538"/>
            <a:ext cx="6311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Una volta ricevuta l'eredità, c'erano alcune regole speciali che regolavano l'uso della terra: l'anno sabatico e il giubileo.</a:t>
            </a:r>
            <a:endParaRPr lang="es-ES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5EA471-4DC0-5932-2954-A7CE53A50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36" y="1455538"/>
            <a:ext cx="3423898" cy="2596895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4C06F8-9B2C-AFBA-284B-0E5E82B4C4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536" y="1455538"/>
            <a:ext cx="1981200" cy="2596896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E4C1ED-CA81-A5EB-4BE7-1116BED2E456}"/>
              </a:ext>
            </a:extLst>
          </p:cNvPr>
          <p:cNvSpPr txBox="1"/>
          <p:nvPr/>
        </p:nvSpPr>
        <p:spPr>
          <a:xfrm>
            <a:off x="170235" y="4175543"/>
            <a:ext cx="6609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Il giubileo comportava la restituzione delle terre ai proprietari originari, evitando le disuguaglianze sociali </a:t>
            </a:r>
            <a:r>
              <a:rPr lang="es-ES" sz="2000" b="1" dirty="0"/>
              <a:t>(</a:t>
            </a:r>
            <a:r>
              <a:rPr lang="es-ES" sz="2000" b="1" dirty="0" err="1"/>
              <a:t>Levitico</a:t>
            </a:r>
            <a:r>
              <a:rPr lang="es-ES" sz="2000" b="1" dirty="0"/>
              <a:t> 25:10,23,40,41).</a:t>
            </a:r>
          </a:p>
        </p:txBody>
      </p:sp>
      <p:pic>
        <p:nvPicPr>
          <p:cNvPr id="12" name="Imagen 11" descr="Pintura de varios colores&#10;&#10;El contenido generado por IA puede ser incorrecto.">
            <a:extLst>
              <a:ext uri="{FF2B5EF4-FFF2-40B4-BE49-F238E27FC236}">
                <a16:creationId xmlns:a16="http://schemas.microsoft.com/office/drawing/2014/main" id="{2E24AF5C-8E1D-1BF1-0311-FABF7375BF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283" y="4175543"/>
            <a:ext cx="2468829" cy="25349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0326875-0BF4-CC5F-A7B1-E8F063CFD5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1360" y="4175543"/>
            <a:ext cx="2490404" cy="25349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A95FF-310D-E7EB-D8DC-BA3D97B3014B}"/>
              </a:ext>
            </a:extLst>
          </p:cNvPr>
          <p:cNvSpPr txBox="1"/>
          <p:nvPr/>
        </p:nvSpPr>
        <p:spPr>
          <a:xfrm>
            <a:off x="5880138" y="2618509"/>
            <a:ext cx="63118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L'anno sabbatico, un'estensione su larga scala del sabato, permetteva alla terra di riposare (Levitico 25:2-5). Il mancato rispetto di questa legge fu una delle ragioni dell'esilio (2 Cronache </a:t>
            </a:r>
            <a:r>
              <a:rPr lang="es-ES" sz="2000" b="1" dirty="0"/>
              <a:t>36:20,21).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38EE3-214E-33B8-F504-E8D1768A1364}"/>
              </a:ext>
            </a:extLst>
          </p:cNvPr>
          <p:cNvSpPr txBox="1"/>
          <p:nvPr/>
        </p:nvSpPr>
        <p:spPr>
          <a:xfrm>
            <a:off x="151995" y="5135147"/>
            <a:ext cx="66464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In sostanza, questo è lo scopo principale del Vangelo: cancellare la distinzione tra ricchi e poveri, imprenditori e dipendenti, privilegiati e svantaggiati, mettendoci tutti sullo stesso piano nel riconoscere il nostro totale bisogno della grazia di Dio.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5902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C7F98C-B0CA-1E5D-D237-3AEE5E89ECD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 TERRA RECUPERATA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ADAABF-F933-92F1-52E1-487CFE0881DF}"/>
              </a:ext>
            </a:extLst>
          </p:cNvPr>
          <p:cNvSpPr txBox="1"/>
          <p:nvPr/>
        </p:nvSpPr>
        <p:spPr>
          <a:xfrm>
            <a:off x="585787" y="680948"/>
            <a:ext cx="110204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«E abiteranno nel paese che io diedi al mio servo Giacobbe, dove abitarono i vostri padri. Vi abiteranno essi, i loro figli e i figli dei loro figli per sempre, e il mio servo Davide sarà loro principe per sempre»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(Ezechiele 37:25)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1BA38B-8121-8690-C42B-A26A9CD398E8}"/>
              </a:ext>
            </a:extLst>
          </p:cNvPr>
          <p:cNvSpPr txBox="1"/>
          <p:nvPr/>
        </p:nvSpPr>
        <p:spPr>
          <a:xfrm>
            <a:off x="2266947" y="1695450"/>
            <a:ext cx="729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A causa della sua disubbidienza, Israele fu sradicato dalla sua terra e deportato in Babilonia. Ma Dio non lo abbandonò.</a:t>
            </a:r>
            <a:endParaRPr lang="es-ES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1F608E-8644-D1FF-A989-AFBB5C8434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1"/>
          <a:stretch>
            <a:fillRect/>
          </a:stretch>
        </p:blipFill>
        <p:spPr>
          <a:xfrm>
            <a:off x="9601199" y="1714500"/>
            <a:ext cx="2505075" cy="200639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hombre con un turbante en la cabeza&#10;&#10;El contenido generado por IA puede ser incorrecto.">
            <a:extLst>
              <a:ext uri="{FF2B5EF4-FFF2-40B4-BE49-F238E27FC236}">
                <a16:creationId xmlns:a16="http://schemas.microsoft.com/office/drawing/2014/main" id="{F3BBDC9E-B2F2-62CE-DCB5-FAD66B230F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1" y="1845767"/>
            <a:ext cx="2047874" cy="2027063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 descr="Mujer con vestido de novia&#10;&#10;El contenido generado por IA puede ser incorrecto.">
            <a:extLst>
              <a:ext uri="{FF2B5EF4-FFF2-40B4-BE49-F238E27FC236}">
                <a16:creationId xmlns:a16="http://schemas.microsoft.com/office/drawing/2014/main" id="{5ADD6201-D745-C8E5-670C-67019790CC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0" y="4031672"/>
            <a:ext cx="2894791" cy="2664741"/>
          </a:xfrm>
          <a:prstGeom prst="roundRect">
            <a:avLst>
              <a:gd name="adj" fmla="val 1229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60000"/>
                <a:lumOff val="40000"/>
              </a:schemeClr>
            </a:contourClr>
          </a:sp3d>
        </p:spPr>
      </p:pic>
      <p:pic>
        <p:nvPicPr>
          <p:cNvPr id="11" name="Imagen 10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8E4730AF-10CE-DA77-C563-BAE010F89E30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443190" y="4663398"/>
            <a:ext cx="4506518" cy="203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A4AEDA7-A4A5-B4DF-4F05-ECD3227CD9A0}"/>
              </a:ext>
            </a:extLst>
          </p:cNvPr>
          <p:cNvSpPr txBox="1"/>
          <p:nvPr/>
        </p:nvSpPr>
        <p:spPr>
          <a:xfrm>
            <a:off x="2266947" y="2551046"/>
            <a:ext cx="72961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Promise di riportarli indietro, di dare loro la terra in perpetuo e di porre su di loro il re Davide (</a:t>
            </a:r>
            <a:r>
              <a:rPr lang="it-IT" b="1" dirty="0" err="1"/>
              <a:t>Ezezhiele</a:t>
            </a:r>
            <a:r>
              <a:rPr lang="it-IT" b="1" dirty="0"/>
              <a:t> 37:25). Ma Israele non possedette quella terra per sempre, e Davide era morto già da tempo. Che significato ha allora questa profezia?</a:t>
            </a:r>
            <a:endParaRPr lang="es-ES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D964C-4397-876F-8891-F7AA1EF6A0DF}"/>
              </a:ext>
            </a:extLst>
          </p:cNvPr>
          <p:cNvSpPr txBox="1"/>
          <p:nvPr/>
        </p:nvSpPr>
        <p:spPr>
          <a:xfrm>
            <a:off x="3186421" y="4761346"/>
            <a:ext cx="40539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b="1" dirty="0">
                <a:latin typeface="Comic Sans MS" pitchFamily="66" charset="0"/>
              </a:rPr>
              <a:t>Egli è l'adempimento di tutte le promesse (Romani 15:8; 2 Corinzi 1:20). In Lui riceviamo benedizioni ora e, in futuro, l'eredità promessa (1 Pietro 1:3,4). Presto i nostri piedi calpesteranno la Terra Promessa.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48FA86-9F50-FFDB-0775-A5B686324288}"/>
              </a:ext>
            </a:extLst>
          </p:cNvPr>
          <p:cNvSpPr txBox="1"/>
          <p:nvPr/>
        </p:nvSpPr>
        <p:spPr>
          <a:xfrm>
            <a:off x="3197710" y="3884916"/>
            <a:ext cx="8452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Qui viene annunciato Gesù, il vero Re che regna eternamente. Colui che, con il suo sangue, ci assicura un'eredità eterna.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77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833F42-70ED-5D15-7D8E-8000A77C2BFE}"/>
              </a:ext>
            </a:extLst>
          </p:cNvPr>
          <p:cNvSpPr txBox="1"/>
          <p:nvPr/>
        </p:nvSpPr>
        <p:spPr>
          <a:xfrm>
            <a:off x="2019869" y="504968"/>
            <a:ext cx="799758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500" b="1" dirty="0">
                <a:latin typeface="Comic Sans MS" pitchFamily="66" charset="0"/>
              </a:rPr>
              <a:t>«Per la loro disubbidienza Adamo ed Eva avevano perduto il giardino d'Eden e tutta la terra era maledetta a causa del peccato, ma se gli israeliti avessero seguito le istruzioni divine, la loro terra avrebbe ritrovato la precedente fertilità e bellezza.</a:t>
            </a:r>
          </a:p>
          <a:p>
            <a:pPr algn="ctr">
              <a:spcBef>
                <a:spcPts val="600"/>
              </a:spcBef>
            </a:pPr>
            <a:r>
              <a:rPr lang="it-IT" sz="2500" b="1" dirty="0">
                <a:latin typeface="Comic Sans MS" pitchFamily="66" charset="0"/>
              </a:rPr>
              <a:t>Dio stesso li istruì sulla coltivazione del terreno e loro dovevano collaborare con lui in quest'opera di bonifica e di risanamento. Così tutto il paese, sotto la guida divina, avrebbe fornito una lezione pratica di verità spirituali: come la terra produce i suoi tesori in ubbidienza alle leggi naturali, così gli uomini riflettono gli attributi del carattere di Dio </a:t>
            </a:r>
            <a:r>
              <a:rPr lang="it-IT" sz="2500" b="1">
                <a:latin typeface="Comic Sans MS" pitchFamily="66" charset="0"/>
              </a:rPr>
              <a:t>in ubbidienza </a:t>
            </a:r>
            <a:r>
              <a:rPr lang="it-IT" sz="2500" b="1" dirty="0">
                <a:latin typeface="Comic Sans MS" pitchFamily="66" charset="0"/>
              </a:rPr>
              <a:t>alla sua legge morale».</a:t>
            </a:r>
            <a:endParaRPr lang="es-ES" sz="2500" b="1" dirty="0">
              <a:latin typeface="Comic Sans MS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5D0C1-3E85-151F-5DEA-F321F15A622C}"/>
              </a:ext>
            </a:extLst>
          </p:cNvPr>
          <p:cNvSpPr txBox="1"/>
          <p:nvPr/>
        </p:nvSpPr>
        <p:spPr>
          <a:xfrm>
            <a:off x="6716396" y="6063461"/>
            <a:ext cx="3275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(E.G. White, </a:t>
            </a:r>
            <a:r>
              <a:rPr lang="es-ES" sz="1600" b="1" i="1" dirty="0" err="1"/>
              <a:t>Parole</a:t>
            </a:r>
            <a:r>
              <a:rPr lang="es-ES" sz="1600" b="1" i="1" dirty="0"/>
              <a:t> di vita</a:t>
            </a:r>
            <a:r>
              <a:rPr lang="es-ES" sz="1600" b="1" dirty="0"/>
              <a:t>, p. 198)</a:t>
            </a:r>
          </a:p>
        </p:txBody>
      </p:sp>
    </p:spTree>
    <p:extLst>
      <p:ext uri="{BB962C8B-B14F-4D97-AF65-F5344CB8AC3E}">
        <p14:creationId xmlns:p14="http://schemas.microsoft.com/office/powerpoint/2010/main" val="6556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</TotalTime>
  <Words>1200</Words>
  <Application>Microsoft Office PowerPoint</Application>
  <PresentationFormat>Panorámica</PresentationFormat>
  <Paragraphs>57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 Black</vt:lpstr>
      <vt:lpstr>Comic Sans MS</vt:lpstr>
      <vt:lpstr>Aptos Display</vt:lpstr>
      <vt:lpstr>Calibri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Sergio</cp:lastModifiedBy>
  <cp:revision>87</cp:revision>
  <dcterms:created xsi:type="dcterms:W3CDTF">2025-10-25T14:24:07Z</dcterms:created>
  <dcterms:modified xsi:type="dcterms:W3CDTF">2025-11-12T17:16:49Z</dcterms:modified>
</cp:coreProperties>
</file>