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3" r:id="rId3"/>
    <p:sldId id="316" r:id="rId4"/>
    <p:sldId id="257" r:id="rId5"/>
    <p:sldId id="258" r:id="rId6"/>
    <p:sldId id="259" r:id="rId7"/>
    <p:sldId id="260" r:id="rId8"/>
    <p:sldId id="320" r:id="rId9"/>
    <p:sldId id="318" r:id="rId10"/>
    <p:sldId id="322" r:id="rId11"/>
    <p:sldId id="264" r:id="rId12"/>
    <p:sldId id="317" r:id="rId13"/>
  </p:sldIdLst>
  <p:sldSz cx="12192000" cy="6858000"/>
  <p:notesSz cx="6858000" cy="9144000"/>
  <p:embeddedFontLst>
    <p:embeddedFont>
      <p:font typeface="Arial Black" panose="020B0A04020102020204" pitchFamily="34" charset="0"/>
      <p:bold r:id="rId14"/>
    </p:embeddedFont>
    <p:embeddedFont>
      <p:font typeface="Comic Sans MS" panose="030F0702030302020204" pitchFamily="66"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34" d="100"/>
          <a:sy n="34" d="100"/>
        </p:scale>
        <p:origin x="54" y="14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1" csCatId="colorful" phldr="1"/>
      <dgm:spPr/>
      <dgm:t>
        <a:bodyPr/>
        <a:lstStyle/>
        <a:p>
          <a:endParaRPr lang="es-ES"/>
        </a:p>
      </dgm:t>
    </dgm:pt>
    <dgm:pt modelId="{7862A119-C6B3-4692-87FD-D32CB6141F9E}">
      <dgm:prSet phldrT="[Texto]" phldr="0" custT="1"/>
      <dgm:spPr>
        <a:solidFill>
          <a:srgbClr val="00B050"/>
        </a:solidFill>
      </dgm:spPr>
      <dgm:t>
        <a:bodyPr/>
        <a:lstStyle/>
        <a:p>
          <a:r>
            <a:rPr lang="es-ES" sz="2000" b="1" dirty="0">
              <a:solidFill>
                <a:schemeClr val="bg1"/>
              </a:solidFill>
              <a:effectLst>
                <a:outerShdw blurRad="38100" dist="38100" dir="2700000" algn="tl">
                  <a:srgbClr val="000000">
                    <a:alpha val="43137"/>
                  </a:srgbClr>
                </a:outerShdw>
              </a:effectLst>
            </a:rPr>
            <a:t>Partire</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s-ES" sz="2000" b="1" dirty="0">
              <a:solidFill>
                <a:schemeClr val="tx1"/>
              </a:solidFill>
            </a:rPr>
            <a:t>Stare con Cristo</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2" csCatId="colorful" phldr="1"/>
      <dgm:spPr/>
      <dgm:t>
        <a:bodyPr/>
        <a:lstStyle/>
        <a:p>
          <a:endParaRPr lang="es-ES"/>
        </a:p>
      </dgm:t>
    </dgm:pt>
    <dgm:pt modelId="{7862A119-C6B3-4692-87FD-D32CB6141F9E}">
      <dgm:prSet phldrT="[Texto]" phldr="0" custT="1"/>
      <dgm:spPr>
        <a:solidFill>
          <a:srgbClr val="009AD0"/>
        </a:solidFill>
      </dgm:spPr>
      <dgm:t>
        <a:bodyPr/>
        <a:lstStyle/>
        <a:p>
          <a:r>
            <a:rPr lang="es-ES" sz="2000" b="1" dirty="0">
              <a:solidFill>
                <a:schemeClr val="bg1"/>
              </a:solidFill>
              <a:effectLst>
                <a:outerShdw blurRad="38100" dist="38100" dir="2700000" algn="tl">
                  <a:srgbClr val="000000">
                    <a:alpha val="43137"/>
                  </a:srgbClr>
                </a:outerShdw>
              </a:effectLst>
            </a:rPr>
            <a:t>Rimanere</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s-ES" sz="2000" b="1" dirty="0">
              <a:solidFill>
                <a:schemeClr val="tx1"/>
              </a:solidFill>
            </a:rPr>
            <a:t>A beneficio della chiesa</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s-ES" sz="2000" b="1" dirty="0"/>
            <a:t>Poveri in spirito</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s-ES" sz="2000" b="1" dirty="0"/>
            <a:t>Mansueti</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s-ES" sz="2000" b="1" dirty="0"/>
            <a:t>Affamati e assetati di giustizia</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s-ES" sz="2000" b="1" dirty="0"/>
            <a:t>Misericordiosi</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s-ES" sz="2000" b="1" dirty="0"/>
            <a:t>Puri di cuore</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s-ES" sz="2000" b="1" dirty="0"/>
            <a:t>Pacificatori</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s-ES" sz="2000" b="1" dirty="0"/>
            <a:t>Disposti a porgere l’altra guancia</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s-ES" sz="2000" b="1" dirty="0"/>
            <a:t>Amare i nemici</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s-ES" sz="2000" b="1" dirty="0"/>
            <a:t>Benedire coloro che ci maledicono</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s-ES" sz="2000" b="1" dirty="0"/>
            <a:t>Fare del bene a chi ci odia</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s-ES" sz="2000" b="1" dirty="0"/>
            <a:t>Essere amorevoli e generosi</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s-ES" sz="2000" b="1" dirty="0"/>
            <a:t>Essere misericordiosi e umili</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s-ES" sz="2000" b="1" dirty="0" err="1"/>
            <a:t>Ecc</a:t>
          </a:r>
          <a:r>
            <a:rPr lang="es-ES" sz="2000" b="1" dirty="0"/>
            <a:t>.</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015AF819-ADCF-4F8D-B310-AE6EB9AEA6E2}" type="presOf" srcId="{682FCB04-7312-4496-A84F-C363591B97C4}" destId="{1866F153-6C31-41A7-B10F-4C46FA2B11A6}" srcOrd="0" destOrd="0" presId="urn:microsoft.com/office/officeart/2005/8/layout/vList2"/>
    <dgm:cxn modelId="{DA59DE1D-038A-468F-963B-E7F232481BE5}" type="presOf" srcId="{7DF6EDBB-D664-4DC8-BF4E-2E32B04511AD}" destId="{A79F61FF-67C8-4E94-A7F4-EF124B0472CE}"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079D7A5F-1215-443E-8E01-301E53DF1864}" type="presOf" srcId="{D605189D-BA28-4D95-B0D4-FAEA89698C6F}" destId="{CF7405FA-29A5-4AC8-81EA-015E145AB192}"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A42FD567-1726-41EA-962F-057644115BEA}" type="presOf" srcId="{D2F464B4-954F-4219-94F5-21662D79ED25}" destId="{B4020DE7-C031-47F9-8BF7-26F150AE38EA}" srcOrd="0" destOrd="0" presId="urn:microsoft.com/office/officeart/2005/8/layout/vList2"/>
    <dgm:cxn modelId="{C2123548-EB54-41F8-8393-ABB0298B5755}" type="presOf" srcId="{FC9541EA-09D3-4B4D-B6D3-D4AAA0988E95}" destId="{C504EBED-2F60-4EB8-B9BD-90F2F5E8998B}" srcOrd="0" destOrd="0" presId="urn:microsoft.com/office/officeart/2005/8/layout/vList2"/>
    <dgm:cxn modelId="{8D40694B-36BE-45CB-AE66-87F0ACE3CDD8}" type="presOf" srcId="{0C77043D-B92D-4613-9434-AD71AA278509}" destId="{1B20B733-CB77-40DA-9183-28D7BCA4FFD3}" srcOrd="0" destOrd="0" presId="urn:microsoft.com/office/officeart/2005/8/layout/vList2"/>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AEF6257B-4661-424E-9400-28D797B08598}" type="presOf" srcId="{40D501E4-A89D-44DD-A5D9-F45136449A98}" destId="{73BF0226-4A21-4FE6-92BB-08621B8D8FC8}"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CE5ADC85-14AB-4908-B98D-1C2019AEF1FB}" type="presOf" srcId="{FB1E1859-8FBE-4DD6-82E8-81B64BEEDDA5}" destId="{9CAAA3BE-A63B-46CC-BAB5-05A28116553D}"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DA6C0399-8D1C-47ED-92E4-B1C9F76EE753}" type="presOf" srcId="{88C2659B-16AC-4B2D-ACED-7BFB6255A381}" destId="{FB3B242C-B012-4820-983A-469EDDD96845}" srcOrd="0" destOrd="0" presId="urn:microsoft.com/office/officeart/2005/8/layout/vList2"/>
    <dgm:cxn modelId="{FD904DA4-5402-40CD-B469-A4A3CE8A7FC7}" type="presOf" srcId="{71415572-3F06-43FD-AF3A-62F0268DAE82}" destId="{CEAA776C-8B24-4DC1-B312-AB0E31048D47}" srcOrd="0" destOrd="0" presId="urn:microsoft.com/office/officeart/2005/8/layout/vList2"/>
    <dgm:cxn modelId="{F998A8AB-5B1A-46EC-9EBE-C67A625DD420}" type="presOf" srcId="{65AB6D04-64CF-4933-ABF1-17D72569A0A2}" destId="{A0131B4B-270C-496D-855B-7EA2741A04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967AC9BC-1A72-441B-954A-36E383DE8F73}" type="presOf" srcId="{DF9B35FD-7D71-49CE-8CFC-5F90B261DD32}" destId="{11CD8606-9A25-41B4-BD22-9840D73DAD43}" srcOrd="0" destOrd="0" presId="urn:microsoft.com/office/officeart/2005/8/layout/vList2"/>
    <dgm:cxn modelId="{0CB57FBF-5618-4E5E-9EFC-E0937B855722}" type="presOf" srcId="{A40E33E1-D6BA-4F36-8C08-B30F4D704593}" destId="{0017A204-F19F-40B4-90D9-23A7DA14A727}"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A2D336C8-E18C-45AE-A17A-90290866839D}" type="presOf" srcId="{36BA3A60-13A5-412D-9739-8935AD8296BC}" destId="{F5281E67-1297-409F-A645-84E6F03B3DD8}" srcOrd="0" destOrd="0" presId="urn:microsoft.com/office/officeart/2005/8/layout/vList2"/>
    <dgm:cxn modelId="{6B5953C9-F52B-452E-8EC9-D84D55DC71FE}" srcId="{40D501E4-A89D-44DD-A5D9-F45136449A98}" destId="{FC9541EA-09D3-4B4D-B6D3-D4AAA0988E95}" srcOrd="6" destOrd="0" parTransId="{ED5F9B2C-A389-4D6B-9148-E614532A087C}" sibTransId="{FCFAB097-2C8E-43CD-9F37-7D21FAA7EADF}"/>
    <dgm:cxn modelId="{9EA4A4DE-CAF2-4B3B-9E60-2CC28482E203}" srcId="{40D501E4-A89D-44DD-A5D9-F45136449A98}" destId="{65AB6D04-64CF-4933-ABF1-17D72569A0A2}" srcOrd="8" destOrd="0" parTransId="{9F2EB5F9-770E-4E39-9F20-B2F6B8EDECFD}" sibTransId="{CE8210AD-BEEE-415A-B09A-3ED1E6471210}"/>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62F74905-79EB-41FE-9F98-D44FB206FF71}" type="presParOf" srcId="{73BF0226-4A21-4FE6-92BB-08621B8D8FC8}" destId="{F5281E67-1297-409F-A645-84E6F03B3DD8}" srcOrd="0" destOrd="0" presId="urn:microsoft.com/office/officeart/2005/8/layout/vList2"/>
    <dgm:cxn modelId="{A2D3D51D-8D9E-4241-A91B-EAC2F4F21644}" type="presParOf" srcId="{73BF0226-4A21-4FE6-92BB-08621B8D8FC8}" destId="{B5139A84-2976-4E3B-A385-29524E9568B4}" srcOrd="1" destOrd="0" presId="urn:microsoft.com/office/officeart/2005/8/layout/vList2"/>
    <dgm:cxn modelId="{D8316F80-A668-43EE-9263-FA86F8283F6B}" type="presParOf" srcId="{73BF0226-4A21-4FE6-92BB-08621B8D8FC8}" destId="{CF7405FA-29A5-4AC8-81EA-015E145AB192}" srcOrd="2" destOrd="0" presId="urn:microsoft.com/office/officeart/2005/8/layout/vList2"/>
    <dgm:cxn modelId="{FF4DCBF9-312D-46DD-A2B7-8368D64E3AA4}" type="presParOf" srcId="{73BF0226-4A21-4FE6-92BB-08621B8D8FC8}" destId="{7CBAD807-D24E-449E-9A04-20875F6FE86D}" srcOrd="3" destOrd="0" presId="urn:microsoft.com/office/officeart/2005/8/layout/vList2"/>
    <dgm:cxn modelId="{47275019-2BF9-4219-A44A-6FF0F9EAB64C}" type="presParOf" srcId="{73BF0226-4A21-4FE6-92BB-08621B8D8FC8}" destId="{A79F61FF-67C8-4E94-A7F4-EF124B0472CE}" srcOrd="4" destOrd="0" presId="urn:microsoft.com/office/officeart/2005/8/layout/vList2"/>
    <dgm:cxn modelId="{FAC04203-9ABA-4737-A712-2EEA151F5611}" type="presParOf" srcId="{73BF0226-4A21-4FE6-92BB-08621B8D8FC8}" destId="{D338AA61-7410-4663-8F92-97E05BA63920}" srcOrd="5" destOrd="0" presId="urn:microsoft.com/office/officeart/2005/8/layout/vList2"/>
    <dgm:cxn modelId="{500CFD13-1520-40EC-BF87-C991F90977F1}" type="presParOf" srcId="{73BF0226-4A21-4FE6-92BB-08621B8D8FC8}" destId="{1B20B733-CB77-40DA-9183-28D7BCA4FFD3}" srcOrd="6" destOrd="0" presId="urn:microsoft.com/office/officeart/2005/8/layout/vList2"/>
    <dgm:cxn modelId="{F7AC1573-3C13-49D1-8A5F-109647C457AF}" type="presParOf" srcId="{73BF0226-4A21-4FE6-92BB-08621B8D8FC8}" destId="{B9789031-38EF-46C1-A879-0CE5EB9957F5}" srcOrd="7" destOrd="0" presId="urn:microsoft.com/office/officeart/2005/8/layout/vList2"/>
    <dgm:cxn modelId="{D8007D8C-1C98-4502-B9F0-3EA675F5CC10}" type="presParOf" srcId="{73BF0226-4A21-4FE6-92BB-08621B8D8FC8}" destId="{11CD8606-9A25-41B4-BD22-9840D73DAD43}" srcOrd="8" destOrd="0" presId="urn:microsoft.com/office/officeart/2005/8/layout/vList2"/>
    <dgm:cxn modelId="{6F09CF5E-D8CD-4D39-8448-D6033C4847EC}" type="presParOf" srcId="{73BF0226-4A21-4FE6-92BB-08621B8D8FC8}" destId="{49F5283D-269D-42C6-9CAD-F346429ED7E4}" srcOrd="9" destOrd="0" presId="urn:microsoft.com/office/officeart/2005/8/layout/vList2"/>
    <dgm:cxn modelId="{99DAD29C-1F49-4B72-A488-40D639AE6A34}" type="presParOf" srcId="{73BF0226-4A21-4FE6-92BB-08621B8D8FC8}" destId="{0017A204-F19F-40B4-90D9-23A7DA14A727}" srcOrd="10" destOrd="0" presId="urn:microsoft.com/office/officeart/2005/8/layout/vList2"/>
    <dgm:cxn modelId="{45D998BD-906B-4EDD-BE60-B72EDF10216A}" type="presParOf" srcId="{73BF0226-4A21-4FE6-92BB-08621B8D8FC8}" destId="{28494305-189D-4E78-9155-562C5C95D16F}" srcOrd="11" destOrd="0" presId="urn:microsoft.com/office/officeart/2005/8/layout/vList2"/>
    <dgm:cxn modelId="{F2C1E058-68CC-4125-8670-15A4713AC9FF}" type="presParOf" srcId="{73BF0226-4A21-4FE6-92BB-08621B8D8FC8}" destId="{C504EBED-2F60-4EB8-B9BD-90F2F5E8998B}" srcOrd="12" destOrd="0" presId="urn:microsoft.com/office/officeart/2005/8/layout/vList2"/>
    <dgm:cxn modelId="{1A0DB3BD-A069-46B7-942B-3676CF65DD15}" type="presParOf" srcId="{73BF0226-4A21-4FE6-92BB-08621B8D8FC8}" destId="{551FC1AB-8B76-4208-B6EC-E1FAD38E0247}" srcOrd="13" destOrd="0" presId="urn:microsoft.com/office/officeart/2005/8/layout/vList2"/>
    <dgm:cxn modelId="{D41310E0-AB78-43D1-94EC-C23B951B2D87}" type="presParOf" srcId="{73BF0226-4A21-4FE6-92BB-08621B8D8FC8}" destId="{FB3B242C-B012-4820-983A-469EDDD96845}" srcOrd="14" destOrd="0" presId="urn:microsoft.com/office/officeart/2005/8/layout/vList2"/>
    <dgm:cxn modelId="{A9EE22F8-1660-4693-8DA8-38ABAF642C32}" type="presParOf" srcId="{73BF0226-4A21-4FE6-92BB-08621B8D8FC8}" destId="{7974318F-326D-40F3-BA2C-10558B8B3CF2}" srcOrd="15" destOrd="0" presId="urn:microsoft.com/office/officeart/2005/8/layout/vList2"/>
    <dgm:cxn modelId="{BF7C5D83-5D29-4472-A2F6-09EF16569F81}" type="presParOf" srcId="{73BF0226-4A21-4FE6-92BB-08621B8D8FC8}" destId="{A0131B4B-270C-496D-855B-7EA2741A0492}" srcOrd="16" destOrd="0" presId="urn:microsoft.com/office/officeart/2005/8/layout/vList2"/>
    <dgm:cxn modelId="{2C23AE86-831A-4E0D-82C7-5234AB91AE4A}" type="presParOf" srcId="{73BF0226-4A21-4FE6-92BB-08621B8D8FC8}" destId="{F5408351-A06F-4BCB-A883-3326736D3694}" srcOrd="17" destOrd="0" presId="urn:microsoft.com/office/officeart/2005/8/layout/vList2"/>
    <dgm:cxn modelId="{1A1263C8-6417-4910-BC9B-589D64958563}" type="presParOf" srcId="{73BF0226-4A21-4FE6-92BB-08621B8D8FC8}" destId="{CEAA776C-8B24-4DC1-B312-AB0E31048D47}" srcOrd="18" destOrd="0" presId="urn:microsoft.com/office/officeart/2005/8/layout/vList2"/>
    <dgm:cxn modelId="{07650F55-C309-4944-ACB3-AAA00699DE8E}" type="presParOf" srcId="{73BF0226-4A21-4FE6-92BB-08621B8D8FC8}" destId="{BD29FA2F-17E9-44B5-9479-C9283E243BBE}" srcOrd="19" destOrd="0" presId="urn:microsoft.com/office/officeart/2005/8/layout/vList2"/>
    <dgm:cxn modelId="{43B02E09-5BA2-495D-A5FE-CCAC253ACD15}" type="presParOf" srcId="{73BF0226-4A21-4FE6-92BB-08621B8D8FC8}" destId="{B4020DE7-C031-47F9-8BF7-26F150AE38EA}" srcOrd="20" destOrd="0" presId="urn:microsoft.com/office/officeart/2005/8/layout/vList2"/>
    <dgm:cxn modelId="{89F5A984-1306-4A32-A705-AD230F0D55D6}" type="presParOf" srcId="{73BF0226-4A21-4FE6-92BB-08621B8D8FC8}" destId="{AEC1FBBB-6745-41E2-99E4-C22636848F71}" srcOrd="21" destOrd="0" presId="urn:microsoft.com/office/officeart/2005/8/layout/vList2"/>
    <dgm:cxn modelId="{2F107DD5-A5BF-480F-9B4C-E5E8A84D9B01}" type="presParOf" srcId="{73BF0226-4A21-4FE6-92BB-08621B8D8FC8}" destId="{1866F153-6C31-41A7-B10F-4C46FA2B11A6}" srcOrd="22" destOrd="0" presId="urn:microsoft.com/office/officeart/2005/8/layout/vList2"/>
    <dgm:cxn modelId="{F1D0D06D-176B-414B-928F-0BA6F65EA68D}" type="presParOf" srcId="{73BF0226-4A21-4FE6-92BB-08621B8D8FC8}" destId="{A6CD4460-CCCF-4248-832B-B9B90CB7E40E}" srcOrd="23" destOrd="0" presId="urn:microsoft.com/office/officeart/2005/8/layout/vList2"/>
    <dgm:cxn modelId="{3904DC59-9285-4E7A-959F-DA1910731C84}"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Partire</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Stare con Cristo</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Rimanere</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A beneficio della chiesa</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Poveri in spirito</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Mansueti</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Affamati e assetati di giustizia</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Misericordiosi</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Puri di cuore</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Pacificatori</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Disposti a porgere l’altra guancia</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Amare i nemici</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Benedire coloro che ci maledicono</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Fare del bene a chi ci odia</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Essere amorevoli e generosi</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Essere misericordiosi e umili</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Ecc</a:t>
          </a:r>
          <a:r>
            <a:rPr lang="es-ES" sz="2000" b="1" kern="1200" dirty="0"/>
            <a:t>.</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pPr/>
              <a:t>09/01/2026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pPr/>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pPr/>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8.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9.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jpeg"/><Relationship Id="rId7" Type="http://schemas.openxmlformats.org/officeDocument/2006/relationships/diagramQuickStyle" Target="../diagrams/quickStyle3.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3.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3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1099457" y="5820549"/>
            <a:ext cx="10254343" cy="861768"/>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48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VITA E MORTE</a:t>
            </a:r>
          </a:p>
        </p:txBody>
      </p:sp>
      <p:pic>
        <p:nvPicPr>
          <p:cNvPr id="10" name="Picture 2"/>
          <p:cNvPicPr>
            <a:picLocks noChangeAspect="1" noChangeArrowheads="1"/>
          </p:cNvPicPr>
          <p:nvPr/>
        </p:nvPicPr>
        <p:blipFill>
          <a:blip r:embed="rId3" cstate="email"/>
          <a:stretch>
            <a:fillRect/>
          </a:stretch>
        </p:blipFill>
        <p:spPr bwMode="auto">
          <a:xfrm>
            <a:off x="183958" y="1248743"/>
            <a:ext cx="8070690" cy="4540279"/>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17 GENNAIO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C:\DATOS PC CLAUDIO\IGLESIA\Escuela Sabatica - ppt lecciones\2026\1 TRIMESTRE\leccion 3\Immagine9.jpg"/>
          <p:cNvPicPr>
            <a:picLocks noChangeAspect="1" noChangeArrowheads="1"/>
          </p:cNvPicPr>
          <p:nvPr/>
        </p:nvPicPr>
        <p:blipFill>
          <a:blip r:embed="rId3" cstate="email"/>
          <a:srcRect/>
          <a:stretch>
            <a:fillRect/>
          </a:stretch>
        </p:blipFill>
        <p:spPr bwMode="auto">
          <a:xfrm>
            <a:off x="0" y="0"/>
            <a:ext cx="12192000" cy="1393372"/>
          </a:xfrm>
          <a:prstGeom prst="rect">
            <a:avLst/>
          </a:prstGeom>
          <a:noFill/>
        </p:spPr>
      </p:pic>
      <p:sp>
        <p:nvSpPr>
          <p:cNvPr id="3" name="CuadroTexto 2">
            <a:extLst>
              <a:ext uri="{FF2B5EF4-FFF2-40B4-BE49-F238E27FC236}">
                <a16:creationId xmlns:a16="http://schemas.microsoft.com/office/drawing/2014/main" id="{75963B97-6F90-2FB0-AA7E-750C4343FD01}"/>
              </a:ext>
            </a:extLst>
          </p:cNvPr>
          <p:cNvSpPr txBox="1"/>
          <p:nvPr/>
        </p:nvSpPr>
        <p:spPr>
          <a:xfrm>
            <a:off x="0" y="0"/>
            <a:ext cx="12192000" cy="707886"/>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it-IT" sz="4000" b="1" dirty="0">
                <a:ln/>
                <a:solidFill>
                  <a:schemeClr val="accent1"/>
                </a:solidFill>
              </a:rPr>
              <a:t>LOTTARE INSIEME PER IL VANGELO </a:t>
            </a:r>
            <a:endParaRPr lang="es-ES" sz="40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1" y="683102"/>
            <a:ext cx="12093860" cy="646331"/>
          </a:xfrm>
          <a:prstGeom prst="rect">
            <a:avLst/>
          </a:prstGeom>
          <a:noFill/>
        </p:spPr>
        <p:txBody>
          <a:bodyPr wrap="square">
            <a:spAutoFit/>
          </a:bodyPr>
          <a:lstStyle/>
          <a:p>
            <a:pPr algn="ctr"/>
            <a:r>
              <a:rPr lang="es-ES" b="1" dirty="0">
                <a:solidFill>
                  <a:srgbClr val="76483F"/>
                </a:solidFill>
                <a:latin typeface="Comic Sans MS" panose="030F0702030302020204" pitchFamily="66" charset="0"/>
              </a:rPr>
              <a:t>“…</a:t>
            </a:r>
            <a:r>
              <a:rPr lang="it-IT" b="1" dirty="0">
                <a:solidFill>
                  <a:srgbClr val="76483F"/>
                </a:solidFill>
                <a:latin typeface="Comic Sans MS" panose="030F0702030302020204" pitchFamily="66" charset="0"/>
              </a:rPr>
              <a:t>affinché, sia che venga e vi veda, o che sia assente, oda nei vostri riguardi che state fermi in uno stesso spirito, combattendo insieme con un medesimo animo per la fede del Vangelo</a:t>
            </a:r>
            <a:r>
              <a:rPr lang="es-ES" b="1" dirty="0">
                <a:solidFill>
                  <a:srgbClr val="76483F"/>
                </a:solidFill>
                <a:latin typeface="Comic Sans MS" panose="030F0702030302020204" pitchFamily="66" charset="0"/>
              </a:rPr>
              <a:t>” </a:t>
            </a:r>
            <a:r>
              <a:rPr lang="es-ES" sz="1400" b="1" dirty="0">
                <a:solidFill>
                  <a:srgbClr val="76483F"/>
                </a:solidFill>
                <a:latin typeface="Comic Sans MS" panose="030F0702030302020204" pitchFamily="66" charset="0"/>
              </a:rPr>
              <a:t>(Filippesi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534544" cy="1200329"/>
          </a:xfrm>
          <a:prstGeom prst="rect">
            <a:avLst/>
          </a:prstGeom>
          <a:noFill/>
        </p:spPr>
        <p:txBody>
          <a:bodyPr wrap="square" rtlCol="0">
            <a:spAutoFit/>
          </a:bodyPr>
          <a:lstStyle/>
          <a:p>
            <a:pPr>
              <a:spcBef>
                <a:spcPts val="600"/>
              </a:spcBef>
            </a:pPr>
            <a:r>
              <a:rPr lang="it-IT" b="1" dirty="0"/>
              <a:t>Essere giusti e retti non ci assicura una vita senza conflitti (</a:t>
            </a:r>
            <a:r>
              <a:rPr lang="it-IT" b="1" dirty="0" err="1"/>
              <a:t>Fl</a:t>
            </a:r>
            <a:r>
              <a:rPr lang="it-IT" b="1" dirty="0"/>
              <a:t> 1:30). Al contrario, lo stesso Giobbe, che fu dichiarato da Dio «uomo integro e retto, timorato di Dio e lontano dal male» (Gb 1:8), subì un terribile conflitto ad opera del nemico.</a:t>
            </a:r>
            <a:endParaRPr lang="es-ES"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458202" y="1564931"/>
            <a:ext cx="2635658"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458202" y="3745250"/>
            <a:ext cx="2635658"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904213" y="5293069"/>
            <a:ext cx="6456105" cy="1200329"/>
          </a:xfrm>
          <a:prstGeom prst="rect">
            <a:avLst/>
          </a:prstGeom>
          <a:noFill/>
        </p:spPr>
        <p:txBody>
          <a:bodyPr wrap="square">
            <a:spAutoFit/>
          </a:bodyPr>
          <a:lstStyle/>
          <a:p>
            <a:pPr>
              <a:spcBef>
                <a:spcPts val="600"/>
              </a:spcBef>
            </a:pPr>
            <a:r>
              <a:rPr lang="it-IT" b="1" dirty="0"/>
              <a:t>Quando entriamo in conflitto con il male, non dobbiamo lasciarci intimidire da coloro che ci si oppongono (</a:t>
            </a:r>
            <a:r>
              <a:rPr lang="it-IT" b="1" dirty="0" err="1"/>
              <a:t>Fl</a:t>
            </a:r>
            <a:r>
              <a:rPr lang="it-IT" b="1" dirty="0"/>
              <a:t> 1:28). Ricordiamo che Satana è un nemico sconfitto, poiché Cristo ha già vinto la guerra sulla croce </a:t>
            </a:r>
            <a:r>
              <a:rPr lang="es-ES" b="1" dirty="0"/>
              <a:t>(Lu 10:18; Co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375442"/>
            <a:ext cx="6456104" cy="646331"/>
          </a:xfrm>
          <a:prstGeom prst="rect">
            <a:avLst/>
          </a:prstGeom>
          <a:noFill/>
        </p:spPr>
        <p:txBody>
          <a:bodyPr wrap="square">
            <a:spAutoFit/>
          </a:bodyPr>
          <a:lstStyle/>
          <a:p>
            <a:pPr>
              <a:spcBef>
                <a:spcPts val="600"/>
              </a:spcBef>
            </a:pPr>
            <a:r>
              <a:rPr lang="it-IT" b="1" dirty="0"/>
              <a:t>Questa unità di intenti deve essere accompagnata dalla preghiera e dallo studio della Parola</a:t>
            </a:r>
            <a:r>
              <a:rPr lang="es-ES" b="1" dirty="0"/>
              <a:t> (</a:t>
            </a:r>
            <a:r>
              <a:rPr lang="es-ES" b="1" dirty="0" err="1"/>
              <a:t>Ef</a:t>
            </a:r>
            <a:r>
              <a:rPr lang="es-ES" b="1" dirty="0"/>
              <a:t> 6:18; </a:t>
            </a:r>
            <a:r>
              <a:rPr lang="es-ES" b="1" dirty="0" err="1"/>
              <a:t>Fl</a:t>
            </a:r>
            <a:r>
              <a:rPr lang="es-ES" b="1" dirty="0"/>
              <a:t>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06330" y="3271401"/>
            <a:ext cx="6456104" cy="923330"/>
          </a:xfrm>
          <a:prstGeom prst="rect">
            <a:avLst/>
          </a:prstGeom>
          <a:noFill/>
        </p:spPr>
        <p:txBody>
          <a:bodyPr wrap="square">
            <a:spAutoFit/>
          </a:bodyPr>
          <a:lstStyle/>
          <a:p>
            <a:pPr>
              <a:spcBef>
                <a:spcPts val="600"/>
              </a:spcBef>
            </a:pPr>
            <a:r>
              <a:rPr lang="it-IT" b="1" dirty="0"/>
              <a:t>Nella guerra in cui siamo immersi, l'unità gioca un ruolo importante. Paolo ci esorta a combattere insieme per difendere il Vangelo </a:t>
            </a:r>
            <a:r>
              <a:rPr lang="es-ES" b="1" dirty="0"/>
              <a:t>(</a:t>
            </a:r>
            <a:r>
              <a:rPr lang="es-ES" b="1" dirty="0" err="1"/>
              <a:t>Fl</a:t>
            </a:r>
            <a:r>
              <a:rPr lang="es-ES" b="1" dirty="0"/>
              <a:t>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114105" y="882149"/>
            <a:ext cx="9108618" cy="5093702"/>
          </a:xfrm>
          <a:prstGeom prst="rect">
            <a:avLst/>
          </a:prstGeom>
          <a:noFill/>
        </p:spPr>
        <p:txBody>
          <a:bodyPr wrap="square">
            <a:spAutoFit/>
          </a:bodyPr>
          <a:lstStyle/>
          <a:p>
            <a:pPr algn="ctr">
              <a:spcBef>
                <a:spcPts val="600"/>
              </a:spcBef>
            </a:pPr>
            <a:r>
              <a:rPr lang="es-ES" sz="2500" b="1" dirty="0">
                <a:solidFill>
                  <a:schemeClr val="accent1">
                    <a:lumMod val="50000"/>
                  </a:schemeClr>
                </a:solidFill>
                <a:latin typeface="Comic Sans MS" pitchFamily="66" charset="0"/>
              </a:rPr>
              <a:t>“</a:t>
            </a:r>
            <a:r>
              <a:rPr lang="it-IT" sz="2500" b="1" dirty="0">
                <a:solidFill>
                  <a:schemeClr val="accent1">
                    <a:lumMod val="50000"/>
                  </a:schemeClr>
                </a:solidFill>
                <a:latin typeface="Comic Sans MS" pitchFamily="66" charset="0"/>
              </a:rPr>
              <a:t>Da quanti anni siamo nella vigna del Signore? Che beneficio abbiamo portato al Maestro? Come stiamo affrontando lo sguardo scrutatore di Dio? Stiamo crescendo nella riverenza, nell'amore, nell'umiltà e nella fiducia in Dio? Nutriamo gratitudine per tutte le sue misericordie? Stiamo cercando di benedire coloro che ci circondano? Manifestiamo lo spirito di Gesù nelle nostre famiglie? Stiamo insegnando la Sua Parola ai nostri figli e raccontando loro le meravigliose opere di Dio? Il cristiano deve rappresentare Gesù sia essendo buono che facendo del bene. Allora, la fragranza della vita e la bellezza del carattere riveleranno che è un figlio di Dio, un erede del cielo.</a:t>
            </a:r>
            <a:r>
              <a:rPr lang="es-ES" sz="2500" b="1" dirty="0">
                <a:solidFill>
                  <a:schemeClr val="accent1">
                    <a:lumMod val="50000"/>
                  </a:schemeClr>
                </a:solidFill>
                <a:latin typeface="Comic Sans MS" pitchFamily="66"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3546053" y="6012688"/>
            <a:ext cx="6244723" cy="338554"/>
          </a:xfrm>
          <a:prstGeom prst="rect">
            <a:avLst/>
          </a:prstGeom>
          <a:noFill/>
        </p:spPr>
        <p:txBody>
          <a:bodyPr wrap="none" rtlCol="0">
            <a:spAutoFit/>
          </a:bodyPr>
          <a:lstStyle/>
          <a:p>
            <a:pPr algn="ctr"/>
            <a:r>
              <a:rPr lang="es-ES" sz="1600" b="1" dirty="0">
                <a:solidFill>
                  <a:schemeClr val="accent1">
                    <a:lumMod val="50000"/>
                  </a:schemeClr>
                </a:solidFill>
              </a:rPr>
              <a:t>(E.G. White, “</a:t>
            </a:r>
            <a:r>
              <a:rPr lang="es-ES" sz="1600" b="1" dirty="0" err="1">
                <a:solidFill>
                  <a:schemeClr val="accent1">
                    <a:lumMod val="50000"/>
                  </a:schemeClr>
                </a:solidFill>
              </a:rPr>
              <a:t>Riceverete</a:t>
            </a:r>
            <a:r>
              <a:rPr lang="es-ES" sz="1600" b="1" dirty="0">
                <a:solidFill>
                  <a:schemeClr val="accent1">
                    <a:lumMod val="50000"/>
                  </a:schemeClr>
                </a:solidFill>
              </a:rPr>
              <a:t> potenza”, 10 </a:t>
            </a:r>
            <a:r>
              <a:rPr lang="es-ES" sz="1600" b="1" dirty="0" err="1">
                <a:solidFill>
                  <a:schemeClr val="accent1">
                    <a:lumMod val="50000"/>
                  </a:schemeClr>
                </a:solidFill>
              </a:rPr>
              <a:t>dicembre</a:t>
            </a:r>
            <a:r>
              <a:rPr lang="es-ES" sz="1600" b="1" dirty="0">
                <a:solidFill>
                  <a:schemeClr val="accent1">
                    <a:lumMod val="50000"/>
                  </a:schemeClr>
                </a:solidFill>
              </a:rPr>
              <a:t>, libera </a:t>
            </a:r>
            <a:r>
              <a:rPr lang="es-ES" sz="1600" b="1" dirty="0" err="1">
                <a:solidFill>
                  <a:schemeClr val="accent1">
                    <a:lumMod val="50000"/>
                  </a:schemeClr>
                </a:solidFill>
              </a:rPr>
              <a:t>traduzione</a:t>
            </a:r>
            <a:r>
              <a:rPr lang="es-ES" sz="1600" b="1" dirty="0">
                <a:solidFill>
                  <a:schemeClr val="accent1">
                    <a:lumMod val="50000"/>
                  </a:schemeClr>
                </a:solidFill>
              </a:rPr>
              <a:t>)</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pic>
        <p:nvPicPr>
          <p:cNvPr id="1026" name="Picture 2" descr="C:\DATOS PC CLAUDIO\IGLESIA\Escuela Sabatica - ppt lecciones\2026\1 TRIMESTRE\leccion 3\Immagine2.jpg"/>
          <p:cNvPicPr>
            <a:picLocks noChangeAspect="1" noChangeArrowheads="1"/>
          </p:cNvPicPr>
          <p:nvPr/>
        </p:nvPicPr>
        <p:blipFill>
          <a:blip r:embed="rId2" cstate="email"/>
          <a:srcRect/>
          <a:stretch>
            <a:fillRect/>
          </a:stretch>
        </p:blipFill>
        <p:spPr bwMode="auto">
          <a:xfrm>
            <a:off x="-17451" y="-6801"/>
            <a:ext cx="12204701" cy="6870700"/>
          </a:xfrm>
          <a:prstGeom prst="rect">
            <a:avLst/>
          </a:prstGeom>
          <a:noFill/>
        </p:spPr>
      </p:pic>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955964"/>
            <a:ext cx="3300879" cy="526297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800" b="1" i="0" u="none" strike="noStrike" kern="1200" cap="none" spc="0" normalizeH="0" baseline="0" noProof="0" dirty="0">
                <a:ln w="12700" cmpd="sng">
                  <a:noFill/>
                  <a:prstDash val="solid"/>
                </a:ln>
                <a:solidFill>
                  <a:prstClr val="white"/>
                </a:solidFill>
                <a:effectLst/>
                <a:uLnTx/>
                <a:uFillTx/>
                <a:latin typeface="Comic Sans MS" panose="030F0702030302020204" pitchFamily="66" charset="0"/>
                <a:ea typeface="+mn-ea"/>
                <a:cs typeface="+mn-cs"/>
              </a:rPr>
              <a:t>“</a:t>
            </a:r>
            <a:r>
              <a:rPr lang="it-IT" sz="4800" b="1" dirty="0">
                <a:ln w="12700" cmpd="sng">
                  <a:noFill/>
                  <a:prstDash val="solid"/>
                </a:ln>
                <a:solidFill>
                  <a:prstClr val="white"/>
                </a:solidFill>
                <a:latin typeface="Comic Sans MS" panose="030F0702030302020204" pitchFamily="66" charset="0"/>
              </a:rPr>
              <a:t>Per me infatti il vivere è Cristo, e il morire guadagno</a:t>
            </a:r>
            <a:r>
              <a:rPr kumimoji="0" lang="es-ES" sz="4800" b="1" i="0" u="none" strike="noStrike" kern="1200" cap="none" spc="0" normalizeH="0" baseline="0" noProof="0" dirty="0">
                <a:ln w="12700" cmpd="sng">
                  <a:noFill/>
                  <a:prstDash val="solid"/>
                </a:ln>
                <a:solidFill>
                  <a:prstClr val="white"/>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prstClr val="white"/>
                </a:solidFill>
                <a:effectLst/>
                <a:uLnTx/>
                <a:uFillTx/>
                <a:latin typeface="Comic Sans MS" panose="030F0702030302020204" pitchFamily="66" charset="0"/>
                <a:ea typeface="+mn-ea"/>
                <a:cs typeface="+mn-cs"/>
              </a:rPr>
              <a:t>Filippesi 1:21</a:t>
            </a:r>
          </a:p>
        </p:txBody>
      </p:sp>
    </p:spTree>
    <p:extLst>
      <p:ext uri="{BB962C8B-B14F-4D97-AF65-F5344CB8AC3E}">
        <p14:creationId xmlns:p14="http://schemas.microsoft.com/office/powerpoint/2010/main" val="21055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492990"/>
          </a:xfrm>
          <a:prstGeom prst="rect">
            <a:avLst/>
          </a:prstGeom>
          <a:noFill/>
        </p:spPr>
        <p:txBody>
          <a:bodyPr wrap="square" rtlCol="0">
            <a:spAutoFit/>
          </a:bodyPr>
          <a:lstStyle/>
          <a:p>
            <a:pPr>
              <a:spcBef>
                <a:spcPts val="600"/>
              </a:spcBef>
            </a:pPr>
            <a:r>
              <a:rPr lang="es-ES" b="1" dirty="0">
                <a:solidFill>
                  <a:schemeClr val="bg1"/>
                </a:solidFill>
                <a:effectLst>
                  <a:outerShdw blurRad="38100" dist="38100" dir="2700000" algn="tl">
                    <a:srgbClr val="000000">
                      <a:alpha val="43137"/>
                    </a:srgbClr>
                  </a:outerShdw>
                </a:effectLst>
                <a:highlight>
                  <a:srgbClr val="E33505"/>
                </a:highlight>
              </a:rPr>
              <a:t> Vivere per Cristo o morire per Cristo?</a:t>
            </a:r>
          </a:p>
          <a:p>
            <a:pPr lvl="1">
              <a:spcBef>
                <a:spcPts val="600"/>
              </a:spcBef>
            </a:pPr>
            <a:r>
              <a:rPr lang="es-ES" b="1" dirty="0"/>
              <a:t>Cristo esaltato in Paolo (Filippesi 1:10-20, 25,26)</a:t>
            </a:r>
          </a:p>
          <a:p>
            <a:pPr lvl="1">
              <a:spcBef>
                <a:spcPts val="600"/>
              </a:spcBef>
            </a:pPr>
            <a:r>
              <a:rPr lang="es-ES" b="1" dirty="0"/>
              <a:t>Vivere o morire per Cristo (</a:t>
            </a:r>
            <a:r>
              <a:rPr lang="es-ES" b="1" dirty="0" err="1"/>
              <a:t>Filippesi</a:t>
            </a:r>
            <a:r>
              <a:rPr lang="es-ES" b="1" dirty="0"/>
              <a:t> 1:21,22)</a:t>
            </a:r>
          </a:p>
          <a:p>
            <a:pPr lvl="1">
              <a:spcBef>
                <a:spcPts val="600"/>
              </a:spcBef>
            </a:pPr>
            <a:r>
              <a:rPr lang="es-ES" b="1" dirty="0"/>
              <a:t>La dicotomia di Paolo (</a:t>
            </a:r>
            <a:r>
              <a:rPr lang="es-ES" b="1" dirty="0" err="1"/>
              <a:t>Filippesi</a:t>
            </a:r>
            <a:r>
              <a:rPr lang="es-ES" b="1" dirty="0"/>
              <a:t> 1:23,24)</a:t>
            </a:r>
          </a:p>
          <a:p>
            <a:pPr>
              <a:spcBef>
                <a:spcPts val="600"/>
              </a:spcBef>
            </a:pPr>
            <a:r>
              <a:rPr lang="es-ES" b="1" dirty="0">
                <a:solidFill>
                  <a:schemeClr val="bg1"/>
                </a:solidFill>
                <a:effectLst>
                  <a:outerShdw blurRad="38100" dist="38100" dir="2700000" algn="tl">
                    <a:srgbClr val="000000">
                      <a:alpha val="43137"/>
                    </a:srgbClr>
                  </a:outerShdw>
                </a:effectLst>
                <a:highlight>
                  <a:srgbClr val="3410D3"/>
                </a:highlight>
              </a:rPr>
              <a:t> Cosa significa vivere per Cristo?</a:t>
            </a:r>
          </a:p>
          <a:p>
            <a:pPr lvl="1">
              <a:spcBef>
                <a:spcPts val="600"/>
              </a:spcBef>
            </a:pPr>
            <a:r>
              <a:rPr lang="es-ES" b="1" dirty="0" err="1"/>
              <a:t>Comportarsi</a:t>
            </a:r>
            <a:r>
              <a:rPr lang="es-ES" b="1" dirty="0"/>
              <a:t> in modo </a:t>
            </a:r>
            <a:r>
              <a:rPr lang="es-ES" b="1" dirty="0" err="1"/>
              <a:t>degno</a:t>
            </a:r>
            <a:r>
              <a:rPr lang="es-ES" b="1" dirty="0"/>
              <a:t> del </a:t>
            </a:r>
            <a:r>
              <a:rPr lang="es-ES" b="1" dirty="0" err="1"/>
              <a:t>Vangelo</a:t>
            </a:r>
            <a:r>
              <a:rPr lang="es-ES" b="1" dirty="0"/>
              <a:t> (Filippesi 1:27a)</a:t>
            </a:r>
          </a:p>
          <a:p>
            <a:pPr lvl="1">
              <a:spcBef>
                <a:spcPts val="600"/>
              </a:spcBef>
            </a:pPr>
            <a:r>
              <a:rPr lang="es-ES" b="1" dirty="0" err="1"/>
              <a:t>Lottare</a:t>
            </a:r>
            <a:r>
              <a:rPr lang="es-ES" b="1" dirty="0"/>
              <a:t> </a:t>
            </a:r>
            <a:r>
              <a:rPr lang="es-ES" b="1" dirty="0" err="1"/>
              <a:t>uniti</a:t>
            </a:r>
            <a:r>
              <a:rPr lang="es-ES" b="1" dirty="0"/>
              <a:t> per </a:t>
            </a:r>
            <a:r>
              <a:rPr lang="es-ES" b="1" dirty="0" err="1"/>
              <a:t>il</a:t>
            </a:r>
            <a:r>
              <a:rPr lang="es-ES" b="1" dirty="0"/>
              <a:t> </a:t>
            </a:r>
            <a:r>
              <a:rPr lang="es-ES" b="1" dirty="0" err="1"/>
              <a:t>Vangelo</a:t>
            </a:r>
            <a:r>
              <a:rPr lang="es-ES" b="1" dirty="0"/>
              <a:t> (Filippesi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5" y="423014"/>
            <a:ext cx="7362825" cy="646331"/>
          </a:xfrm>
          <a:prstGeom prst="rect">
            <a:avLst/>
          </a:prstGeom>
          <a:noFill/>
        </p:spPr>
        <p:txBody>
          <a:bodyPr wrap="square" rtlCol="0">
            <a:spAutoFit/>
          </a:bodyPr>
          <a:lstStyle/>
          <a:p>
            <a:pPr>
              <a:spcBef>
                <a:spcPts val="600"/>
              </a:spcBef>
            </a:pPr>
            <a:r>
              <a:rPr lang="it-IT" b="1" dirty="0"/>
              <a:t>Paolo stava aspettando di essere giudicato dal crudele Nerone. Il suo futuro dipendeva più dall'umore di Cesare che dalla giustizia.</a:t>
            </a:r>
            <a:endParaRPr lang="es-ES" b="1" dirty="0"/>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611542"/>
            <a:ext cx="2695575" cy="3028072"/>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197269"/>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824629"/>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15433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795304"/>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40998"/>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5" y="2411213"/>
            <a:ext cx="7362825" cy="923330"/>
          </a:xfrm>
          <a:prstGeom prst="rect">
            <a:avLst/>
          </a:prstGeom>
          <a:noFill/>
        </p:spPr>
        <p:txBody>
          <a:bodyPr wrap="square">
            <a:spAutoFit/>
          </a:bodyPr>
          <a:lstStyle/>
          <a:p>
            <a:pPr>
              <a:spcBef>
                <a:spcPts val="600"/>
              </a:spcBef>
            </a:pPr>
            <a:r>
              <a:rPr lang="it-IT" b="1" dirty="0"/>
              <a:t>Tuttavia, era disposto a dare la sua vita per Cristo, ed era quindi pronto a morire, se questo avesse portato beneficio al Vangelo (come in effetti, stava accadendo anche attraverso la sua incarcerazione).</a:t>
            </a:r>
            <a:endParaRPr lang="es-ES" b="1" dirty="0"/>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83054"/>
            <a:ext cx="7362824" cy="1200329"/>
          </a:xfrm>
          <a:prstGeom prst="rect">
            <a:avLst/>
          </a:prstGeom>
          <a:noFill/>
        </p:spPr>
        <p:txBody>
          <a:bodyPr wrap="square">
            <a:spAutoFit/>
          </a:bodyPr>
          <a:lstStyle/>
          <a:p>
            <a:pPr>
              <a:spcBef>
                <a:spcPts val="600"/>
              </a:spcBef>
            </a:pPr>
            <a:r>
              <a:rPr lang="it-IT" b="1" dirty="0"/>
              <a:t>Ma egli sapeva che il suo destino non era realmente nelle mani di Nerone, bensì in quelle di Dio. Per questo era sicuro che, grazie alle preghiere che venivano recitate per lui nelle chiese, sarebbe stato liberato.</a:t>
            </a:r>
            <a:endParaRPr lang="es-ES" b="1" dirty="0"/>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s-ES"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VIVERE PER CRISTO O MORIRE PER CRISTO?</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C:\DATOS PC CLAUDIO\IGLESIA\Escuela Sabatica - ppt lecciones\2026\1 TRIMESTRE\leccion 3\Immagine3.jpg"/>
          <p:cNvPicPr>
            <a:picLocks noChangeAspect="1" noChangeArrowheads="1"/>
          </p:cNvPicPr>
          <p:nvPr/>
        </p:nvPicPr>
        <p:blipFill>
          <a:blip r:embed="rId3" cstate="email"/>
          <a:srcRect/>
          <a:stretch>
            <a:fillRect/>
          </a:stretch>
        </p:blipFill>
        <p:spPr bwMode="auto">
          <a:xfrm>
            <a:off x="0" y="0"/>
            <a:ext cx="12192000" cy="1360714"/>
          </a:xfrm>
          <a:prstGeom prst="rect">
            <a:avLst/>
          </a:prstGeom>
          <a:noFill/>
        </p:spPr>
      </p:pic>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s-ES" sz="4400" b="1" spc="300" dirty="0">
                <a:ln w="15875">
                  <a:noFill/>
                  <a:prstDash val="solid"/>
                </a:ln>
                <a:solidFill>
                  <a:srgbClr val="697DBA"/>
                </a:solidFill>
                <a:effectLst>
                  <a:outerShdw blurRad="38100" dist="22860" dir="5400000" algn="tl" rotWithShape="0">
                    <a:srgbClr val="000000">
                      <a:alpha val="30000"/>
                    </a:srgbClr>
                  </a:outerShdw>
                </a:effectLst>
              </a:rPr>
              <a:t>CRISTO ESALTATO IN PAOLO </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a:t>
            </a:r>
            <a:r>
              <a:rPr lang="it-IT" b="1" dirty="0">
                <a:solidFill>
                  <a:schemeClr val="accent5">
                    <a:lumMod val="75000"/>
                  </a:schemeClr>
                </a:solidFill>
                <a:latin typeface="Comic Sans MS" panose="030F0702030302020204" pitchFamily="66" charset="0"/>
              </a:rPr>
              <a:t>Secondo la mia fervida attesa e speranza, che non sarò svergognato in cosa alcuna, ma che con ogni franchezza, ora come sempre, Cristo sarà magnificato nel mio corpo, o per vita o per morte</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(Filippesi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4035" y="1555120"/>
            <a:ext cx="5676315" cy="1831271"/>
          </a:xfrm>
          <a:prstGeom prst="rect">
            <a:avLst/>
          </a:prstGeom>
          <a:noFill/>
        </p:spPr>
        <p:txBody>
          <a:bodyPr wrap="square" rtlCol="0">
            <a:spAutoFit/>
          </a:bodyPr>
          <a:lstStyle/>
          <a:p>
            <a:pPr>
              <a:spcBef>
                <a:spcPts val="600"/>
              </a:spcBef>
            </a:pPr>
            <a:r>
              <a:rPr lang="it-IT" b="1" dirty="0"/>
              <a:t>Paolo gioiva delle sofferenze che pativa, che non erano poche (Cl 1:24a; 2 Co 11:23-27). </a:t>
            </a:r>
          </a:p>
          <a:p>
            <a:pPr>
              <a:spcBef>
                <a:spcPts val="600"/>
              </a:spcBef>
            </a:pPr>
            <a:r>
              <a:rPr lang="it-IT" b="1" dirty="0"/>
              <a:t>Naturalmente, non gioiva della sofferenza in sé, ma delle cause per cui pativa tali pene, una delle quali era il beneficio che apportava alla chiesa di Cristo </a:t>
            </a:r>
            <a:r>
              <a:rPr lang="es-ES" b="1" dirty="0"/>
              <a:t>(Cl 1:24b; 2 Co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199" y="1467116"/>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stretch>
            <a:fillRect/>
          </a:stretch>
        </p:blipFill>
        <p:spPr>
          <a:xfrm>
            <a:off x="10141499" y="4678748"/>
            <a:ext cx="1847301" cy="2034788"/>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130588" y="4716980"/>
            <a:ext cx="9836152" cy="923330"/>
          </a:xfrm>
          <a:prstGeom prst="rect">
            <a:avLst/>
          </a:prstGeom>
          <a:noFill/>
        </p:spPr>
        <p:txBody>
          <a:bodyPr wrap="square">
            <a:spAutoFit/>
          </a:bodyPr>
          <a:lstStyle/>
          <a:p>
            <a:pPr>
              <a:spcBef>
                <a:spcPts val="600"/>
              </a:spcBef>
            </a:pPr>
            <a:r>
              <a:rPr lang="it-IT" b="1" dirty="0"/>
              <a:t>Nella sua lettera ai Filippesi, Paolo chiarisce che, per il momento, non si aspettava di esaltare Gesù con la sua morte, ma sperava, grazie alle preghiere della chiesa e all'opera dello Spirito Santo, di essere liberato e di continuare a servire Cristo con la sua vita </a:t>
            </a:r>
            <a:r>
              <a:rPr lang="es-ES" b="1" dirty="0"/>
              <a:t>(</a:t>
            </a:r>
            <a:r>
              <a:rPr lang="es-ES" b="1" dirty="0" err="1"/>
              <a:t>Fl</a:t>
            </a:r>
            <a:r>
              <a:rPr lang="es-ES" b="1" dirty="0"/>
              <a:t> 1:19,25,26).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507921" y="3652331"/>
            <a:ext cx="5645604" cy="646331"/>
          </a:xfrm>
          <a:prstGeom prst="rect">
            <a:avLst/>
          </a:prstGeom>
          <a:noFill/>
        </p:spPr>
        <p:txBody>
          <a:bodyPr wrap="square">
            <a:spAutoFit/>
          </a:bodyPr>
          <a:lstStyle/>
          <a:p>
            <a:pPr>
              <a:spcBef>
                <a:spcPts val="600"/>
              </a:spcBef>
            </a:pPr>
            <a:r>
              <a:rPr lang="it-IT" b="1" dirty="0"/>
              <a:t>Imitando Gesù nella sua sofferenza – e persino nella sua morte – Cristo era esaltato in Paolo </a:t>
            </a:r>
            <a:r>
              <a:rPr lang="es-ES" b="1" dirty="0"/>
              <a:t>(</a:t>
            </a:r>
            <a:r>
              <a:rPr lang="es-ES" b="1" dirty="0" err="1"/>
              <a:t>Fl</a:t>
            </a:r>
            <a:r>
              <a:rPr lang="es-ES" b="1" dirty="0"/>
              <a:t>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130588" y="5784772"/>
            <a:ext cx="10040258" cy="923330"/>
          </a:xfrm>
          <a:prstGeom prst="rect">
            <a:avLst/>
          </a:prstGeom>
          <a:noFill/>
        </p:spPr>
        <p:txBody>
          <a:bodyPr wrap="square">
            <a:spAutoFit/>
          </a:bodyPr>
          <a:lstStyle/>
          <a:p>
            <a:pPr>
              <a:spcBef>
                <a:spcPts val="600"/>
              </a:spcBef>
            </a:pPr>
            <a:r>
              <a:rPr lang="it-IT" b="1" dirty="0"/>
              <a:t>A causa del male che imperversa nel nostro mondo, vivere come Cristo ha vissuto implica – in molti casi – soffrire come Cristo ha sofferto e, in alcuni casi, morire come Cristo è morto </a:t>
            </a:r>
            <a:r>
              <a:rPr lang="es-ES" b="1" dirty="0"/>
              <a:t>(2 Ti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C:\DATOS PC CLAUDIO\IGLESIA\Escuela Sabatica - ppt lecciones\2026\1 TRIMESTRE\leccion 3\Immagine5.jpg"/>
          <p:cNvPicPr>
            <a:picLocks noChangeAspect="1" noChangeArrowheads="1"/>
          </p:cNvPicPr>
          <p:nvPr/>
        </p:nvPicPr>
        <p:blipFill>
          <a:blip r:embed="rId3" cstate="email"/>
          <a:srcRect/>
          <a:stretch>
            <a:fillRect/>
          </a:stretch>
        </p:blipFill>
        <p:spPr bwMode="auto">
          <a:xfrm>
            <a:off x="10883" y="10883"/>
            <a:ext cx="12181117" cy="1045028"/>
          </a:xfrm>
          <a:prstGeom prst="rect">
            <a:avLst/>
          </a:prstGeom>
          <a:noFill/>
        </p:spPr>
      </p:pic>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VIVERE O MORIRE PER CRISTO </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s-E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it-IT"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Per me infatti il vivere è Cristo, e il morire guadagno</a:t>
            </a:r>
            <a:r>
              <a:rPr lang="es-E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(Filippesi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200329"/>
          </a:xfrm>
          <a:prstGeom prst="rect">
            <a:avLst/>
          </a:prstGeom>
          <a:noFill/>
        </p:spPr>
        <p:txBody>
          <a:bodyPr wrap="square" rtlCol="0">
            <a:spAutoFit/>
          </a:bodyPr>
          <a:lstStyle/>
          <a:p>
            <a:pPr>
              <a:spcBef>
                <a:spcPts val="600"/>
              </a:spcBef>
            </a:pPr>
            <a:r>
              <a:rPr lang="it-IT" b="1"/>
              <a:t>La radice di ogni sofferenza risiede nella battaglia cosmica che oggi si sta combattendo tra il bene e il male, tra Cristo e Satana.</a:t>
            </a:r>
            <a:endParaRPr lang="es-ES"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stretch>
            <a:fillRect/>
          </a:stretch>
        </p:blipFill>
        <p:spPr>
          <a:xfrm>
            <a:off x="238093" y="4064033"/>
            <a:ext cx="4111386"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0" y="3788898"/>
            <a:ext cx="7460406" cy="646331"/>
          </a:xfrm>
          <a:prstGeom prst="rect">
            <a:avLst/>
          </a:prstGeom>
          <a:noFill/>
        </p:spPr>
        <p:txBody>
          <a:bodyPr wrap="square">
            <a:spAutoFit/>
          </a:bodyPr>
          <a:lstStyle/>
          <a:p>
            <a:pPr>
              <a:spcBef>
                <a:spcPts val="600"/>
              </a:spcBef>
            </a:pPr>
            <a:r>
              <a:rPr lang="it-IT" b="1" dirty="0"/>
              <a:t>Ma noi usiamo armi come la verità e la giustizia (2 Co 6:4-7). Armi potenti «per abbattere le fortezze» </a:t>
            </a:r>
            <a:r>
              <a:rPr lang="es-ES" b="1" dirty="0"/>
              <a:t>(2 Co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8411" y="4678925"/>
            <a:ext cx="6075573" cy="923330"/>
          </a:xfrm>
          <a:prstGeom prst="rect">
            <a:avLst/>
          </a:prstGeom>
          <a:noFill/>
        </p:spPr>
        <p:txBody>
          <a:bodyPr wrap="square">
            <a:spAutoFit/>
          </a:bodyPr>
          <a:lstStyle/>
          <a:p>
            <a:pPr>
              <a:spcBef>
                <a:spcPts val="600"/>
              </a:spcBef>
            </a:pPr>
            <a:r>
              <a:rPr lang="it-IT" b="1" dirty="0"/>
              <a:t>Ma cosa succede quando, nella battaglia, il risultato è la morte del giusto? Secondo Paolo, questo si traduce in un guadagno per noi </a:t>
            </a:r>
            <a:r>
              <a:rPr lang="es-ES" b="1" dirty="0"/>
              <a:t>(</a:t>
            </a:r>
            <a:r>
              <a:rPr lang="es-ES" b="1" dirty="0" err="1"/>
              <a:t>Fl</a:t>
            </a:r>
            <a:r>
              <a:rPr lang="es-ES" b="1" dirty="0"/>
              <a:t>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77974" cy="1200329"/>
          </a:xfrm>
          <a:prstGeom prst="rect">
            <a:avLst/>
          </a:prstGeom>
          <a:noFill/>
        </p:spPr>
        <p:txBody>
          <a:bodyPr wrap="square">
            <a:spAutoFit/>
          </a:bodyPr>
          <a:lstStyle/>
          <a:p>
            <a:pPr>
              <a:spcBef>
                <a:spcPts val="600"/>
              </a:spcBef>
            </a:pPr>
            <a:r>
              <a:rPr lang="it-IT" b="1" dirty="0"/>
              <a:t>Questa è una guerra spirituale, che deve essere combattuta con armi spirituali.  I seguaci del nemico usano armi illecite per i cristiani (menzogne, critiche, pressioni di gruppo</a:t>
            </a:r>
            <a:r>
              <a:rPr lang="es-ES" b="1" dirty="0"/>
              <a:t>, …).</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8411" y="5708713"/>
            <a:ext cx="6075573" cy="646331"/>
          </a:xfrm>
          <a:prstGeom prst="rect">
            <a:avLst/>
          </a:prstGeom>
          <a:noFill/>
        </p:spPr>
        <p:txBody>
          <a:bodyPr wrap="square">
            <a:spAutoFit/>
          </a:bodyPr>
          <a:lstStyle/>
          <a:p>
            <a:pPr>
              <a:spcBef>
                <a:spcPts val="600"/>
              </a:spcBef>
            </a:pPr>
            <a:r>
              <a:rPr lang="it-IT" b="1" dirty="0"/>
              <a:t>La morte pone chi è fedele a Cristo fuori dalla portata del nemico e libera da ogni afflizione </a:t>
            </a:r>
            <a:r>
              <a:rPr lang="es-ES" b="1" dirty="0"/>
              <a:t>(Pr 14:32; </a:t>
            </a:r>
            <a:r>
              <a:rPr lang="es-ES" b="1" dirty="0" err="1"/>
              <a:t>Is</a:t>
            </a:r>
            <a:r>
              <a:rPr lang="es-ES" b="1" dirty="0"/>
              <a:t>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pic>
        <p:nvPicPr>
          <p:cNvPr id="4098" name="Picture 2" descr="C:\DATOS PC CLAUDIO\IGLESIA\Escuela Sabatica - ppt lecciones\2026\1 TRIMESTRE\leccion 3\Immagine7.jpg"/>
          <p:cNvPicPr>
            <a:picLocks noChangeAspect="1" noChangeArrowheads="1"/>
          </p:cNvPicPr>
          <p:nvPr/>
        </p:nvPicPr>
        <p:blipFill>
          <a:blip r:embed="rId3" cstate="email"/>
          <a:srcRect/>
          <a:stretch>
            <a:fillRect/>
          </a:stretch>
        </p:blipFill>
        <p:spPr bwMode="auto">
          <a:xfrm>
            <a:off x="0" y="0"/>
            <a:ext cx="12192000" cy="1328057"/>
          </a:xfrm>
          <a:prstGeom prst="rect">
            <a:avLst/>
          </a:prstGeom>
          <a:noFill/>
        </p:spPr>
      </p:pic>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LA DICOTOMIA DI PAOLO </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0" y="652373"/>
            <a:ext cx="12192000" cy="646331"/>
          </a:xfrm>
          <a:prstGeom prst="rect">
            <a:avLst/>
          </a:prstGeom>
          <a:noFill/>
        </p:spPr>
        <p:txBody>
          <a:bodyPr wrap="square">
            <a:spAutoFit/>
          </a:bodyPr>
          <a:lstStyle/>
          <a:p>
            <a:pPr algn="ctr"/>
            <a:r>
              <a:rPr lang="es-ES" b="1"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it-IT" b="1"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Perché sono stretto da due lati: avendo il desiderio di partire da questa tenda e di essere con Cristo, il che mi sarebbe di gran lunga migliore, ma il rimanere nella carne è più necessario per voi</a:t>
            </a:r>
            <a:r>
              <a:rPr lang="es-ES" b="1"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Filippesi</a:t>
            </a:r>
            <a:r>
              <a:rPr lang="es-ES"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1:23,24)</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0" y="1348150"/>
            <a:ext cx="12133117" cy="584775"/>
          </a:xfrm>
          <a:prstGeom prst="rect">
            <a:avLst/>
          </a:prstGeom>
          <a:noFill/>
        </p:spPr>
        <p:txBody>
          <a:bodyPr wrap="square" rtlCol="0">
            <a:spAutoFit/>
          </a:bodyPr>
          <a:lstStyle/>
          <a:p>
            <a:pPr algn="ctr">
              <a:spcBef>
                <a:spcPts val="600"/>
              </a:spcBef>
            </a:pPr>
            <a:r>
              <a:rPr lang="it-IT" sz="1600" b="1" dirty="0">
                <a:latin typeface="Arial Black" panose="020B0A04020102020204" pitchFamily="34" charset="0"/>
              </a:rPr>
              <a:t>Pensando al futuro, Paolo vedeva davanti a sé due condizioni tra cui era combattuto </a:t>
            </a:r>
            <a:r>
              <a:rPr lang="es-ES" sz="1600" b="1" dirty="0">
                <a:latin typeface="Arial Black" panose="020B0A04020102020204" pitchFamily="34" charset="0"/>
              </a:rPr>
              <a:t>(</a:t>
            </a:r>
            <a:r>
              <a:rPr lang="es-ES" sz="1600" b="1" dirty="0" err="1">
                <a:latin typeface="Arial Black" panose="020B0A04020102020204" pitchFamily="34" charset="0"/>
              </a:rPr>
              <a:t>Fl</a:t>
            </a:r>
            <a:r>
              <a:rPr lang="es-ES" sz="1600" b="1" dirty="0">
                <a:latin typeface="Arial Black" panose="020B0A04020102020204" pitchFamily="34" charset="0"/>
              </a:rPr>
              <a:t> 1:23,24) e </a:t>
            </a:r>
            <a:r>
              <a:rPr lang="es-ES" sz="1600" b="1" dirty="0" err="1">
                <a:latin typeface="Arial Black" panose="020B0A04020102020204" pitchFamily="34" charset="0"/>
              </a:rPr>
              <a:t>metteva</a:t>
            </a:r>
            <a:r>
              <a:rPr lang="es-ES" sz="1600" b="1" dirty="0">
                <a:latin typeface="Arial Black" panose="020B0A04020102020204" pitchFamily="34" charset="0"/>
              </a:rPr>
              <a:t> come </a:t>
            </a:r>
            <a:r>
              <a:rPr lang="es-ES" sz="1600" b="1" dirty="0" err="1">
                <a:latin typeface="Arial Black" panose="020B0A04020102020204" pitchFamily="34" charset="0"/>
              </a:rPr>
              <a:t>sempre</a:t>
            </a:r>
            <a:r>
              <a:rPr lang="es-ES" sz="1600" b="1">
                <a:latin typeface="Arial Black" panose="020B0A04020102020204" pitchFamily="34" charset="0"/>
              </a:rPr>
              <a:t> la </a:t>
            </a:r>
            <a:r>
              <a:rPr lang="es-ES" sz="1600" b="1" dirty="0" err="1">
                <a:latin typeface="Arial Black" panose="020B0A04020102020204" pitchFamily="34" charset="0"/>
              </a:rPr>
              <a:t>sua</a:t>
            </a:r>
            <a:r>
              <a:rPr lang="es-ES" sz="1600" b="1" dirty="0">
                <a:latin typeface="Arial Black" panose="020B0A04020102020204" pitchFamily="34" charset="0"/>
              </a:rPr>
              <a:t> vita al </a:t>
            </a:r>
            <a:r>
              <a:rPr lang="es-ES" sz="1600" b="1" dirty="0" err="1">
                <a:latin typeface="Arial Black" panose="020B0A04020102020204" pitchFamily="34" charset="0"/>
              </a:rPr>
              <a:t>servizio</a:t>
            </a:r>
            <a:r>
              <a:rPr lang="es-ES" sz="1600" b="1" dirty="0">
                <a:latin typeface="Arial Black" panose="020B0A04020102020204" pitchFamily="34" charset="0"/>
              </a:rPr>
              <a:t> di Dio:</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581324018"/>
              </p:ext>
            </p:extLst>
          </p:nvPr>
        </p:nvGraphicFramePr>
        <p:xfrm>
          <a:off x="342898" y="2017156"/>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6" y="3224548"/>
            <a:ext cx="6334126" cy="1200329"/>
          </a:xfrm>
          <a:prstGeom prst="rect">
            <a:avLst/>
          </a:prstGeom>
          <a:noFill/>
        </p:spPr>
        <p:txBody>
          <a:bodyPr wrap="square" rtlCol="0">
            <a:spAutoFit/>
          </a:bodyPr>
          <a:lstStyle/>
          <a:p>
            <a:pPr>
              <a:spcBef>
                <a:spcPts val="600"/>
              </a:spcBef>
            </a:pPr>
            <a:r>
              <a:rPr lang="it-IT" b="1" dirty="0"/>
              <a:t>Prendendo questo testo separatamente, possiamo dedurre che Paolo insegna che appena moriamo andiamo in Paradiso per stare con Gesù, contraddicendo altri passaggi biblici</a:t>
            </a:r>
            <a:r>
              <a:rPr lang="es-ES" b="1" dirty="0"/>
              <a:t> (</a:t>
            </a:r>
            <a:r>
              <a:rPr lang="es-ES" b="1" dirty="0" err="1"/>
              <a:t>Ec</a:t>
            </a:r>
            <a:r>
              <a:rPr lang="es-ES" b="1" dirty="0"/>
              <a:t> 9:5; </a:t>
            </a:r>
            <a:r>
              <a:rPr lang="es-ES" b="1" dirty="0" err="1"/>
              <a:t>Sl</a:t>
            </a:r>
            <a:r>
              <a:rPr lang="es-ES" b="1" dirty="0"/>
              <a:t>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05880" y="2017156"/>
            <a:ext cx="4962295" cy="4611220"/>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1416001888"/>
              </p:ext>
            </p:extLst>
          </p:nvPr>
        </p:nvGraphicFramePr>
        <p:xfrm>
          <a:off x="3276599" y="2017156"/>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164091" y="5315156"/>
            <a:ext cx="6293860" cy="1477328"/>
          </a:xfrm>
          <a:prstGeom prst="rect">
            <a:avLst/>
          </a:prstGeom>
          <a:noFill/>
        </p:spPr>
        <p:txBody>
          <a:bodyPr wrap="square">
            <a:spAutoFit/>
          </a:bodyPr>
          <a:lstStyle/>
          <a:p>
            <a:pPr>
              <a:spcBef>
                <a:spcPts val="600"/>
              </a:spcBef>
            </a:pPr>
            <a:r>
              <a:rPr lang="it-IT" b="1" dirty="0"/>
              <a:t>In un'altra occasione, Paolo paragona il corpo a una tenda che viene smontata (muore) per essere rivestita di immortalità (2 Co 5:1-4). Tuttavia, chiarisce che questo rivestimento avviene al ritorno di Cristo, e non al momento della morte </a:t>
            </a:r>
            <a:r>
              <a:rPr lang="es-ES" b="1" dirty="0"/>
              <a:t>(1 Co 15:42,51-54).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134657" y="4402843"/>
            <a:ext cx="6655809" cy="923330"/>
          </a:xfrm>
          <a:prstGeom prst="rect">
            <a:avLst/>
          </a:prstGeom>
          <a:noFill/>
        </p:spPr>
        <p:txBody>
          <a:bodyPr wrap="square">
            <a:spAutoFit/>
          </a:bodyPr>
          <a:lstStyle/>
          <a:p>
            <a:pPr>
              <a:spcBef>
                <a:spcPts val="600"/>
              </a:spcBef>
            </a:pPr>
            <a:r>
              <a:rPr lang="it-IT" b="1" dirty="0"/>
              <a:t>Nella stessa lettera ai Filippesi dice che, per essere pienamente con Cristo, bisogna attendere il momento della risurrezione </a:t>
            </a:r>
            <a:r>
              <a:rPr lang="es-ES" b="1" dirty="0"/>
              <a:t>(</a:t>
            </a:r>
            <a:r>
              <a:rPr lang="es-ES" b="1" dirty="0" err="1"/>
              <a:t>Fl</a:t>
            </a:r>
            <a:r>
              <a:rPr lang="es-ES" b="1" dirty="0"/>
              <a:t>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es-ES" sz="8800" b="1" dirty="0">
                <a:ln w="22225">
                  <a:solidFill>
                    <a:srgbClr val="00766E"/>
                  </a:solidFill>
                  <a:prstDash val="solid"/>
                </a:ln>
                <a:solidFill>
                  <a:srgbClr val="E5A5E2"/>
                </a:solidFill>
                <a:effectLst>
                  <a:outerShdw blurRad="38100" dist="38100" dir="2700000" algn="tl">
                    <a:srgbClr val="000000">
                      <a:alpha val="43137"/>
                    </a:srgbClr>
                  </a:outerShdw>
                </a:effectLst>
              </a:rPr>
              <a:t>COSA SIGNIFICA VIVERE PER CRISTO?</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C:\DATOS PC CLAUDIO\IGLESIA\Escuela Sabatica - ppt lecciones\2026\1 TRIMESTRE\leccion 3\Immagine8.jpg"/>
          <p:cNvPicPr>
            <a:picLocks noChangeAspect="1" noChangeArrowheads="1"/>
          </p:cNvPicPr>
          <p:nvPr/>
        </p:nvPicPr>
        <p:blipFill>
          <a:blip r:embed="rId3" cstate="email"/>
          <a:srcRect/>
          <a:stretch>
            <a:fillRect/>
          </a:stretch>
        </p:blipFill>
        <p:spPr bwMode="auto">
          <a:xfrm>
            <a:off x="0" y="0"/>
            <a:ext cx="12192000" cy="1077685"/>
          </a:xfrm>
          <a:prstGeom prst="rect">
            <a:avLst/>
          </a:prstGeom>
          <a:noFill/>
        </p:spPr>
      </p:pic>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s-ES" sz="4000" b="1" dirty="0">
                <a:ln w="22225">
                  <a:noFill/>
                  <a:prstDash val="solid"/>
                </a:ln>
                <a:solidFill>
                  <a:srgbClr val="92D050">
                    <a:lumMod val="40000"/>
                    <a:lumOff val="60000"/>
                  </a:srgbClr>
                </a:solidFill>
                <a:effectLst>
                  <a:outerShdw blurRad="38100" dist="38100" dir="2700000" algn="tl">
                    <a:srgbClr val="000000">
                      <a:alpha val="43137"/>
                    </a:srgbClr>
                  </a:outerShdw>
                </a:effectLst>
              </a:rPr>
              <a:t>COMPORTARSI IN MODO DEGNO DEL VANGELO </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s-ES" b="1" dirty="0">
                <a:solidFill>
                  <a:srgbClr val="C00000"/>
                </a:solidFill>
                <a:latin typeface="Comic Sans MS" panose="030F0702030302020204" pitchFamily="66" charset="0"/>
              </a:rPr>
              <a:t>“</a:t>
            </a:r>
            <a:r>
              <a:rPr lang="it-IT" b="1" dirty="0">
                <a:solidFill>
                  <a:srgbClr val="C00000"/>
                </a:solidFill>
                <a:latin typeface="Comic Sans MS" panose="030F0702030302020204" pitchFamily="66" charset="0"/>
              </a:rPr>
              <a:t>Soltanto, comportatevi in modo degno del Vangelo di Cristo</a:t>
            </a:r>
            <a:r>
              <a:rPr lang="es-ES"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(Filippesi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477328"/>
          </a:xfrm>
          <a:prstGeom prst="rect">
            <a:avLst/>
          </a:prstGeom>
          <a:noFill/>
        </p:spPr>
        <p:txBody>
          <a:bodyPr wrap="square" rtlCol="0">
            <a:spAutoFit/>
          </a:bodyPr>
          <a:lstStyle/>
          <a:p>
            <a:pPr>
              <a:spcBef>
                <a:spcPts val="600"/>
              </a:spcBef>
            </a:pPr>
            <a:r>
              <a:rPr lang="it-IT" b="1" dirty="0">
                <a:solidFill>
                  <a:srgbClr val="000000"/>
                </a:solidFill>
              </a:rPr>
              <a:t>L'espressione «comportatevi bene» è la traduzione della parola greca </a:t>
            </a:r>
            <a:r>
              <a:rPr lang="it-IT" b="1" dirty="0" err="1">
                <a:solidFill>
                  <a:srgbClr val="000000"/>
                </a:solidFill>
              </a:rPr>
              <a:t>politeuomai</a:t>
            </a:r>
            <a:r>
              <a:rPr lang="it-IT" b="1" dirty="0">
                <a:solidFill>
                  <a:srgbClr val="000000"/>
                </a:solidFill>
              </a:rPr>
              <a:t>, che significa «vivere come cittadini». Paolo esorta i Filippesi (e tutti noi) a comportarci in modo degno dei cittadini del Cielo </a:t>
            </a:r>
            <a:r>
              <a:rPr lang="es-ES" b="1" dirty="0">
                <a:solidFill>
                  <a:srgbClr val="000000"/>
                </a:solidFill>
              </a:rPr>
              <a:t>(</a:t>
            </a:r>
            <a:r>
              <a:rPr lang="es-ES" b="1" dirty="0" err="1">
                <a:solidFill>
                  <a:srgbClr val="000000"/>
                </a:solidFill>
              </a:rPr>
              <a:t>Fl</a:t>
            </a:r>
            <a:r>
              <a:rPr lang="es-ES" b="1" dirty="0">
                <a:solidFill>
                  <a:srgbClr val="000000"/>
                </a:solidFill>
              </a:rPr>
              <a:t>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550841251"/>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1699" y="5415933"/>
            <a:ext cx="5699334" cy="1477328"/>
          </a:xfrm>
          <a:prstGeom prst="rect">
            <a:avLst/>
          </a:prstGeom>
          <a:noFill/>
        </p:spPr>
        <p:txBody>
          <a:bodyPr wrap="square">
            <a:spAutoFit/>
          </a:bodyPr>
          <a:lstStyle/>
          <a:p>
            <a:pPr>
              <a:spcBef>
                <a:spcPts val="600"/>
              </a:spcBef>
            </a:pPr>
            <a:r>
              <a:rPr lang="it-IT" b="1" dirty="0">
                <a:solidFill>
                  <a:srgbClr val="000000"/>
                </a:solidFill>
              </a:rPr>
              <a:t>Egli sapeva che la discordia spesso deriva dall'orgoglio e da un comportamento inadeguato gli uni verso gli altri. Per questo ci esorta a comportarci in modo dignitoso.</a:t>
            </a:r>
            <a:endParaRPr lang="es-ES" b="1" dirty="0">
              <a:solidFill>
                <a:srgbClr val="000000"/>
              </a:solidFill>
            </a:endParaRP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1698" y="4584937"/>
            <a:ext cx="5664484" cy="923330"/>
          </a:xfrm>
          <a:prstGeom prst="rect">
            <a:avLst/>
          </a:prstGeom>
          <a:noFill/>
        </p:spPr>
        <p:txBody>
          <a:bodyPr wrap="square">
            <a:spAutoFit/>
          </a:bodyPr>
          <a:lstStyle/>
          <a:p>
            <a:pPr>
              <a:spcBef>
                <a:spcPts val="600"/>
              </a:spcBef>
            </a:pPr>
            <a:r>
              <a:rPr lang="it-IT" b="1" dirty="0">
                <a:solidFill>
                  <a:srgbClr val="000000"/>
                </a:solidFill>
              </a:rPr>
              <a:t>Paolo usa questo consiglio come introduzione a un tema che gli stava a cuore: l'unità della Chiesa.</a:t>
            </a:r>
            <a:endParaRPr lang="es-ES" b="1" dirty="0">
              <a:solidFill>
                <a:srgbClr val="000000"/>
              </a:solidFill>
            </a:endParaRP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1698" y="3661607"/>
            <a:ext cx="5585338" cy="646331"/>
          </a:xfrm>
          <a:prstGeom prst="rect">
            <a:avLst/>
          </a:prstGeom>
          <a:noFill/>
        </p:spPr>
        <p:txBody>
          <a:bodyPr wrap="square">
            <a:spAutoFit/>
          </a:bodyPr>
          <a:lstStyle/>
          <a:p>
            <a:pPr>
              <a:spcBef>
                <a:spcPts val="600"/>
              </a:spcBef>
            </a:pPr>
            <a:r>
              <a:rPr lang="it-IT" b="1" dirty="0">
                <a:solidFill>
                  <a:srgbClr val="000000"/>
                </a:solidFill>
              </a:rPr>
              <a:t>Si riassume così: «Fai giustizia, sii fedele e leale e ubbidisci umilmente al tuo Dio» </a:t>
            </a:r>
            <a:r>
              <a:rPr lang="es-ES" b="1" dirty="0">
                <a:solidFill>
                  <a:srgbClr val="000000"/>
                </a:solidFill>
              </a:rPr>
              <a:t>(Mi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1698" y="2830611"/>
            <a:ext cx="5711632" cy="923330"/>
          </a:xfrm>
          <a:prstGeom prst="rect">
            <a:avLst/>
          </a:prstGeom>
          <a:noFill/>
        </p:spPr>
        <p:txBody>
          <a:bodyPr wrap="square">
            <a:spAutoFit/>
          </a:bodyPr>
          <a:lstStyle/>
          <a:p>
            <a:pPr>
              <a:spcBef>
                <a:spcPts val="600"/>
              </a:spcBef>
            </a:pPr>
            <a:r>
              <a:rPr lang="it-IT" b="1" dirty="0">
                <a:solidFill>
                  <a:srgbClr val="000000"/>
                </a:solidFill>
              </a:rPr>
              <a:t>Nel sermone della montagna, Gesù ci ha insegnato come devono vivere i cittadini del Cielo.</a:t>
            </a:r>
            <a:endParaRPr lang="es-ES" b="1" dirty="0">
              <a:solidFill>
                <a:srgbClr val="000000"/>
              </a:solidFill>
            </a:endParaRPr>
          </a:p>
        </p:txBody>
      </p:sp>
    </p:spTree>
    <p:extLst>
      <p:ext uri="{BB962C8B-B14F-4D97-AF65-F5344CB8AC3E}">
        <p14:creationId xmlns:p14="http://schemas.microsoft.com/office/powerpoint/2010/main" val="387497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2648</TotalTime>
  <Words>1328</Words>
  <Application>Microsoft Office PowerPoint</Application>
  <PresentationFormat>Panorámica</PresentationFormat>
  <Paragraphs>70</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Arial Black</vt:lpstr>
      <vt:lpstr>Aptos Display</vt:lpstr>
      <vt:lpstr>Calibri</vt:lpstr>
      <vt:lpstr>Aptos</vt:lpstr>
      <vt:lpstr>Arial</vt:lpstr>
      <vt:lpstr>Verdana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78</cp:revision>
  <dcterms:created xsi:type="dcterms:W3CDTF">2025-12-30T08:43:05Z</dcterms:created>
  <dcterms:modified xsi:type="dcterms:W3CDTF">2026-01-09T10:20:45Z</dcterms:modified>
</cp:coreProperties>
</file>