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9" r:id="rId3"/>
    <p:sldId id="320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3425"/>
  </p:normalViewPr>
  <p:slideViewPr>
    <p:cSldViewPr snapToGrid="0">
      <p:cViewPr varScale="1">
        <p:scale>
          <a:sx n="88" d="100"/>
          <a:sy n="88" d="100"/>
        </p:scale>
        <p:origin x="13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s-ES" sz="1800" b="1" dirty="0"/>
            <a:t>Il nostro corpo sarà spirituale, </a:t>
          </a:r>
          <a:r>
            <a:rPr lang="es-ES" sz="1800" b="1" dirty="0" err="1"/>
            <a:t>immortale</a:t>
          </a:r>
          <a:r>
            <a:rPr lang="es-ES" sz="1800" b="1" dirty="0"/>
            <a:t> e incorruttibile (1 Co 15:42-44,50-54)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s-ES" sz="1800" b="1" dirty="0"/>
            <a:t>Saremo glorificati (Cl 3:4; </a:t>
          </a:r>
          <a:r>
            <a:rPr lang="es-ES" sz="1800" b="1" dirty="0" err="1"/>
            <a:t>Fl</a:t>
          </a:r>
          <a:r>
            <a:rPr lang="es-ES" sz="1800" b="1" dirty="0"/>
            <a:t>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it-IT" sz="1800" b="1" dirty="0"/>
            <a:t>Avremo un corpo fisico e i nostri occhi vedranno Dio </a:t>
          </a:r>
          <a:r>
            <a:rPr lang="es-ES" sz="1800" b="1" dirty="0"/>
            <a:t>(Giobbe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 custLinFactNeighborX="6718" custLinFactNeighborY="-333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vero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onesto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giusto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puro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amabile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onorevole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s-ES" sz="1800" b="1" dirty="0">
              <a:solidFill>
                <a:schemeClr val="tx1"/>
              </a:solidFill>
            </a:rPr>
            <a:t>Salvezza di un essere caro o di un amico (1 Ti 2:3,4)</a:t>
          </a:r>
          <a:endParaRPr lang="es-ES" sz="18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s-ES" sz="1800" b="1" dirty="0">
              <a:solidFill>
                <a:schemeClr val="tx1"/>
              </a:solidFill>
            </a:rPr>
            <a:t>Coraggio nel condividere la nostra fede (</a:t>
          </a:r>
          <a:r>
            <a:rPr lang="es-ES" sz="1800" b="1" dirty="0" err="1">
              <a:solidFill>
                <a:schemeClr val="tx1"/>
              </a:solidFill>
            </a:rPr>
            <a:t>Ap</a:t>
          </a:r>
          <a:r>
            <a:rPr lang="es-ES" sz="1800" b="1" dirty="0">
              <a:solidFill>
                <a:schemeClr val="tx1"/>
              </a:solidFill>
            </a:rPr>
            <a:t> 22:17)</a:t>
          </a:r>
          <a:endParaRPr lang="es-ES" sz="18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s-ES" sz="1800" b="1" kern="1200" dirty="0">
              <a:solidFill>
                <a:schemeClr val="tx1"/>
              </a:solidFill>
            </a:rPr>
            <a:t>Perdono quando confessiamo e abbandoniamo il </a:t>
          </a:r>
          <a:r>
            <a:rPr lang="es-ES" sz="1800" b="1" kern="1200" dirty="0">
              <a:solidFill>
                <a:prstClr val="black"/>
              </a:solidFill>
              <a:latin typeface="Aptos"/>
              <a:ea typeface="+mn-ea"/>
              <a:cs typeface="+mn-cs"/>
            </a:rPr>
            <a:t>male (1 </a:t>
          </a:r>
          <a:r>
            <a:rPr lang="es-ES" sz="1800" b="1" kern="1200" dirty="0" err="1">
              <a:solidFill>
                <a:prstClr val="black"/>
              </a:solidFill>
              <a:latin typeface="Aptos"/>
              <a:ea typeface="+mn-ea"/>
              <a:cs typeface="+mn-cs"/>
            </a:rPr>
            <a:t>Gv</a:t>
          </a:r>
          <a:r>
            <a:rPr lang="es-ES" sz="1800" b="1" kern="1200" dirty="0">
              <a:solidFill>
                <a:prstClr val="black"/>
              </a:solidFill>
              <a:latin typeface="Aptos"/>
              <a:ea typeface="+mn-ea"/>
              <a:cs typeface="+mn-cs"/>
            </a:rPr>
            <a:t> 1:9)</a:t>
          </a: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s-ES" sz="1800" b="1" kern="1200" dirty="0">
              <a:solidFill>
                <a:schemeClr val="tx1"/>
              </a:solidFill>
            </a:rPr>
            <a:t>Forza per ubbidire ai </a:t>
          </a:r>
          <a:r>
            <a:rPr lang="es-ES" sz="1800" b="1" kern="1200" dirty="0">
              <a:solidFill>
                <a:prstClr val="black"/>
              </a:solidFill>
              <a:latin typeface="Aptos"/>
              <a:ea typeface="+mn-ea"/>
              <a:cs typeface="+mn-cs"/>
            </a:rPr>
            <a:t>Comandamenti di Dio (Eb 13:20,21)</a:t>
          </a: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Amore per chi ci odia e maltratta (Mt 5:44)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Saggezza in situazioni difficili (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Gm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Comprensione 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della verità rivelata nella Parola di Dio (</a:t>
          </a: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Gv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 8:32)</a:t>
          </a: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283346" y="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Avremo un corpo fisico e i nostri occhi vedranno Dio </a:t>
          </a:r>
          <a:r>
            <a:rPr lang="es-ES" sz="1800" b="1" kern="1200" dirty="0"/>
            <a:t>(Giobbe 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Il nostro corpo sarà spirituale, </a:t>
          </a:r>
          <a:r>
            <a:rPr lang="es-ES" sz="1800" b="1" kern="1200" dirty="0" err="1"/>
            <a:t>immortale</a:t>
          </a:r>
          <a:r>
            <a:rPr lang="es-ES" sz="1800" b="1" kern="1200" dirty="0"/>
            <a:t> e incorruttibile (1 Co 15:42-44,50-54)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Saremo glorificati (Cl 3:4; </a:t>
          </a:r>
          <a:r>
            <a:rPr lang="es-ES" sz="1800" b="1" kern="1200" dirty="0" err="1"/>
            <a:t>Fl</a:t>
          </a:r>
          <a:r>
            <a:rPr lang="es-ES" sz="1800" b="1" kern="1200" dirty="0"/>
            <a:t>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vero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onesto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giusto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puro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amabile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Ciò che è onorevole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Salvezza di un essere caro o di un amico (1 Ti 2:3,4)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Coraggio nel condividere la nostra fede (</a:t>
          </a:r>
          <a:r>
            <a:rPr lang="es-ES" sz="1800" b="1" kern="1200" dirty="0" err="1">
              <a:solidFill>
                <a:schemeClr val="tx1"/>
              </a:solidFill>
            </a:rPr>
            <a:t>Ap</a:t>
          </a:r>
          <a:r>
            <a:rPr lang="es-ES" sz="1800" b="1" kern="1200" dirty="0">
              <a:solidFill>
                <a:schemeClr val="tx1"/>
              </a:solidFill>
            </a:rPr>
            <a:t> 22:17)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Perdono quando confessiamo e abbandoniamo il </a:t>
          </a:r>
          <a:r>
            <a:rPr lang="es-ES" sz="1800" b="1" kern="1200" dirty="0">
              <a:solidFill>
                <a:prstClr val="black"/>
              </a:solidFill>
              <a:latin typeface="Aptos"/>
              <a:ea typeface="+mn-ea"/>
              <a:cs typeface="+mn-cs"/>
            </a:rPr>
            <a:t>male (1 </a:t>
          </a:r>
          <a:r>
            <a:rPr lang="es-ES" sz="1800" b="1" kern="1200" dirty="0" err="1">
              <a:solidFill>
                <a:prstClr val="black"/>
              </a:solidFill>
              <a:latin typeface="Aptos"/>
              <a:ea typeface="+mn-ea"/>
              <a:cs typeface="+mn-cs"/>
            </a:rPr>
            <a:t>Gv</a:t>
          </a:r>
          <a:r>
            <a:rPr lang="es-ES" sz="1800" b="1" kern="1200" dirty="0">
              <a:solidFill>
                <a:prstClr val="black"/>
              </a:solidFill>
              <a:latin typeface="Aptos"/>
              <a:ea typeface="+mn-ea"/>
              <a:cs typeface="+mn-cs"/>
            </a:rPr>
            <a:t> 1:9)</a:t>
          </a: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Forza per ubbidire ai </a:t>
          </a:r>
          <a:r>
            <a:rPr lang="es-ES" sz="1800" b="1" kern="1200" dirty="0">
              <a:solidFill>
                <a:prstClr val="black"/>
              </a:solidFill>
              <a:latin typeface="Aptos"/>
              <a:ea typeface="+mn-ea"/>
              <a:cs typeface="+mn-cs"/>
            </a:rPr>
            <a:t>Comandamenti di Dio (Eb 13:20,21)</a:t>
          </a: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Amore per chi ci odia e maltratta (Mt 5:44)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Saggezza in situazioni difficili (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Gm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Comprensione 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della verità rivelata nella Parola di Dio (</a:t>
          </a:r>
          <a:r>
            <a:rPr lang="es-ES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Gv</a:t>
          </a:r>
          <a: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/>
              <a:ea typeface="+mn-ea"/>
              <a:cs typeface="+mn-cs"/>
            </a:rPr>
            <a:t> 8:32)</a:t>
          </a: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2.jpeg"/><Relationship Id="rId4" Type="http://schemas.openxmlformats.org/officeDocument/2006/relationships/diagramData" Target="../diagrams/data3.xml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7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1099457" y="5787891"/>
            <a:ext cx="10254343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UNA CITTADINANZA CELESTE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62697" y="1228967"/>
            <a:ext cx="8048491" cy="452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14 FEBBRAIO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111597" y="1242894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FIDUCIA</a:t>
            </a:r>
            <a:endParaRPr lang="es-ES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mio Dio provvederà a ogni vostro bisogno, secondo la sua gloriosa ricchezza, in Cristo Gesù</a:t>
            </a:r>
            <a:r>
              <a:rPr lang="es-E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</a:t>
            </a:r>
            <a:r>
              <a:rPr lang="es-ES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Siamo allegri; nulla ci affligge; abbiamo pace; i nostri pensieri sono puri. ​Abbiamo una vita perfetta e piena... o no?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</a:t>
            </a:r>
            <a:r>
              <a:rPr lang="it-IT" b="1" dirty="0" err="1"/>
              <a:t>Agur</a:t>
            </a:r>
            <a:r>
              <a:rPr lang="it-IT" b="1" dirty="0"/>
              <a:t>, confidiamo che Dio non ci darà né più né meno di ciò che è utile per noi </a:t>
            </a:r>
            <a:r>
              <a:rPr lang="es-ES" b="1" dirty="0"/>
              <a:t>(Pr 30:8,9).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200103" y="3497694"/>
            <a:ext cx="3706762" cy="31234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01963"/>
            <a:ext cx="32989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Forse abbiamo prosperità; forse abbiamo bisogni o problemi. ​Se, come Paolo, abbiamo la piena certezza che Dio dirige la nostra vita, continueremo a confidare in lui qualunque sia la nostra situazione </a:t>
            </a:r>
            <a:r>
              <a:rPr lang="es-ES" b="1" dirty="0"/>
              <a:t>(</a:t>
            </a:r>
            <a:r>
              <a:rPr lang="es-ES" b="1" dirty="0" err="1"/>
              <a:t>Fl</a:t>
            </a:r>
            <a:r>
              <a:rPr lang="es-ES" b="1" dirty="0"/>
              <a:t> 4:11,12,19).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177549" y="2242407"/>
            <a:ext cx="4975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viviamo con questa fiducia, siamo sicuri che "Tutto posso in Cristo che mi fortifica" </a:t>
            </a:r>
            <a:r>
              <a:rPr lang="es-ES" b="1" dirty="0"/>
              <a:t>(</a:t>
            </a:r>
            <a:r>
              <a:rPr lang="es-ES" b="1" dirty="0" err="1"/>
              <a:t>Fl</a:t>
            </a:r>
            <a:r>
              <a:rPr lang="es-ES" b="1" dirty="0"/>
              <a:t>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Cosa succede quando non abbiamo ciò di cui pensiamo di aver bisogno?</a:t>
            </a:r>
            <a:endParaRPr lang="es-ES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808521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FIDUCIA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mio Dio provvederà a ogni vostro bisogno, secondo la sua gloriosa ricchezza, in Cristo Gesù</a:t>
            </a:r>
            <a:r>
              <a:rPr lang="es-E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</a:t>
            </a:r>
            <a:r>
              <a:rPr lang="es-ES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7" y="2623244"/>
            <a:ext cx="7285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Non sempre sappiamo se ciò che chiediamo è secondo la sua volontà, ma ci sono alcune richieste che, ne siamo sicuri, sono sempre secondo la sua volontà</a:t>
            </a:r>
            <a:r>
              <a:rPr lang="es-ES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8" y="1930747"/>
            <a:ext cx="728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Chiediamolo al Signore e, se è secondo la sua volontà, egli ce lo concederà </a:t>
            </a:r>
            <a:r>
              <a:rPr lang="it-IT" sz="1600" b="1" dirty="0"/>
              <a:t>(</a:t>
            </a:r>
            <a:r>
              <a:rPr lang="it-IT" sz="1600" b="1" dirty="0" err="1"/>
              <a:t>Gm</a:t>
            </a:r>
            <a:r>
              <a:rPr lang="it-IT" sz="1600" b="1" dirty="0"/>
              <a:t> 4:2b; 1 </a:t>
            </a:r>
            <a:r>
              <a:rPr lang="it-IT" sz="1600" b="1" dirty="0" err="1"/>
              <a:t>Gv</a:t>
            </a:r>
            <a:r>
              <a:rPr lang="it-IT" sz="1600" b="1" dirty="0"/>
              <a:t> </a:t>
            </a:r>
            <a:r>
              <a:rPr lang="es-ES" sz="1600" b="1" dirty="0"/>
              <a:t>5:14,15).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524003" y="1039073"/>
            <a:ext cx="87798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b="1" dirty="0">
                <a:latin typeface="Comic Sans MS" pitchFamily="66" charset="0"/>
              </a:rPr>
              <a:t>“</a:t>
            </a:r>
            <a:r>
              <a:rPr lang="it-IT" sz="2800" b="1" dirty="0">
                <a:latin typeface="Comic Sans MS" pitchFamily="66" charset="0"/>
              </a:rPr>
              <a:t>Dovremmo vivere per il mondo futuro. ​È così spiacevole vivere una vita incerta e senza un obiettivo definito. ​Vogliamo avere un obiettivo nella vita: vivere per uno scopo. ​Che Dio ci aiuti tutti a essere altruisti, meno preoccupati di noi stessi, più dimentichi di noi stessi e degli interessi egoistici; e a fare del bene, non per l'onore che speriamo di ricevere qui, ma perché questo è l'oggetto della nostra vita e darà una risposta alla fine della nostra esistenza</a:t>
            </a:r>
            <a:r>
              <a:rPr lang="es-ES" sz="28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374841" y="5472717"/>
            <a:ext cx="4934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/>
              <a:t>La nostra </a:t>
            </a:r>
            <a:r>
              <a:rPr lang="es-ES" sz="1600" b="1" i="1" dirty="0" err="1"/>
              <a:t>elevata</a:t>
            </a:r>
            <a:r>
              <a:rPr lang="es-ES" sz="1600" b="1" i="1" dirty="0"/>
              <a:t> </a:t>
            </a:r>
            <a:r>
              <a:rPr lang="es-ES" sz="1600" b="1" i="1" dirty="0" err="1"/>
              <a:t>vocazione</a:t>
            </a:r>
            <a:r>
              <a:rPr lang="es-ES" sz="1600" b="1" dirty="0"/>
              <a:t>, 24 agosto</a:t>
            </a:r>
            <a:r>
              <a:rPr lang="en-US" sz="1600" b="1" dirty="0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266203"/>
            <a:ext cx="4603170" cy="63401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it-IT" sz="40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Non angustiatevi di nulla, ma in ogni cosa fate conoscere le vostre richieste a Dio in preghiere e suppliche, accompagnate da ringraziamenti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Filippesi 4:6</a:t>
            </a:r>
          </a:p>
        </p:txBody>
      </p:sp>
    </p:spTree>
    <p:extLst>
      <p:ext uri="{BB962C8B-B14F-4D97-AF65-F5344CB8AC3E}">
        <p14:creationId xmlns:p14="http://schemas.microsoft.com/office/powerpoint/2010/main" val="22391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La cittadinanza celeste:</a:t>
            </a:r>
          </a:p>
          <a:p>
            <a:pPr lvl="1">
              <a:spcBef>
                <a:spcPts val="600"/>
              </a:spcBef>
            </a:pPr>
            <a:r>
              <a:rPr lang="es-ES" b="1" noProof="0" dirty="0"/>
              <a:t>Imitare i fedeli (Filippesi 3:17-19)</a:t>
            </a:r>
          </a:p>
          <a:p>
            <a:pPr lvl="1">
              <a:spcBef>
                <a:spcPts val="600"/>
              </a:spcBef>
            </a:pPr>
            <a:r>
              <a:rPr lang="es-ES" b="1" noProof="0" dirty="0"/>
              <a:t>La piena cittadinanza (</a:t>
            </a:r>
            <a:r>
              <a:rPr lang="es-ES" b="1" noProof="0" dirty="0" err="1"/>
              <a:t>Filippesi</a:t>
            </a:r>
            <a:r>
              <a:rPr lang="es-ES" b="1" noProof="0" dirty="0"/>
              <a:t> 3:20,21)</a:t>
            </a:r>
          </a:p>
          <a:p>
            <a:pPr>
              <a:spcBef>
                <a:spcPts val="1800"/>
              </a:spcBef>
            </a:pPr>
            <a:r>
              <a:rPr lang="es-ES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Fino a quando non arriviamo li:</a:t>
            </a:r>
          </a:p>
          <a:p>
            <a:pPr lvl="1">
              <a:spcBef>
                <a:spcPts val="600"/>
              </a:spcBef>
            </a:pPr>
            <a:r>
              <a:rPr lang="es-ES" sz="2000" b="1" noProof="0" dirty="0"/>
              <a:t>Armonia </a:t>
            </a:r>
            <a:r>
              <a:rPr lang="es-ES" sz="2000" b="1" dirty="0"/>
              <a:t>e</a:t>
            </a:r>
            <a:r>
              <a:rPr lang="es-ES" sz="2000" b="1" noProof="0" dirty="0"/>
              <a:t> gioia (Filippesi 4:1-6)</a:t>
            </a:r>
          </a:p>
          <a:p>
            <a:pPr lvl="1">
              <a:spcBef>
                <a:spcPts val="600"/>
              </a:spcBef>
            </a:pPr>
            <a:r>
              <a:rPr lang="es-ES" sz="2000" b="1" noProof="0" dirty="0"/>
              <a:t>Pensieri puri (Filippesi 4:7-9)</a:t>
            </a:r>
          </a:p>
          <a:p>
            <a:pPr lvl="1">
              <a:spcBef>
                <a:spcPts val="600"/>
              </a:spcBef>
            </a:pPr>
            <a:r>
              <a:rPr lang="es-ES" sz="2000" b="1" noProof="0" dirty="0"/>
              <a:t>Fiducia (</a:t>
            </a:r>
            <a:r>
              <a:rPr lang="es-ES" sz="2000" b="1" noProof="0" dirty="0" err="1"/>
              <a:t>Filippesi</a:t>
            </a:r>
            <a:r>
              <a:rPr lang="es-ES" sz="2000" b="1" noProof="0" dirty="0"/>
              <a:t> 4:10-13,19)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In vari punti delle sue lettere, Paolo chiarisce che non siamo cittadini di questo mondo. ​Accettando Gesù come nostro Salvatore, rinasciamo. ​Con questa nuova nascita, diventiamo cittadini del cielo</a:t>
            </a:r>
            <a:r>
              <a:rPr lang="es-ES" b="1" noProof="0" dirty="0"/>
              <a:t>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4" y="1476792"/>
            <a:ext cx="7047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Anche se rispettiamo e ci sottomettiamo alle leggi e alle norme di questo mondo, il nostro stile di vita è, in realtà, più ampio, di una moralità molto più elevata.</a:t>
            </a:r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 CITTADINANZA CELESTE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s-ES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IMITARE I FEDELI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0" y="56634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</a:rPr>
              <a:t>Siate miei imitatori, fratelli, e guardate quelli che camminano secondo l'esempio che avete in noi</a:t>
            </a:r>
            <a:r>
              <a:rPr lang="es-ES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”</a:t>
            </a:r>
            <a:br>
              <a:rPr lang="es-ES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s-ES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(Filippesi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Tutti noi abbiamo persone che, in un modo o nell'altro, hanno plasmato la nostra vita o i nostri pensieri. ​Forse un artista, un atleta, un musicista, un cantante. ​Forse un pastore, un predicatore, un fratello o una sorella fedele.</a:t>
            </a:r>
            <a:endParaRPr lang="es-ES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495275"/>
            <a:ext cx="3646077" cy="4146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290954"/>
            <a:ext cx="44047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Queste persone "modello" ci hanno aiutato a crescere come persone, o a sprofondare in vizi che non avremmo mai dovuto provare?</a:t>
            </a:r>
            <a:endParaRPr lang="es-ES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87051"/>
            <a:ext cx="42883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ci invita a imitare quelle persone i cui esempi ci elevano e ci invitano a essere migliori (</a:t>
            </a:r>
            <a:r>
              <a:rPr lang="it-IT" b="1" dirty="0" err="1"/>
              <a:t>Fl</a:t>
            </a:r>
            <a:r>
              <a:rPr lang="it-IT" b="1" dirty="0"/>
              <a:t> ​3:17). Ci avverte anche che tra i credenti, ci sono persone che non sono degne di essere imitate </a:t>
            </a:r>
            <a:r>
              <a:rPr lang="es-ES" b="1" noProof="0" dirty="0"/>
              <a:t>(</a:t>
            </a:r>
            <a:r>
              <a:rPr lang="es-ES" b="1" noProof="0" dirty="0" err="1"/>
              <a:t>Fl</a:t>
            </a:r>
            <a:r>
              <a:rPr lang="es-ES" b="1" noProof="0" dirty="0"/>
              <a:t> 3:18,19).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78659" y="5806479"/>
            <a:ext cx="8129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Che cosa fa la differenza? ​Alcuni pensano solo al terreno, mentre altri hanno il loro pensiero su Gesù. ​I buoni modelli da imitare sono, a loro volta, imitatori di Cristo </a:t>
            </a:r>
            <a:r>
              <a:rPr lang="es-ES" b="1" noProof="0" dirty="0"/>
              <a:t>(1 Co.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noProof="0" dirty="0">
                <a:ln/>
                <a:solidFill>
                  <a:schemeClr val="accent3"/>
                </a:solidFill>
              </a:rPr>
              <a:t>LA PIENA CITTADINANZA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049131" y="641696"/>
            <a:ext cx="790951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noProof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Quanto a noi, la nostra cittadinanza è nei cieli, da dove aspettiamo anche il Salvatore, Gesù Cristo, il Signore</a:t>
            </a:r>
            <a:r>
              <a:rPr lang="es-ES" b="1" noProof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” </a:t>
            </a:r>
            <a:r>
              <a:rPr lang="es-ES" sz="1400" b="1" noProof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(Filippesi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5" y="1512965"/>
            <a:ext cx="3999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+mj-lt"/>
              </a:rPr>
              <a:t>Ammettiamolo. Noi cristiani abbiamo un problema: la doppia cittadinanza .​Siamo sia cittadini di questo mondo che cittadini del cielo. ​Questo ci crea  gravi conflitti (</a:t>
            </a:r>
            <a:r>
              <a:rPr lang="es-ES" sz="1600" b="1" noProof="0" dirty="0">
                <a:latin typeface="+mj-lt"/>
              </a:rPr>
              <a:t>Ro 7:22,23)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777407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9075" y="3784201"/>
            <a:ext cx="2406440" cy="2871131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668110" y="5380672"/>
            <a:ext cx="3647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+mj-lt"/>
              </a:rPr>
              <a:t>Quando saremo risorti (o trasformati), e la morte non avrà potere su di noi, cosa accadrà</a:t>
            </a:r>
            <a:r>
              <a:rPr lang="es-ES" b="1" noProof="0" dirty="0">
                <a:latin typeface="+mj-lt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646564"/>
            <a:ext cx="3647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+mj-lt"/>
              </a:rPr>
              <a:t>Quando otterremo la piena cittadinanza? ​Quando smetteremo di essere cittadini di questo mondo di peccato? ​Alla Seconda Venuta.</a:t>
            </a:r>
            <a:endParaRPr lang="es-ES" b="1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2563180"/>
            <a:ext cx="1219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FINO A QUANDO NON GIUNGIAMO A QUEL MOMENTO…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s-ES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ARMONIA E GIOIA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Rallegratevi sempre nel Signore. Ripeto: rallegratevi</a:t>
            </a:r>
            <a:r>
              <a:rPr lang="es-ES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s-ES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(Filippesi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7852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Concludendo la sua lettera, Paolo intreccia alcuni saluti personali con consigli pratici. ​Chiede a un suo compagno d’opera a cui si rivolge con il termine specifico </a:t>
            </a:r>
            <a:r>
              <a:rPr lang="it-IT" i="1" dirty="0" err="1"/>
              <a:t>sýzyge</a:t>
            </a:r>
            <a:r>
              <a:rPr lang="it-IT" i="1" dirty="0"/>
              <a:t> </a:t>
            </a:r>
            <a:r>
              <a:rPr lang="it-IT" b="1" dirty="0"/>
              <a:t>[fedele collaboratore] e a Clemente di aiutare </a:t>
            </a:r>
            <a:r>
              <a:rPr lang="it-IT" b="1" dirty="0" err="1"/>
              <a:t>Evodia</a:t>
            </a:r>
            <a:r>
              <a:rPr lang="it-IT" b="1" dirty="0"/>
              <a:t> e </a:t>
            </a:r>
            <a:r>
              <a:rPr lang="it-IT" b="1" dirty="0" err="1"/>
              <a:t>Sintiche</a:t>
            </a:r>
            <a:r>
              <a:rPr lang="it-IT" b="1" dirty="0"/>
              <a:t> a vivere in armonia. ​Di tutti loro, collaboratori di Paolo, dice: "I loro nomi sono già scritti nel libro della vita" </a:t>
            </a:r>
            <a:r>
              <a:rPr lang="es-ES" b="1" noProof="0" dirty="0"/>
              <a:t>(</a:t>
            </a:r>
            <a:r>
              <a:rPr lang="es-ES" b="1" noProof="0" dirty="0" err="1"/>
              <a:t>Fl</a:t>
            </a:r>
            <a:r>
              <a:rPr lang="es-ES" b="1" noProof="0" dirty="0"/>
              <a:t> 4:2,3).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5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3143933" y="3013036"/>
            <a:ext cx="5203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 seguenti consigli possono confonderci: "Rallegratevi sempre [...]. Non affliggetevi per nulla" (</a:t>
            </a:r>
            <a:r>
              <a:rPr lang="it-IT" b="1" dirty="0" err="1"/>
              <a:t>Fl</a:t>
            </a:r>
            <a:r>
              <a:rPr lang="it-IT" b="1" dirty="0"/>
              <a:t> ​4:4,6). Come può essere possibile in un mondo pieno di problemi e afflizioni</a:t>
            </a:r>
            <a:r>
              <a:rPr lang="es-ES" b="1" noProof="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3157624" y="4495781"/>
            <a:ext cx="5203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Questo è possibile perché la nostra gioia è "nel Signore" (</a:t>
            </a:r>
            <a:r>
              <a:rPr lang="it-IT" b="1" dirty="0" err="1"/>
              <a:t>Fl</a:t>
            </a:r>
            <a:r>
              <a:rPr lang="it-IT" b="1" dirty="0"/>
              <a:t> 4:4a). ​Su di Lui gettiamo le nostre ansie, sicuri che può portarle per noi </a:t>
            </a:r>
            <a:r>
              <a:rPr lang="es-ES" b="1" noProof="0" dirty="0"/>
              <a:t>(Mt 6:31-34; 1 P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3157622" y="5701527"/>
            <a:ext cx="5203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E come gettiamo le nostre ansie su Gesù? ​Attraverso la preghiera </a:t>
            </a:r>
            <a:r>
              <a:rPr lang="es-ES" b="1" dirty="0"/>
              <a:t>(</a:t>
            </a:r>
            <a:r>
              <a:rPr lang="es-ES" b="1" dirty="0" err="1"/>
              <a:t>Fl</a:t>
            </a:r>
            <a:r>
              <a:rPr lang="es-ES" b="1" dirty="0"/>
              <a:t> 4:6).</a:t>
            </a:r>
            <a:endParaRPr lang="es-ES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s-ES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PENSIERI PURI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43462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Quindi, fratelli, tutte le cose vere, tutte le cose onorevoli, tutte le cose giuste, tutte le cose pure, tutte le cose amabili, tutte le cose di buona fama, quelle in cui è qualche virtù e qualche lode, siano oggetto dei vostri pensieri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(Filippesi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710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I</a:t>
            </a:r>
            <a:r>
              <a:rPr lang="it-IT" b="1" dirty="0"/>
              <a:t>l risultato di gettare la nostra ansia su Gesù e gioire è la pace (</a:t>
            </a:r>
            <a:r>
              <a:rPr lang="it-IT" b="1" dirty="0" err="1"/>
              <a:t>Fl</a:t>
            </a:r>
            <a:r>
              <a:rPr lang="it-IT" b="1" dirty="0"/>
              <a:t> ​4:7). Una pace che il mondo non può dare né togliere </a:t>
            </a:r>
            <a:r>
              <a:rPr lang="es-ES" b="1" dirty="0"/>
              <a:t>(</a:t>
            </a:r>
            <a:r>
              <a:rPr lang="es-ES" b="1" dirty="0" err="1"/>
              <a:t>Gv</a:t>
            </a:r>
            <a:r>
              <a:rPr lang="es-ES" b="1" dirty="0"/>
              <a:t>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657550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3" y="5177319"/>
            <a:ext cx="3872395" cy="1386066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b="1" dirty="0"/>
              <a:t>Riassumendo: “</a:t>
            </a:r>
            <a:r>
              <a:rPr lang="it-IT" b="1" dirty="0"/>
              <a:t>Quelle cose in cui è qualche virtù e qualche lode, siano oggetto dei vostri pensieri</a:t>
            </a:r>
            <a:r>
              <a:rPr lang="es-ES" b="1" dirty="0"/>
              <a:t>” (</a:t>
            </a:r>
            <a:r>
              <a:rPr lang="es-ES" b="1" dirty="0" err="1"/>
              <a:t>Fl</a:t>
            </a:r>
            <a:r>
              <a:rPr lang="es-ES" b="1" dirty="0"/>
              <a:t>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9710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Questa pace, secondo Paolo, sarà una protezione - una guardia - per i nostri sentimenti e pensieri (</a:t>
            </a:r>
            <a:r>
              <a:rPr lang="it-IT" b="1" dirty="0" err="1"/>
              <a:t>Fl</a:t>
            </a:r>
            <a:r>
              <a:rPr lang="it-IT" b="1" dirty="0"/>
              <a:t> 4:7b). ​Perché questa guardia sia efficace, a cosa dovremmo pensare? </a:t>
            </a:r>
            <a:r>
              <a:rPr lang="es-ES" b="1" dirty="0"/>
              <a:t>(</a:t>
            </a:r>
            <a:r>
              <a:rPr lang="es-ES" b="1" dirty="0" err="1"/>
              <a:t>Fl</a:t>
            </a:r>
            <a:r>
              <a:rPr lang="es-ES" b="1" dirty="0"/>
              <a:t> 4:8).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1290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Calibri</vt:lpstr>
      <vt:lpstr>Wingdings 3</vt:lpstr>
      <vt:lpstr>Century Gothic</vt:lpstr>
      <vt:lpstr>Verdana</vt:lpstr>
      <vt:lpstr>Arial</vt:lpstr>
      <vt:lpstr>Aptos</vt:lpstr>
      <vt:lpstr>Comic Sans MS</vt:lpstr>
      <vt:lpstr>Aptos Display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87</cp:revision>
  <dcterms:created xsi:type="dcterms:W3CDTF">2026-01-12T07:53:42Z</dcterms:created>
  <dcterms:modified xsi:type="dcterms:W3CDTF">2026-01-28T15:00:16Z</dcterms:modified>
</cp:coreProperties>
</file>