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0" r:id="rId3"/>
    <p:sldId id="321" r:id="rId4"/>
    <p:sldId id="328" r:id="rId5"/>
    <p:sldId id="326" r:id="rId6"/>
    <p:sldId id="259" r:id="rId7"/>
    <p:sldId id="327" r:id="rId8"/>
    <p:sldId id="329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547"/>
    <a:srgbClr val="441D61"/>
    <a:srgbClr val="532476"/>
    <a:srgbClr val="006C93"/>
    <a:srgbClr val="F9B886"/>
    <a:srgbClr val="8A4500"/>
    <a:srgbClr val="663300"/>
    <a:srgbClr val="EAB200"/>
    <a:srgbClr val="A88C00"/>
    <a:srgbClr val="86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07/relationships/hdphoto" Target="../media/hdphoto2.wdp"/><Relationship Id="rId1" Type="http://schemas.openxmlformats.org/officeDocument/2006/relationships/image" Target="../media/image26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07/relationships/hdphoto" Target="../media/hdphoto2.wdp"/><Relationship Id="rId1" Type="http://schemas.openxmlformats.org/officeDocument/2006/relationships/image" Target="../media/image26.png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#1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Tutti siamo necessari (1 Co 12:15)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Ognuno ha il proprio compito (1 Co 12:17)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possiamo disprezzare nessuno (1 Co 12:21)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esistono credenti “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inferiori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(1 Co 12:22-24)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prendiamo cura gli uni degli altri  (1 Co 12:25,26)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#1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#1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#1"/>
    <dgm:cxn modelId="{7787A6BC-0898-4401-9D8F-497EA6FB974F}" type="presOf" srcId="{39909C27-0BF3-46A5-A9A3-83A7D07BC065}" destId="{6BC35677-C58C-404E-8451-72F57EE9412A}" srcOrd="0" destOrd="0" presId="urn:microsoft.com/office/officeart/2005/8/layout/vList4#1"/>
    <dgm:cxn modelId="{155156BE-854B-49BA-BF8B-63CBCFF71823}" type="presOf" srcId="{DA20450E-2CB1-4DB3-8398-B1E08B153069}" destId="{2DF4F465-089B-426B-B941-0BD3FB5A9D40}" srcOrd="1" destOrd="0" presId="urn:microsoft.com/office/officeart/2005/8/layout/vList4#1"/>
    <dgm:cxn modelId="{8FE94BC3-924A-4688-92A7-97403867975E}" type="presOf" srcId="{94CCE28E-0DED-421D-9FB8-D70B5BE1994C}" destId="{63FB2AB0-E2AF-4D61-9382-B35E202200BC}" srcOrd="0" destOrd="0" presId="urn:microsoft.com/office/officeart/2005/8/layout/vList4#1"/>
    <dgm:cxn modelId="{EE2AC1CA-A713-4DA1-9BAE-2B040FA2E341}" type="presOf" srcId="{E04FF557-0107-46C7-A48B-5FE9391BF040}" destId="{7E1DB660-2D90-4E18-9467-5B69C9169488}" srcOrd="0" destOrd="0" presId="urn:microsoft.com/office/officeart/2005/8/layout/vList4#1"/>
    <dgm:cxn modelId="{131012D5-C528-493A-8A0B-94EEF33B32E9}" type="presOf" srcId="{90BDB68E-DD81-4317-8BA3-75FB807C0CC5}" destId="{166F122C-3FD5-4F49-9EB8-F15912CFF0BF}" srcOrd="1" destOrd="0" presId="urn:microsoft.com/office/officeart/2005/8/layout/vList4#1"/>
    <dgm:cxn modelId="{DF31C6D5-FD90-46A6-A62E-4852038BBD9B}" type="presOf" srcId="{39909C27-0BF3-46A5-A9A3-83A7D07BC065}" destId="{5AD54431-14BF-4384-8320-99EBFCAD92F7}" srcOrd="1" destOrd="0" presId="urn:microsoft.com/office/officeart/2005/8/layout/vList4#1"/>
    <dgm:cxn modelId="{839DF1E4-A9A5-4107-A54A-4E2E8A4F5900}" type="presOf" srcId="{733B78B2-4E99-4C70-9514-79470CD200EF}" destId="{957CDF44-1A89-4D6C-906C-4B3ED3A0E852}" srcOrd="0" destOrd="0" presId="urn:microsoft.com/office/officeart/2005/8/layout/vList4#1"/>
    <dgm:cxn modelId="{FA5E5FF0-2326-4985-93B6-AAA4635B10F7}" type="presOf" srcId="{90BDB68E-DD81-4317-8BA3-75FB807C0CC5}" destId="{A15FE00A-EE8A-4547-961E-76D3D081E592}" srcOrd="0" destOrd="0" presId="urn:microsoft.com/office/officeart/2005/8/layout/vList4#1"/>
    <dgm:cxn modelId="{832114B3-A47E-4825-8095-82F8E85026CF}" type="presParOf" srcId="{63FB2AB0-E2AF-4D61-9382-B35E202200BC}" destId="{CDF4D091-7C0A-4C60-AE69-38336C4B2A9B}" srcOrd="0" destOrd="0" presId="urn:microsoft.com/office/officeart/2005/8/layout/vList4#1"/>
    <dgm:cxn modelId="{1588C613-146F-4F0D-86BB-6AF11CF274D6}" type="presParOf" srcId="{CDF4D091-7C0A-4C60-AE69-38336C4B2A9B}" destId="{A15FE00A-EE8A-4547-961E-76D3D081E592}" srcOrd="0" destOrd="0" presId="urn:microsoft.com/office/officeart/2005/8/layout/vList4#1"/>
    <dgm:cxn modelId="{D012EF64-59A9-45E0-B992-AED360CD8A21}" type="presParOf" srcId="{CDF4D091-7C0A-4C60-AE69-38336C4B2A9B}" destId="{0879B82F-B011-4CC1-82E5-4D1BF73289A8}" srcOrd="1" destOrd="0" presId="urn:microsoft.com/office/officeart/2005/8/layout/vList4#1"/>
    <dgm:cxn modelId="{C3F3D508-8156-429A-8A79-3054EAD7F20B}" type="presParOf" srcId="{CDF4D091-7C0A-4C60-AE69-38336C4B2A9B}" destId="{166F122C-3FD5-4F49-9EB8-F15912CFF0BF}" srcOrd="2" destOrd="0" presId="urn:microsoft.com/office/officeart/2005/8/layout/vList4#1"/>
    <dgm:cxn modelId="{D7617E36-3DF1-42F0-8AB2-BE644F6CC201}" type="presParOf" srcId="{63FB2AB0-E2AF-4D61-9382-B35E202200BC}" destId="{92B47F4B-20CF-4607-8E78-BB678F8C4806}" srcOrd="1" destOrd="0" presId="urn:microsoft.com/office/officeart/2005/8/layout/vList4#1"/>
    <dgm:cxn modelId="{D5303E4D-BA44-493B-A346-5E07536215FF}" type="presParOf" srcId="{63FB2AB0-E2AF-4D61-9382-B35E202200BC}" destId="{F38EF501-5BA3-4DE8-8B5A-A35B441C3BF8}" srcOrd="2" destOrd="0" presId="urn:microsoft.com/office/officeart/2005/8/layout/vList4#1"/>
    <dgm:cxn modelId="{AACE1E84-66D8-42BA-9BF7-0D071C6EB5BD}" type="presParOf" srcId="{F38EF501-5BA3-4DE8-8B5A-A35B441C3BF8}" destId="{7E1DB660-2D90-4E18-9467-5B69C9169488}" srcOrd="0" destOrd="0" presId="urn:microsoft.com/office/officeart/2005/8/layout/vList4#1"/>
    <dgm:cxn modelId="{A96A6BB5-2D61-4B77-86C5-656CEBE9EC78}" type="presParOf" srcId="{F38EF501-5BA3-4DE8-8B5A-A35B441C3BF8}" destId="{708FCAD1-43FB-4684-997B-FDCCCDEC7984}" srcOrd="1" destOrd="0" presId="urn:microsoft.com/office/officeart/2005/8/layout/vList4#1"/>
    <dgm:cxn modelId="{8CE38D86-B989-4888-ACE3-63FA63831F2C}" type="presParOf" srcId="{F38EF501-5BA3-4DE8-8B5A-A35B441C3BF8}" destId="{6BB437BA-13FB-40D6-92BE-5C2485245836}" srcOrd="2" destOrd="0" presId="urn:microsoft.com/office/officeart/2005/8/layout/vList4#1"/>
    <dgm:cxn modelId="{2F433A8A-3A53-4F38-8117-433884CE3297}" type="presParOf" srcId="{63FB2AB0-E2AF-4D61-9382-B35E202200BC}" destId="{53D409C9-6F14-47ED-80F2-0D4382188D11}" srcOrd="3" destOrd="0" presId="urn:microsoft.com/office/officeart/2005/8/layout/vList4#1"/>
    <dgm:cxn modelId="{B59F86B5-2B18-41F2-8D51-9AC7FFD28ABB}" type="presParOf" srcId="{63FB2AB0-E2AF-4D61-9382-B35E202200BC}" destId="{31CB376D-4D7D-45E8-A8E8-17783407BFDC}" srcOrd="4" destOrd="0" presId="urn:microsoft.com/office/officeart/2005/8/layout/vList4#1"/>
    <dgm:cxn modelId="{E5F9D6D3-85CC-4EC6-B8BB-7C7B3500DB14}" type="presParOf" srcId="{31CB376D-4D7D-45E8-A8E8-17783407BFDC}" destId="{957CDF44-1A89-4D6C-906C-4B3ED3A0E852}" srcOrd="0" destOrd="0" presId="urn:microsoft.com/office/officeart/2005/8/layout/vList4#1"/>
    <dgm:cxn modelId="{4F62E15F-92A6-4B83-93D1-FA8E87498855}" type="presParOf" srcId="{31CB376D-4D7D-45E8-A8E8-17783407BFDC}" destId="{0B163D38-CB89-4F0F-87EF-8CD37BBB01D0}" srcOrd="1" destOrd="0" presId="urn:microsoft.com/office/officeart/2005/8/layout/vList4#1"/>
    <dgm:cxn modelId="{BCF8DC8F-DCB9-4784-807F-9427E1CF9CE9}" type="presParOf" srcId="{31CB376D-4D7D-45E8-A8E8-17783407BFDC}" destId="{F82E097B-1FD9-4152-902F-CB084B24A640}" srcOrd="2" destOrd="0" presId="urn:microsoft.com/office/officeart/2005/8/layout/vList4#1"/>
    <dgm:cxn modelId="{F3D606C5-A01E-45A6-A3F4-E668B6976632}" type="presParOf" srcId="{63FB2AB0-E2AF-4D61-9382-B35E202200BC}" destId="{9703BAA9-1885-4477-B143-AEB49224ECEC}" srcOrd="5" destOrd="0" presId="urn:microsoft.com/office/officeart/2005/8/layout/vList4#1"/>
    <dgm:cxn modelId="{8C164B9F-43F7-469C-B38A-39F4511BDC0A}" type="presParOf" srcId="{63FB2AB0-E2AF-4D61-9382-B35E202200BC}" destId="{8A50C685-154E-4D44-857E-A3D920EFA065}" srcOrd="6" destOrd="0" presId="urn:microsoft.com/office/officeart/2005/8/layout/vList4#1"/>
    <dgm:cxn modelId="{66EB0F2F-DB81-4CB7-9694-4BC514433A5A}" type="presParOf" srcId="{8A50C685-154E-4D44-857E-A3D920EFA065}" destId="{90E7855A-36D0-483D-A51B-B6DDD6E38510}" srcOrd="0" destOrd="0" presId="urn:microsoft.com/office/officeart/2005/8/layout/vList4#1"/>
    <dgm:cxn modelId="{37055973-7F05-493D-B823-10382CF51E55}" type="presParOf" srcId="{8A50C685-154E-4D44-857E-A3D920EFA065}" destId="{16E7615B-497C-4751-983D-BEADB2012756}" srcOrd="1" destOrd="0" presId="urn:microsoft.com/office/officeart/2005/8/layout/vList4#1"/>
    <dgm:cxn modelId="{099D21F2-791D-43E5-8DAB-EAD93CFD5162}" type="presParOf" srcId="{8A50C685-154E-4D44-857E-A3D920EFA065}" destId="{2DF4F465-089B-426B-B941-0BD3FB5A9D40}" srcOrd="2" destOrd="0" presId="urn:microsoft.com/office/officeart/2005/8/layout/vList4#1"/>
    <dgm:cxn modelId="{634FAD9C-BECF-4333-815C-313EC43BD82F}" type="presParOf" srcId="{63FB2AB0-E2AF-4D61-9382-B35E202200BC}" destId="{3B38DFC7-16BB-47E3-9AC8-FFC6A440DC02}" srcOrd="7" destOrd="0" presId="urn:microsoft.com/office/officeart/2005/8/layout/vList4#1"/>
    <dgm:cxn modelId="{3C2CFCAA-C43F-4D31-B91A-8FA5492D33FD}" type="presParOf" srcId="{63FB2AB0-E2AF-4D61-9382-B35E202200BC}" destId="{1465D8FA-6A3D-4DE2-9BC5-DD951AE3B668}" srcOrd="8" destOrd="0" presId="urn:microsoft.com/office/officeart/2005/8/layout/vList4#1"/>
    <dgm:cxn modelId="{48C2EE28-EC4E-4BB0-833E-81FCF7C11684}" type="presParOf" srcId="{1465D8FA-6A3D-4DE2-9BC5-DD951AE3B668}" destId="{6BC35677-C58C-404E-8451-72F57EE9412A}" srcOrd="0" destOrd="0" presId="urn:microsoft.com/office/officeart/2005/8/layout/vList4#1"/>
    <dgm:cxn modelId="{7869C61F-E269-4095-9234-E182DA319663}" type="presParOf" srcId="{1465D8FA-6A3D-4DE2-9BC5-DD951AE3B668}" destId="{3E0FD833-9FC9-49B9-A873-3200202E47A8}" srcOrd="1" destOrd="0" presId="urn:microsoft.com/office/officeart/2005/8/layout/vList4#1"/>
    <dgm:cxn modelId="{3AEBDA8C-D6F5-4341-BA9A-4179D85D7745}" type="presParOf" srcId="{1465D8FA-6A3D-4DE2-9BC5-DD951AE3B668}" destId="{5AD54431-14BF-4384-8320-99EBFCAD92F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286951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Tutti siamo necessari (1 Co 12:15)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504" y="0"/>
        <a:ext cx="3328446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57390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286951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Ognuno ha il proprio compito (1 Co 12:17)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504" y="1112256"/>
        <a:ext cx="3328446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57390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286951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possiamo disprezzare nessuno (1 Co 12:21)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504" y="2224513"/>
        <a:ext cx="3328446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57390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286951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esistono credenti “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inferiori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 (1 Co 12:22-24)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504" y="3336769"/>
        <a:ext cx="3328446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57390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286951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 prendiamo cura gli uni degli altri  (1 Co 12:25,26)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504" y="4449026"/>
        <a:ext cx="3328446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57390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3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3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7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6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7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07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6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6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6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0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87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9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9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2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55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28/01/2026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00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8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787891"/>
            <a:ext cx="10254343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LA PREMINENZA DI CRISTO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7734" y="1306286"/>
            <a:ext cx="8842505" cy="438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21 FEBBRAIO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5878532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2800" b="1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latin typeface="Comic Sans MS" panose="030F0702030302020204" pitchFamily="66" charset="0"/>
              </a:rPr>
              <a:t>Egli è l'immagine dell'invisibile Dio, il primogenito di ogni creatura, poiché in lui sono state create tutte le cose, quelle che sono nei cieli e quelle che sono sulla terra, le cose visibili e quelle invisibili: troni, signorie, principati e potestà; tutte le cose sono state create per mezzo di lui e in vista di lui.  Egli è prima di ogni cosa e tutte le cose sussistono in lui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Colossesi 1:15–17</a:t>
            </a:r>
          </a:p>
        </p:txBody>
      </p:sp>
    </p:spTree>
    <p:extLst>
      <p:ext uri="{BB962C8B-B14F-4D97-AF65-F5344CB8AC3E}">
        <p14:creationId xmlns:p14="http://schemas.microsoft.com/office/powerpoint/2010/main" val="34376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6\1 TRIMESTRE\leccion 8\Immagin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12192000" cy="6866165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D81062"/>
                </a:solidFill>
              </a:rPr>
              <a:t>L’immagine di Dio (Colossesi 1:15a)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9112E3"/>
                </a:solidFill>
              </a:rPr>
              <a:t>Il primogenito (Colossesi 1:15b-17)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173EE5"/>
                </a:solidFill>
              </a:rPr>
              <a:t>Il capo della Chiesa (Colossesi 1:18a)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28BA63"/>
                </a:solidFill>
              </a:rPr>
              <a:t>Il principio (Colossesi 1:18b)</a:t>
            </a:r>
          </a:p>
          <a:p>
            <a:pPr>
              <a:spcBef>
                <a:spcPts val="1200"/>
              </a:spcBef>
            </a:pPr>
            <a:r>
              <a:rPr lang="es-ES" sz="2000" b="1" dirty="0">
                <a:solidFill>
                  <a:srgbClr val="E35316"/>
                </a:solidFill>
              </a:rPr>
              <a:t>Il riconciliatore (</a:t>
            </a:r>
            <a:r>
              <a:rPr lang="es-ES" sz="2000" b="1" dirty="0" err="1">
                <a:solidFill>
                  <a:srgbClr val="E35316"/>
                </a:solidFill>
              </a:rPr>
              <a:t>Colossesi</a:t>
            </a:r>
            <a:r>
              <a:rPr lang="es-ES" sz="2000" b="1" dirty="0">
                <a:solidFill>
                  <a:srgbClr val="E35316"/>
                </a:solidFill>
              </a:rPr>
              <a:t> 1:19,20)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500" y="105856"/>
            <a:ext cx="3781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dichiara che Gesù ha portato la pace all'intero universo, "sia alle cose che sono sulla terra, sia a quelle che sono nei cieli» </a:t>
            </a:r>
            <a:r>
              <a:rPr lang="es-ES" b="1" dirty="0"/>
              <a:t>(Cl 1:20).</a:t>
            </a:r>
          </a:p>
        </p:txBody>
      </p: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684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Gesù Cristo è…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90500" y="1860182"/>
            <a:ext cx="40074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Prima di giungere a questa affermazione, l'apostolo ci dice chi è veramente Gesù. Non un grande maestro, né un filosofo, né un profeta, né un predicatore, né un messaggero di buone notizie.</a:t>
            </a:r>
            <a:endParaRPr lang="es-ES" b="1" dirty="0"/>
          </a:p>
        </p:txBody>
      </p:sp>
      <p:pic>
        <p:nvPicPr>
          <p:cNvPr id="2051" name="Picture 3" descr="C:\DATOS PC CLAUDIO\IGLESIA\Escuela Sabatica - ppt lecciones\2026\1 TRIMESTRE\leccion 8\Immagine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24928" y="53975"/>
            <a:ext cx="7851775" cy="423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4" y="0"/>
            <a:ext cx="6240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L’IMMAGINE DI DIO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2" y="683716"/>
            <a:ext cx="6240774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EGLI è l'immagine dell'Iddio invisibile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(Colossesi 1:15a)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Un'immagine può essere la copia di una realtà (una fotografia, un ologramma, una statua) o anche qualcosa di fittizio (un disegno). Ma il concetto biblico di immagine va oltre questo.</a:t>
            </a:r>
            <a:endParaRPr lang="es-ES" b="1" dirty="0"/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35735" y="165847"/>
            <a:ext cx="2755333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36621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7401" y="2513596"/>
            <a:ext cx="11833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Dio creò Adamo ed Eva a sua immagine (Genesi 1:27) e Adamo generò un figlio a sua immagine (Genesi 5:3). Non si tratta di copie della realtà, imitazioni o fantasie. Sono somiglianze fisiche, psicologiche, sociali, </a:t>
            </a:r>
            <a:r>
              <a:rPr lang="es-ES" b="1" dirty="0"/>
              <a:t>…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243282"/>
            <a:ext cx="47276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dice che la legge cerimoniale era un'ombra, «non l'immagine stessa delle cose» (Ebrei 10:1), sottintendendo che «immagine = realtà».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5" y="4588520"/>
            <a:ext cx="4727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domanda è: Gesù era simile a Dio o uguale a Dio? Oltre ad attribuire ripetutamente a se stesso il nome divino «Io sono», Gesù disse esplicitamente: «Io e il Padre siamo una cosa sola» (</a:t>
            </a:r>
            <a:r>
              <a:rPr lang="it-IT" b="1" dirty="0" err="1"/>
              <a:t>Gv</a:t>
            </a:r>
            <a:r>
              <a:rPr lang="it-IT" b="1" dirty="0"/>
              <a:t> 10:30); «Chi ha visto me, ha visto il Padre» (</a:t>
            </a:r>
            <a:r>
              <a:rPr lang="it-IT" b="1" dirty="0" err="1"/>
              <a:t>Gv</a:t>
            </a:r>
            <a:r>
              <a:rPr lang="es-ES" b="1" dirty="0"/>
              <a:t> 14:9).</a:t>
            </a: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2060490" y="0"/>
            <a:ext cx="1012000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spc="600" dirty="0">
                <a:ln/>
                <a:solidFill>
                  <a:srgbClr val="C87353"/>
                </a:solidFill>
              </a:rPr>
              <a:t>IL PRIMOGENITO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2354093" y="697454"/>
            <a:ext cx="9532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Egli è prima di ogni cosa e tutte le cose sussistono in lui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(Colossesi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6" y="1455095"/>
            <a:ext cx="62581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“Primogenito” significa il primo generato. Da qui deriva l'insegnamento secondo cui Gesù fu il primo essere creato da Dio (Cl 1:15). Tuttavia, come nel caso del termine ‘immagine’, anche la parola “primogenito” ha un significato biblico più ampio.</a:t>
            </a:r>
            <a:endParaRPr lang="es-E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 descr="Un grupo de personas sentadas en una banca junto a un niño&#10;&#10;El contenido generado por IA puede ser incorrecto.">
            <a:extLst>
              <a:ext uri="{FF2B5EF4-FFF2-40B4-BE49-F238E27FC236}">
                <a16:creationId xmlns:a16="http://schemas.microsoft.com/office/drawing/2014/main" id="{0144678F-3E90-EA65-0AAC-C4962C353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07" y="125125"/>
            <a:ext cx="1854964" cy="1236747"/>
          </a:xfrm>
          <a:prstGeom prst="rect">
            <a:avLst/>
          </a:prstGeom>
          <a:ln w="38100" cap="sq">
            <a:solidFill>
              <a:srgbClr val="9A4D3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1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1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91448" y="4974409"/>
            <a:ext cx="59476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fa riferimento a questa preminenza nella Lettera ai </a:t>
            </a:r>
            <a:r>
              <a:rPr lang="it-IT" b="1" dirty="0" err="1"/>
              <a:t>Colossesi</a:t>
            </a:r>
            <a:r>
              <a:rPr lang="it-IT" b="1" dirty="0"/>
              <a:t>. Per evitare dubbi sulla sua natura, gli attribuisce due qualità divine: la creazione di tutto ciò che esiste (Cl 1:16; </a:t>
            </a:r>
            <a:r>
              <a:rPr lang="it-IT" b="1" dirty="0" err="1"/>
              <a:t>Is</a:t>
            </a:r>
            <a:r>
              <a:rPr lang="it-IT" b="1" dirty="0"/>
              <a:t> 45:18) e il suo sostegno </a:t>
            </a:r>
            <a:r>
              <a:rPr lang="es-ES" b="1" dirty="0"/>
              <a:t>(Cl 1:17; </a:t>
            </a:r>
            <a:r>
              <a:rPr lang="es-ES" b="1" dirty="0" err="1"/>
              <a:t>Sl</a:t>
            </a:r>
            <a:r>
              <a:rPr lang="es-ES" b="1" dirty="0"/>
              <a:t> 119:91).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109396" y="3024841"/>
            <a:ext cx="60583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Isacco fu il primogenito al posto di Ismaele; Giacobbe fu il primogenito al posto di Esaù; Giuseppe fu il primogenito al posto di Ruben; Davide fu il primogenito al posto di </a:t>
            </a:r>
            <a:r>
              <a:rPr lang="it-IT" b="1" dirty="0" err="1"/>
              <a:t>Eliab</a:t>
            </a:r>
            <a:r>
              <a:rPr lang="it-IT" b="1" dirty="0"/>
              <a:t> (</a:t>
            </a:r>
            <a:r>
              <a:rPr lang="it-IT" b="1" dirty="0" err="1"/>
              <a:t>Sl</a:t>
            </a:r>
            <a:r>
              <a:rPr lang="it-IT" b="1" dirty="0"/>
              <a:t> 89:27). Tutti loro furono primogeniti perché occuparono un posto preminente rispetto ai loro fratelli, e non perché nacquero per primi.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0"/>
            <a:ext cx="9244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 CAPO DELLA CHIESA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564447" y="666235"/>
            <a:ext cx="7991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Egli stesso è il capo del corpo, cioè della chiesa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1:18a)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218692" y="1228725"/>
            <a:ext cx="449829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Aptos" panose="02110004020202020204"/>
              </a:rPr>
              <a:t>In alcune lingue (come l'italiano o l'inglese) la parola “testa” viene tradotta anche come “capo” o ‘principale’, perché questo è il significato metaforico di “testa”. Lo stesso vale per l'ebraico. </a:t>
            </a:r>
          </a:p>
          <a:p>
            <a:pPr>
              <a:spcBef>
                <a:spcPts val="600"/>
              </a:spcBef>
            </a:pPr>
            <a:r>
              <a:rPr lang="it-IT" b="1" dirty="0">
                <a:latin typeface="Aptos" panose="02110004020202020204"/>
              </a:rPr>
              <a:t>Ad esempio, “nomineranno un unico capo” (Os 1:11) è la traduzione dell'ebraico “nomineranno un unico capo”.</a:t>
            </a:r>
            <a:endParaRPr lang="es-ES" b="1" dirty="0">
              <a:latin typeface="Aptos" panose="02110004020202020204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196040"/>
              </p:ext>
            </p:extLst>
          </p:nvPr>
        </p:nvGraphicFramePr>
        <p:xfrm>
          <a:off x="7716981" y="1228725"/>
          <a:ext cx="4286951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3218691" y="5029110"/>
            <a:ext cx="42931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Aptos" panose="02110004020202020204"/>
              </a:rPr>
              <a:t>Ma Paolo aggiunge anche un significato metaforico al corpo. Se Cristo è il capo, noi – la Chiesa – siamo il corpo. Da questa idea deriva che</a:t>
            </a:r>
            <a:r>
              <a:rPr lang="es-ES" b="1" dirty="0">
                <a:latin typeface="Aptos" panose="02110004020202020204"/>
              </a:rPr>
              <a:t>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218692" y="3960677"/>
            <a:ext cx="42931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latin typeface="Aptos" panose="02110004020202020204"/>
              </a:rPr>
              <a:t>Anche questo è il significato che Paolo attribuisce a questa parola quando la applica a Cristo </a:t>
            </a:r>
            <a:r>
              <a:rPr lang="es-ES" b="1" dirty="0">
                <a:latin typeface="Aptos" panose="02110004020202020204"/>
              </a:rPr>
              <a:t>(Cl 1:18a).</a:t>
            </a: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6\1 TRIMESTRE\leccion 8\Immagine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12192001" cy="6858001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-2918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algn="ctr"/>
            <a:r>
              <a:rPr lang="es-ES" sz="4800" b="1" kern="2000" spc="700" dirty="0">
                <a:ln w="13462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bl" rotWithShape="0">
                    <a:srgbClr val="663300"/>
                  </a:outerShdw>
                </a:effectLst>
              </a:rPr>
              <a:t>IL PRINCIPIO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rgbClr val="8A450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8A4500"/>
                </a:solidFill>
                <a:latin typeface="Comic Sans MS" panose="030F0702030302020204" pitchFamily="66" charset="0"/>
              </a:rPr>
              <a:t>Egli è il principio, il primogenito dai morti, affinché abbia il primato in ogni cosa</a:t>
            </a:r>
            <a:r>
              <a:rPr lang="es-ES" b="1" dirty="0">
                <a:solidFill>
                  <a:srgbClr val="8A4500"/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8A4500"/>
                </a:solidFill>
                <a:latin typeface="Comic Sans MS" panose="030F0702030302020204" pitchFamily="66" charset="0"/>
              </a:rPr>
              <a:t>(Colossesi 1:18b)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191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La parola tradotta come “principio” è </a:t>
            </a:r>
            <a:r>
              <a:rPr lang="es-ES" b="1" i="1" dirty="0"/>
              <a:t>arjē (ἀρχή), </a:t>
            </a:r>
            <a:r>
              <a:rPr lang="es-ES" b="1" dirty="0"/>
              <a:t>una parola greca che significa inizio, origine, prima causa o principio,</a:t>
            </a:r>
            <a:r>
              <a:rPr lang="it-IT" b="1" dirty="0"/>
              <a:t> ma significa anche governante, potere, autorità o principato, a seconda del contesto.</a:t>
            </a:r>
            <a:endParaRPr lang="es-ES" b="1" dirty="0"/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7" y="4910629"/>
            <a:ext cx="6191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inserisce qui il titolo di «primogenito dei morti» (anche se Gesù non fu il primo a risorgere, bensì Mosè). La sua vittoria sulla morte implica anche la sua vittoria sul peccato e il suo potere di ricrearci a sua immagine.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228397" y="2879304"/>
            <a:ext cx="61912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Possiamo dire che questa parola, applicata a Cristo, può avere tutti questi significati (Cl 1:18). Gesù è l'origine di tutto [l'immagine di Dio], la causa per cui tutto è stato creato [il primogenito della creazione], il sovrano supremo [il capo]. Tutto questo gli conferisce la preminenza</a:t>
            </a:r>
            <a:r>
              <a:rPr lang="es-E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0" y="-1945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RICONCILIATORE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33349" y="683716"/>
            <a:ext cx="11925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E, avendo fatta la pace per mezzo del sangue della sua croce, di riconciliare a sé, per mezzo di lui, tutte le cose, tanto quelle che sono sulla terra come quelle che sono nei cieli</a:t>
            </a:r>
            <a:r>
              <a:rPr lang="es-E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(Colossesi 1:20)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543100"/>
            <a:ext cx="84779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Ciò che Gesù fece gli valse il primo posto in tutto. Secondo Paolo, Cristo è degno di tutti questi titoli «poiché al Padre è piaciuto che in lui dimorasse tutta la pienezza» (Cl 1:19). In altre parole, Gesù era pienamente Dio e pienamente uomo. «E noi abbiamo contemplato la sua gloria, […] pieno di grazia e di verità» (</a:t>
            </a:r>
            <a:r>
              <a:rPr lang="it-IT" b="1" dirty="0" err="1"/>
              <a:t>Gv</a:t>
            </a:r>
            <a:r>
              <a:rPr lang="it-IT" b="1" dirty="0"/>
              <a:t> </a:t>
            </a:r>
            <a:r>
              <a:rPr lang="es-ES" b="1" dirty="0"/>
              <a:t>1:14).</a:t>
            </a: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133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951864"/>
            <a:ext cx="47611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Possiamo comprendere che ha riconciliato con Dio “le [cose] che sono sulla terra”. Ma come  ha riconciliato ciò che sta in  cielo?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159886"/>
            <a:ext cx="8451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Morendo sulla croce e risorgendo, Gesù ha soddisfatto i requisiti necessari per riconciliare l'umanità con Dio </a:t>
            </a:r>
            <a:r>
              <a:rPr lang="es-ES" b="1" dirty="0"/>
              <a:t>(Cl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067007"/>
            <a:ext cx="4761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Tutto l’universo ha potuto  vedere con chiarezza la natura del male. Così, il carattere di Dio è vendicato sia </a:t>
            </a:r>
            <a:r>
              <a:rPr lang="es-ES" b="1" dirty="0" err="1"/>
              <a:t>nei</a:t>
            </a:r>
            <a:r>
              <a:rPr lang="es-ES" b="1" dirty="0"/>
              <a:t> </a:t>
            </a:r>
            <a:r>
              <a:rPr lang="es-ES" b="1" dirty="0" err="1"/>
              <a:t>cieli</a:t>
            </a:r>
            <a:r>
              <a:rPr lang="es-ES" b="1" dirty="0"/>
              <a:t> che sulla Terra.</a:t>
            </a: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566057" y="1258026"/>
            <a:ext cx="1103811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600" b="1" dirty="0">
                <a:solidFill>
                  <a:srgbClr val="321547"/>
                </a:solidFill>
                <a:latin typeface="Comic Sans MS" pitchFamily="66" charset="0"/>
              </a:rPr>
              <a:t>“</a:t>
            </a:r>
            <a:r>
              <a:rPr lang="it-IT" sz="2600" b="1" dirty="0">
                <a:solidFill>
                  <a:srgbClr val="321547"/>
                </a:solidFill>
                <a:latin typeface="Comic Sans MS" pitchFamily="66" charset="0"/>
              </a:rPr>
              <a:t>Gesù era la Maestà del cielo, l’amato Comandante degli angeli, Colui che si dilettava a fare la volontà del Padre. Egli era Uno con il Padre “l'unigenito Figlio di Dio, che è nel seno del Padre”; e tuttavia non pensò che fosse qualcosa di desiderabile l’essere uguale a Dio mentre l’uomo era perduto nel peccato e in disgrazia. Egli scese dal Suo trono e abbandonò lo scettro regale e rivestì la sua divinità con la natura umana. Egli umiliò sé stesso fino alla morte della croce, affinché l’uomo potesse essere esaltato con Cristo nel suo trono […] Con amore, egli venne a rivelare il Padre, a riconciliare l'umanità con Dio</a:t>
            </a:r>
            <a:r>
              <a:rPr lang="es-ES" sz="2600" b="1">
                <a:solidFill>
                  <a:srgbClr val="321547"/>
                </a:solidFill>
                <a:latin typeface="Comic Sans MS" pitchFamily="66" charset="0"/>
              </a:rPr>
              <a:t>”.</a:t>
            </a:r>
            <a:endParaRPr lang="es-ES" sz="2600" b="1" dirty="0">
              <a:solidFill>
                <a:srgbClr val="321547"/>
              </a:solidFill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3984171" y="5650467"/>
            <a:ext cx="42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</a:rPr>
              <a:t>(E.G. White, </a:t>
            </a:r>
            <a:r>
              <a:rPr lang="es-ES" b="1" i="1" dirty="0" err="1">
                <a:solidFill>
                  <a:srgbClr val="FFFF00"/>
                </a:solidFill>
              </a:rPr>
              <a:t>Messaggi</a:t>
            </a:r>
            <a:r>
              <a:rPr lang="es-ES" b="1" i="1" dirty="0">
                <a:solidFill>
                  <a:srgbClr val="FFFF00"/>
                </a:solidFill>
              </a:rPr>
              <a:t>  </a:t>
            </a:r>
            <a:r>
              <a:rPr lang="es-ES" b="1" i="1" dirty="0" err="1">
                <a:solidFill>
                  <a:srgbClr val="FFFF00"/>
                </a:solidFill>
              </a:rPr>
              <a:t>scelti</a:t>
            </a:r>
            <a:r>
              <a:rPr lang="es-ES" b="1" dirty="0">
                <a:solidFill>
                  <a:srgbClr val="FFFF00"/>
                </a:solidFill>
              </a:rPr>
              <a:t>, vol. 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1259</Words>
  <Application>Microsoft Office PowerPoint</Application>
  <PresentationFormat>Panorámica</PresentationFormat>
  <Paragraphs>49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Calibri</vt:lpstr>
      <vt:lpstr>Verdana</vt:lpstr>
      <vt:lpstr>Arial</vt:lpstr>
      <vt:lpstr>Aptos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71</cp:revision>
  <dcterms:created xsi:type="dcterms:W3CDTF">2026-01-17T09:06:28Z</dcterms:created>
  <dcterms:modified xsi:type="dcterms:W3CDTF">2026-01-28T15:02:50Z</dcterms:modified>
</cp:coreProperties>
</file>