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85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" Type="http://schemas.openxmlformats.org/officeDocument/2006/relationships/image" Target="../media/image21.svg"/><Relationship Id="rId16" Type="http://schemas.openxmlformats.org/officeDocument/2006/relationships/image" Target="../media/image35.svg"/><Relationship Id="rId20" Type="http://schemas.openxmlformats.org/officeDocument/2006/relationships/image" Target="../media/image39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19" Type="http://schemas.openxmlformats.org/officeDocument/2006/relationships/image" Target="../media/image38.pn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" Type="http://schemas.openxmlformats.org/officeDocument/2006/relationships/image" Target="../media/image21.svg"/><Relationship Id="rId16" Type="http://schemas.openxmlformats.org/officeDocument/2006/relationships/image" Target="../media/image35.svg"/><Relationship Id="rId20" Type="http://schemas.openxmlformats.org/officeDocument/2006/relationships/image" Target="../media/image39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19" Type="http://schemas.openxmlformats.org/officeDocument/2006/relationships/image" Target="../media/image38.pn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es-ES" sz="2000" b="1" dirty="0">
              <a:solidFill>
                <a:schemeClr val="accent2">
                  <a:lumMod val="50000"/>
                </a:schemeClr>
              </a:solidFill>
              <a:effectLst/>
            </a:rPr>
            <a:t>ALGUNI ATTRIBUTI DI DIO</a:t>
          </a: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Giusto (Salmo 11:7)</a:t>
          </a: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Misericordioso (Deuteronomio 4:31)</a:t>
          </a: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Paziente e consolatore (Romani 15:5)</a:t>
          </a: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Datore di grazia (Romani 3:24)</a:t>
          </a: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Perdona (Salmo 86:5)</a:t>
          </a: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Reale (Salmo 47:8)</a:t>
          </a: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Eterno (Genesi 21:33)</a:t>
          </a: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Onnipotente (Genesi 17:1)</a:t>
          </a: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Onniscente (1 Giovanni 3:20)</a:t>
          </a: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Conosce il futuro (Isaia 46:10)</a:t>
          </a: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#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it-IT" sz="1600" b="1" dirty="0"/>
            <a:t>Per amore, Egli creò l’uomo maschio e femmina e “comandò” loro di amarsi l’un l’altro (</a:t>
          </a:r>
          <a:r>
            <a:rPr lang="it-IT" sz="1600" b="1" dirty="0" err="1"/>
            <a:t>Ge</a:t>
          </a:r>
          <a:r>
            <a:rPr lang="it-IT" sz="1600" b="1" dirty="0"/>
            <a:t> 2:24).</a:t>
          </a:r>
          <a:endParaRPr lang="es-ES" sz="1600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18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1800"/>
        </a:p>
      </dgm:t>
    </dgm:pt>
    <dgm:pt modelId="{5151950E-25EE-491B-9ED4-6C0A68749A6B}">
      <dgm:prSet custT="1"/>
      <dgm:spPr/>
      <dgm:t>
        <a:bodyPr/>
        <a:lstStyle/>
        <a:p>
          <a:r>
            <a:rPr lang="it-IT" sz="1600" b="1" dirty="0"/>
            <a:t>Per amore, quando Adamo ed Eva peccarono, Egli li cercò e diede loro speranza</a:t>
          </a:r>
          <a:br>
            <a:rPr lang="es-ES" sz="1600" b="1" dirty="0"/>
          </a:br>
          <a:r>
            <a:rPr lang="es-ES" sz="1600" b="1" dirty="0"/>
            <a:t>(Ge 3:9,15)</a:t>
          </a:r>
          <a:endParaRPr lang="es-ES" sz="1600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18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1800"/>
        </a:p>
      </dgm:t>
    </dgm:pt>
    <dgm:pt modelId="{5701CF90-983B-48D9-9230-994BFA83378E}">
      <dgm:prSet custT="1"/>
      <dgm:spPr/>
      <dgm:t>
        <a:bodyPr/>
        <a:lstStyle/>
        <a:p>
          <a:r>
            <a:rPr lang="it-IT" sz="1600" b="1" dirty="0"/>
            <a:t>Per amore, Egli fece un patto con Abramo e promise benedizioni per tutta l'umanità</a:t>
          </a:r>
          <a:r>
            <a:rPr lang="es-ES" sz="1600" b="1" dirty="0"/>
            <a:t> (Ge 26:4)</a:t>
          </a:r>
          <a:endParaRPr lang="es-ES" sz="1600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18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1800"/>
        </a:p>
      </dgm:t>
    </dgm:pt>
    <dgm:pt modelId="{407D9F71-2FE2-496C-AC9C-CA68C67A3754}">
      <dgm:prSet custT="1"/>
      <dgm:spPr/>
      <dgm:t>
        <a:bodyPr/>
        <a:lstStyle/>
        <a:p>
          <a:r>
            <a:rPr lang="it-IT" sz="1600" b="1" dirty="0"/>
            <a:t>Per amore, ha dato Suo Figlio - Gesù Cristo – a morire per i nostri peccati</a:t>
          </a:r>
          <a:r>
            <a:rPr lang="es-ES" sz="1800" b="1" dirty="0"/>
            <a:t> </a:t>
          </a:r>
          <a:r>
            <a:rPr lang="es-ES" sz="1600" b="1" dirty="0"/>
            <a:t>(</a:t>
          </a:r>
          <a:r>
            <a:rPr lang="es-ES" sz="1600" b="1" dirty="0" err="1"/>
            <a:t>Gv</a:t>
          </a:r>
          <a:r>
            <a:rPr lang="es-ES" sz="1600" b="1" dirty="0"/>
            <a:t> 3:16)</a:t>
          </a:r>
          <a:endParaRPr lang="es-ES" sz="1600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18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18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ScaleY="89535" custLinFactNeighborY="-2357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ScaleY="89535" custLinFactNeighborY="-23570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ScaleY="89535" custLinFactNeighborY="-23570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LinFactNeighborY="-4378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ScaleY="89535" custLinFactNeighborY="-23570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#1"/>
    <dgm:cxn modelId="{222BCC11-9467-49A6-B9BE-D6213F3999D7}" type="presOf" srcId="{5701CF90-983B-48D9-9230-994BFA83378E}" destId="{8D4F698C-05CC-4091-99E4-81A863A4654C}" srcOrd="0" destOrd="0" presId="urn:microsoft.com/office/officeart/2005/8/layout/pList1#1"/>
    <dgm:cxn modelId="{AB94311F-6B1A-4656-A168-3FAC8522F61A}" type="presOf" srcId="{5151950E-25EE-491B-9ED4-6C0A68749A6B}" destId="{62A33CCE-35EC-4EAF-A01C-8E40B558DB3D}" srcOrd="0" destOrd="0" presId="urn:microsoft.com/office/officeart/2005/8/layout/pList1#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#1"/>
    <dgm:cxn modelId="{0A5DAF5F-8619-47BD-B2EC-76113C7B7193}" type="presOf" srcId="{A0E0F607-A8A1-4D28-8FDB-3181722F23EE}" destId="{F5F1153A-D05A-45F5-8A0E-769EF8221F6F}" srcOrd="0" destOrd="0" presId="urn:microsoft.com/office/officeart/2005/8/layout/pList1#1"/>
    <dgm:cxn modelId="{E2543D46-DD9A-4313-B537-2F2C8A656220}" type="presOf" srcId="{FEBCE5B6-9181-4999-B393-D4F0357A4778}" destId="{2862C593-E082-4FFF-B2E0-7C6D14B5FDC8}" srcOrd="0" destOrd="0" presId="urn:microsoft.com/office/officeart/2005/8/layout/pList1#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#1"/>
    <dgm:cxn modelId="{90CA8CCA-51F0-4EC6-BCAB-8F8AAFC9C55C}" type="presOf" srcId="{084F9EA4-6998-44AA-B5F9-CCEB0D7CA039}" destId="{60AC92AF-1BB2-467A-88EC-BF5B4BA044F8}" srcOrd="0" destOrd="0" presId="urn:microsoft.com/office/officeart/2005/8/layout/pList1#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#1"/>
    <dgm:cxn modelId="{C855CBF9-E82B-4BAF-8D2C-958D263B1729}" type="presParOf" srcId="{6FA921B9-BDF6-4220-950F-1A1C6717C3B0}" destId="{7040E9B8-7E83-4C9D-8B36-63C36B5B8DA4}" srcOrd="0" destOrd="0" presId="urn:microsoft.com/office/officeart/2005/8/layout/pList1#1"/>
    <dgm:cxn modelId="{DE0E6384-4376-4C05-BA3F-5476336A630A}" type="presParOf" srcId="{6FA921B9-BDF6-4220-950F-1A1C6717C3B0}" destId="{60AC92AF-1BB2-467A-88EC-BF5B4BA044F8}" srcOrd="1" destOrd="0" presId="urn:microsoft.com/office/officeart/2005/8/layout/pList1#1"/>
    <dgm:cxn modelId="{1F99A12D-411B-4A4D-AF94-96E1E5EC8613}" type="presParOf" srcId="{46388319-2DB2-4722-863C-284A3AC87965}" destId="{F5F1153A-D05A-45F5-8A0E-769EF8221F6F}" srcOrd="1" destOrd="0" presId="urn:microsoft.com/office/officeart/2005/8/layout/pList1#1"/>
    <dgm:cxn modelId="{8E23B908-2833-4AC6-ACFC-83234C54A270}" type="presParOf" srcId="{46388319-2DB2-4722-863C-284A3AC87965}" destId="{02055C9F-C123-48A0-964B-AEAC402EBB9D}" srcOrd="2" destOrd="0" presId="urn:microsoft.com/office/officeart/2005/8/layout/pList1#1"/>
    <dgm:cxn modelId="{56126019-38C8-4C21-9A02-C890F2524B3B}" type="presParOf" srcId="{02055C9F-C123-48A0-964B-AEAC402EBB9D}" destId="{6EE870F5-F98B-4DF5-BB8F-DAF4CBDA3C30}" srcOrd="0" destOrd="0" presId="urn:microsoft.com/office/officeart/2005/8/layout/pList1#1"/>
    <dgm:cxn modelId="{6B8F94B8-9852-4207-AAC9-904A95EB1920}" type="presParOf" srcId="{02055C9F-C123-48A0-964B-AEAC402EBB9D}" destId="{62A33CCE-35EC-4EAF-A01C-8E40B558DB3D}" srcOrd="1" destOrd="0" presId="urn:microsoft.com/office/officeart/2005/8/layout/pList1#1"/>
    <dgm:cxn modelId="{69482868-3001-4F40-A44D-2F7241BF4BD0}" type="presParOf" srcId="{46388319-2DB2-4722-863C-284A3AC87965}" destId="{B896B606-64CF-424C-8EC0-801003E438D2}" srcOrd="3" destOrd="0" presId="urn:microsoft.com/office/officeart/2005/8/layout/pList1#1"/>
    <dgm:cxn modelId="{E9A697CC-D6B1-4244-BD57-C0569E7EBE87}" type="presParOf" srcId="{46388319-2DB2-4722-863C-284A3AC87965}" destId="{93A5FE67-5C08-4FB1-8932-A448B8406C00}" srcOrd="4" destOrd="0" presId="urn:microsoft.com/office/officeart/2005/8/layout/pList1#1"/>
    <dgm:cxn modelId="{9251C5D1-0EC5-4990-960A-A62608E9C410}" type="presParOf" srcId="{93A5FE67-5C08-4FB1-8932-A448B8406C00}" destId="{81E9057B-6174-459E-A30C-8CF5A4DAC452}" srcOrd="0" destOrd="0" presId="urn:microsoft.com/office/officeart/2005/8/layout/pList1#1"/>
    <dgm:cxn modelId="{B1120CD8-6EA5-40A3-929A-03771EB1AEF4}" type="presParOf" srcId="{93A5FE67-5C08-4FB1-8932-A448B8406C00}" destId="{8D4F698C-05CC-4091-99E4-81A863A4654C}" srcOrd="1" destOrd="0" presId="urn:microsoft.com/office/officeart/2005/8/layout/pList1#1"/>
    <dgm:cxn modelId="{9F305B2A-214A-4BED-BA37-D9767C50F7CC}" type="presParOf" srcId="{46388319-2DB2-4722-863C-284A3AC87965}" destId="{2862C593-E082-4FFF-B2E0-7C6D14B5FDC8}" srcOrd="5" destOrd="0" presId="urn:microsoft.com/office/officeart/2005/8/layout/pList1#1"/>
    <dgm:cxn modelId="{D5ED35B2-D243-4D49-A8BC-FCEE8BBEE604}" type="presParOf" srcId="{46388319-2DB2-4722-863C-284A3AC87965}" destId="{5E198A32-1847-4D65-8A43-0549C9607DC7}" srcOrd="6" destOrd="0" presId="urn:microsoft.com/office/officeart/2005/8/layout/pList1#1"/>
    <dgm:cxn modelId="{D77A14BA-7A7E-4714-9E2D-728F33A9F7C4}" type="presParOf" srcId="{5E198A32-1847-4D65-8A43-0549C9607DC7}" destId="{C32BD292-02DF-4F43-8938-321FE8DA463D}" srcOrd="0" destOrd="0" presId="urn:microsoft.com/office/officeart/2005/8/layout/pList1#1"/>
    <dgm:cxn modelId="{870F2E0A-F19C-482B-A2C5-ECA7B72898E7}" type="presParOf" srcId="{5E198A32-1847-4D65-8A43-0549C9607DC7}" destId="{F6FBA181-00B8-4FD1-A57E-E0BE403C0E06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</a:rPr>
            <a:t>Matteo</a:t>
          </a: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es-ES" sz="2000" b="1" dirty="0"/>
            <a:t>Un ebreo agli ebrei</a:t>
          </a:r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Marco</a:t>
          </a: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es-ES" sz="2000" b="1" dirty="0"/>
            <a:t>Un ebreo ai gentili</a:t>
          </a:r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</a:rPr>
            <a:t>Luca</a:t>
          </a: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r>
            <a:rPr lang="es-ES" sz="2000" b="1" dirty="0"/>
            <a:t>Un gentile ai gentili</a:t>
          </a:r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Giovanni</a:t>
          </a: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r>
            <a:rPr lang="es-ES" sz="2000" b="1" dirty="0"/>
            <a:t>Un ebreo agli ebrei e gentili</a:t>
          </a:r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es-ES" sz="2000" b="1" dirty="0" err="1"/>
            <a:t>È</a:t>
          </a:r>
          <a:r>
            <a:rPr lang="es-ES" sz="2000" b="1" dirty="0"/>
            <a:t> il Messia che compie le promesse</a:t>
          </a:r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es-ES" sz="2000" b="1" dirty="0"/>
            <a:t>Sempre attento a servire gli altri</a:t>
          </a:r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es-ES" sz="2000" b="1" dirty="0"/>
            <a:t>Umano e compassonevole</a:t>
          </a:r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es-ES" sz="2000" b="1" dirty="0"/>
            <a:t>Datore della vita fisica e spirituale</a:t>
          </a:r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94241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38"/>
          <a:ext cx="5801945" cy="36794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accent2">
                  <a:lumMod val="50000"/>
                </a:schemeClr>
              </a:solidFill>
              <a:effectLst/>
            </a:rPr>
            <a:t>ALGUNI ATTRIBUTI DI DIO</a:t>
          </a:r>
        </a:p>
      </dsp:txBody>
      <dsp:txXfrm>
        <a:off x="30886" y="11415"/>
        <a:ext cx="5780391" cy="346390"/>
      </dsp:txXfrm>
    </dsp:sp>
    <dsp:sp modelId="{E4B4A1F3-6E0A-47E5-BFBD-B72890CCFAB0}">
      <dsp:nvSpPr>
        <dsp:cNvPr id="0" name=""/>
        <dsp:cNvSpPr/>
      </dsp:nvSpPr>
      <dsp:spPr>
        <a:xfrm>
          <a:off x="0" y="434813"/>
          <a:ext cx="367944" cy="36794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13933" y="434813"/>
          <a:ext cx="5325307" cy="367944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Onnipotente (Genesi 17:1)</a:t>
          </a:r>
        </a:p>
      </dsp:txBody>
      <dsp:txXfrm>
        <a:off x="531898" y="452778"/>
        <a:ext cx="5289377" cy="332014"/>
      </dsp:txXfrm>
    </dsp:sp>
    <dsp:sp modelId="{DB3E9D9C-9731-4FA9-BF69-24C9B8A43004}">
      <dsp:nvSpPr>
        <dsp:cNvPr id="0" name=""/>
        <dsp:cNvSpPr/>
      </dsp:nvSpPr>
      <dsp:spPr>
        <a:xfrm>
          <a:off x="0" y="846911"/>
          <a:ext cx="367944" cy="36794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13933" y="846911"/>
          <a:ext cx="5325307" cy="367944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Onniscente (1 Giovanni 3:20)</a:t>
          </a:r>
        </a:p>
      </dsp:txBody>
      <dsp:txXfrm>
        <a:off x="531898" y="864876"/>
        <a:ext cx="5289377" cy="332014"/>
      </dsp:txXfrm>
    </dsp:sp>
    <dsp:sp modelId="{DF62634E-C622-4D4B-ABD3-F7A85B06DD77}">
      <dsp:nvSpPr>
        <dsp:cNvPr id="0" name=""/>
        <dsp:cNvSpPr/>
      </dsp:nvSpPr>
      <dsp:spPr>
        <a:xfrm>
          <a:off x="0" y="1259009"/>
          <a:ext cx="367944" cy="36794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13933" y="1259009"/>
          <a:ext cx="5325307" cy="367944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Conosce il futuro (Isaia 46:10)</a:t>
          </a:r>
        </a:p>
      </dsp:txBody>
      <dsp:txXfrm>
        <a:off x="531898" y="1276974"/>
        <a:ext cx="5289377" cy="332014"/>
      </dsp:txXfrm>
    </dsp:sp>
    <dsp:sp modelId="{81071E5A-DCAD-40A1-838B-F8DD08D160A4}">
      <dsp:nvSpPr>
        <dsp:cNvPr id="0" name=""/>
        <dsp:cNvSpPr/>
      </dsp:nvSpPr>
      <dsp:spPr>
        <a:xfrm>
          <a:off x="0" y="1671107"/>
          <a:ext cx="367944" cy="36794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13933" y="1671107"/>
          <a:ext cx="5325307" cy="367944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Giusto (Salmo 11:7)</a:t>
          </a:r>
        </a:p>
      </dsp:txBody>
      <dsp:txXfrm>
        <a:off x="531898" y="1689072"/>
        <a:ext cx="5289377" cy="332014"/>
      </dsp:txXfrm>
    </dsp:sp>
    <dsp:sp modelId="{9C9FACF1-0B7A-4368-9C6C-61FED725E9BD}">
      <dsp:nvSpPr>
        <dsp:cNvPr id="0" name=""/>
        <dsp:cNvSpPr/>
      </dsp:nvSpPr>
      <dsp:spPr>
        <a:xfrm>
          <a:off x="0" y="2083205"/>
          <a:ext cx="367944" cy="36794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13933" y="2083205"/>
          <a:ext cx="5325307" cy="367944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Misericordioso (Deuteronomio 4:31)</a:t>
          </a:r>
        </a:p>
      </dsp:txBody>
      <dsp:txXfrm>
        <a:off x="531898" y="2101170"/>
        <a:ext cx="5289377" cy="332014"/>
      </dsp:txXfrm>
    </dsp:sp>
    <dsp:sp modelId="{5168A847-DBB8-4F8A-BDE0-15B0664A38A3}">
      <dsp:nvSpPr>
        <dsp:cNvPr id="0" name=""/>
        <dsp:cNvSpPr/>
      </dsp:nvSpPr>
      <dsp:spPr>
        <a:xfrm>
          <a:off x="0" y="2495304"/>
          <a:ext cx="367944" cy="36794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13933" y="2495304"/>
          <a:ext cx="5325307" cy="367944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Paziente e consolatore (Romani 15:5)</a:t>
          </a:r>
        </a:p>
      </dsp:txBody>
      <dsp:txXfrm>
        <a:off x="531898" y="2513269"/>
        <a:ext cx="5289377" cy="332014"/>
      </dsp:txXfrm>
    </dsp:sp>
    <dsp:sp modelId="{1A8C80FA-F334-4DF3-8E94-DDDC5E68E80C}">
      <dsp:nvSpPr>
        <dsp:cNvPr id="0" name=""/>
        <dsp:cNvSpPr/>
      </dsp:nvSpPr>
      <dsp:spPr>
        <a:xfrm>
          <a:off x="0" y="2907402"/>
          <a:ext cx="367944" cy="36794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13933" y="2907402"/>
          <a:ext cx="5325307" cy="367944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Datore di grazia (Romani 3:24)</a:t>
          </a:r>
        </a:p>
      </dsp:txBody>
      <dsp:txXfrm>
        <a:off x="531898" y="2925367"/>
        <a:ext cx="5289377" cy="332014"/>
      </dsp:txXfrm>
    </dsp:sp>
    <dsp:sp modelId="{F578B1C6-14F5-480F-A9E8-A88350BD72F4}">
      <dsp:nvSpPr>
        <dsp:cNvPr id="0" name=""/>
        <dsp:cNvSpPr/>
      </dsp:nvSpPr>
      <dsp:spPr>
        <a:xfrm>
          <a:off x="0" y="3319500"/>
          <a:ext cx="367944" cy="36794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13933" y="3319500"/>
          <a:ext cx="5325307" cy="367944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Perdona (Salmo 86:5)</a:t>
          </a:r>
        </a:p>
      </dsp:txBody>
      <dsp:txXfrm>
        <a:off x="531898" y="3337465"/>
        <a:ext cx="5289377" cy="332014"/>
      </dsp:txXfrm>
    </dsp:sp>
    <dsp:sp modelId="{175EE17E-8ED3-4AC5-8562-AB196E7ADFD8}">
      <dsp:nvSpPr>
        <dsp:cNvPr id="0" name=""/>
        <dsp:cNvSpPr/>
      </dsp:nvSpPr>
      <dsp:spPr>
        <a:xfrm>
          <a:off x="0" y="3731598"/>
          <a:ext cx="367944" cy="36794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13933" y="3731598"/>
          <a:ext cx="5325307" cy="367944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Reale (Salmo 47:8)</a:t>
          </a:r>
        </a:p>
      </dsp:txBody>
      <dsp:txXfrm>
        <a:off x="531898" y="3749563"/>
        <a:ext cx="5289377" cy="332014"/>
      </dsp:txXfrm>
    </dsp:sp>
    <dsp:sp modelId="{D83A2867-7432-4E11-A810-5FB92A0AD3AD}">
      <dsp:nvSpPr>
        <dsp:cNvPr id="0" name=""/>
        <dsp:cNvSpPr/>
      </dsp:nvSpPr>
      <dsp:spPr>
        <a:xfrm>
          <a:off x="0" y="4143696"/>
          <a:ext cx="367944" cy="36794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13933" y="4143696"/>
          <a:ext cx="5325307" cy="367944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Eterno (Genesi 21:33)</a:t>
          </a:r>
        </a:p>
      </dsp:txBody>
      <dsp:txXfrm>
        <a:off x="531898" y="4161661"/>
        <a:ext cx="5289377" cy="332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668" y="20586"/>
          <a:ext cx="2697510" cy="1664084"/>
        </a:xfrm>
        <a:prstGeom prst="round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5668" y="1781809"/>
          <a:ext cx="2697510" cy="1000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Per amore, Egli creò l’uomo maschio e femmina e “comandò” loro di amarsi l’un l’altro (</a:t>
          </a:r>
          <a:r>
            <a:rPr lang="it-IT" sz="1600" b="1" kern="1200" dirty="0" err="1"/>
            <a:t>Ge</a:t>
          </a:r>
          <a:r>
            <a:rPr lang="it-IT" sz="1600" b="1" kern="1200" dirty="0"/>
            <a:t> 2:24).</a:t>
          </a:r>
          <a:endParaRPr lang="es-ES" sz="1600" kern="1200" dirty="0"/>
        </a:p>
      </dsp:txBody>
      <dsp:txXfrm>
        <a:off x="5668" y="1781809"/>
        <a:ext cx="2697510" cy="1000776"/>
      </dsp:txXfrm>
    </dsp:sp>
    <dsp:sp modelId="{6EE870F5-F98B-4DF5-BB8F-DAF4CBDA3C30}">
      <dsp:nvSpPr>
        <dsp:cNvPr id="0" name=""/>
        <dsp:cNvSpPr/>
      </dsp:nvSpPr>
      <dsp:spPr>
        <a:xfrm>
          <a:off x="2973043" y="20586"/>
          <a:ext cx="2697510" cy="1664084"/>
        </a:xfrm>
        <a:prstGeom prst="round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2973043" y="1781809"/>
          <a:ext cx="2697510" cy="1000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Per amore, quando Adamo ed Eva peccarono, Egli li cercò e diede loro speranza</a:t>
          </a:r>
          <a:br>
            <a:rPr lang="es-ES" sz="1600" b="1" kern="1200" dirty="0"/>
          </a:br>
          <a:r>
            <a:rPr lang="es-ES" sz="1600" b="1" kern="1200" dirty="0"/>
            <a:t>(Ge 3:9,15)</a:t>
          </a:r>
          <a:endParaRPr lang="es-ES" sz="1600" kern="1200" dirty="0"/>
        </a:p>
      </dsp:txBody>
      <dsp:txXfrm>
        <a:off x="2973043" y="1781809"/>
        <a:ext cx="2697510" cy="1000776"/>
      </dsp:txXfrm>
    </dsp:sp>
    <dsp:sp modelId="{81E9057B-6174-459E-A30C-8CF5A4DAC452}">
      <dsp:nvSpPr>
        <dsp:cNvPr id="0" name=""/>
        <dsp:cNvSpPr/>
      </dsp:nvSpPr>
      <dsp:spPr>
        <a:xfrm>
          <a:off x="5940419" y="20586"/>
          <a:ext cx="2697510" cy="1664084"/>
        </a:xfrm>
        <a:prstGeom prst="roundRect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5940419" y="1781809"/>
          <a:ext cx="2697510" cy="1000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Per amore, Egli fece un patto con Abramo e promise benedizioni per tutta l'umanità</a:t>
          </a:r>
          <a:r>
            <a:rPr lang="es-ES" sz="1600" b="1" kern="1200" dirty="0"/>
            <a:t> (Ge 26:4)</a:t>
          </a:r>
          <a:endParaRPr lang="es-ES" sz="1600" kern="1200" dirty="0"/>
        </a:p>
      </dsp:txBody>
      <dsp:txXfrm>
        <a:off x="5940419" y="1781809"/>
        <a:ext cx="2697510" cy="1000776"/>
      </dsp:txXfrm>
    </dsp:sp>
    <dsp:sp modelId="{C32BD292-02DF-4F43-8938-321FE8DA463D}">
      <dsp:nvSpPr>
        <dsp:cNvPr id="0" name=""/>
        <dsp:cNvSpPr/>
      </dsp:nvSpPr>
      <dsp:spPr>
        <a:xfrm>
          <a:off x="8907794" y="20586"/>
          <a:ext cx="2697510" cy="1664084"/>
        </a:xfrm>
        <a:prstGeom prst="round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8907794" y="1781809"/>
          <a:ext cx="2697510" cy="1000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Per amore, ha dato Suo Figlio - Gesù Cristo – a morire per i nostri peccati</a:t>
          </a:r>
          <a:r>
            <a:rPr lang="es-ES" sz="1800" b="1" kern="1200" dirty="0"/>
            <a:t> </a:t>
          </a:r>
          <a:r>
            <a:rPr lang="es-ES" sz="1600" b="1" kern="1200" dirty="0"/>
            <a:t>(</a:t>
          </a:r>
          <a:r>
            <a:rPr lang="es-ES" sz="1600" b="1" kern="1200" dirty="0" err="1"/>
            <a:t>Gv</a:t>
          </a:r>
          <a:r>
            <a:rPr lang="es-ES" sz="1600" b="1" kern="1200" dirty="0"/>
            <a:t> 3:16)</a:t>
          </a:r>
          <a:endParaRPr lang="es-ES" sz="1600" kern="1200" dirty="0"/>
        </a:p>
      </dsp:txBody>
      <dsp:txXfrm>
        <a:off x="8907794" y="1781809"/>
        <a:ext cx="2697510" cy="1000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2654" y="38572"/>
          <a:ext cx="1585925" cy="782265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Matteo</a:t>
          </a:r>
        </a:p>
      </dsp:txBody>
      <dsp:txXfrm>
        <a:off x="2654" y="38572"/>
        <a:ext cx="1390359" cy="782265"/>
      </dsp:txXfrm>
    </dsp:sp>
    <dsp:sp modelId="{36A13CB1-73B7-4F79-B1D2-0E5E59685E87}">
      <dsp:nvSpPr>
        <dsp:cNvPr id="0" name=""/>
        <dsp:cNvSpPr/>
      </dsp:nvSpPr>
      <dsp:spPr>
        <a:xfrm>
          <a:off x="1334344" y="105065"/>
          <a:ext cx="2993733" cy="64928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Un ebreo agli ebrei</a:t>
          </a:r>
        </a:p>
      </dsp:txBody>
      <dsp:txXfrm>
        <a:off x="1658984" y="105065"/>
        <a:ext cx="2344453" cy="649280"/>
      </dsp:txXfrm>
    </dsp:sp>
    <dsp:sp modelId="{D3C9A0BF-8C27-491B-A6D9-5882CAEBA5FE}">
      <dsp:nvSpPr>
        <dsp:cNvPr id="0" name=""/>
        <dsp:cNvSpPr/>
      </dsp:nvSpPr>
      <dsp:spPr>
        <a:xfrm>
          <a:off x="4100829" y="105065"/>
          <a:ext cx="3698154" cy="64928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È</a:t>
          </a:r>
          <a:r>
            <a:rPr lang="es-ES" sz="2000" b="1" kern="1200" dirty="0"/>
            <a:t> il Messia che compie le promesse</a:t>
          </a:r>
        </a:p>
      </dsp:txBody>
      <dsp:txXfrm>
        <a:off x="4425469" y="105065"/>
        <a:ext cx="3048874" cy="649280"/>
      </dsp:txXfrm>
    </dsp:sp>
    <dsp:sp modelId="{C183A4BA-45FD-4B4E-B2E4-B3A24BF20011}">
      <dsp:nvSpPr>
        <dsp:cNvPr id="0" name=""/>
        <dsp:cNvSpPr/>
      </dsp:nvSpPr>
      <dsp:spPr>
        <a:xfrm>
          <a:off x="2654" y="930355"/>
          <a:ext cx="1585925" cy="782265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Marco</a:t>
          </a:r>
        </a:p>
      </dsp:txBody>
      <dsp:txXfrm>
        <a:off x="2654" y="930355"/>
        <a:ext cx="1390359" cy="782265"/>
      </dsp:txXfrm>
    </dsp:sp>
    <dsp:sp modelId="{302EBD51-FDE2-4B01-A9DC-A10BAF1BAF09}">
      <dsp:nvSpPr>
        <dsp:cNvPr id="0" name=""/>
        <dsp:cNvSpPr/>
      </dsp:nvSpPr>
      <dsp:spPr>
        <a:xfrm>
          <a:off x="1334344" y="996847"/>
          <a:ext cx="2993733" cy="64928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Un ebreo ai gentili</a:t>
          </a:r>
        </a:p>
      </dsp:txBody>
      <dsp:txXfrm>
        <a:off x="1658984" y="996847"/>
        <a:ext cx="2344453" cy="649280"/>
      </dsp:txXfrm>
    </dsp:sp>
    <dsp:sp modelId="{CCFE6064-A474-473B-8918-D63B8B57A8A7}">
      <dsp:nvSpPr>
        <dsp:cNvPr id="0" name=""/>
        <dsp:cNvSpPr/>
      </dsp:nvSpPr>
      <dsp:spPr>
        <a:xfrm>
          <a:off x="4100829" y="996847"/>
          <a:ext cx="3698154" cy="64928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Sempre attento a servire gli altri</a:t>
          </a:r>
        </a:p>
      </dsp:txBody>
      <dsp:txXfrm>
        <a:off x="4425469" y="996847"/>
        <a:ext cx="3048874" cy="649280"/>
      </dsp:txXfrm>
    </dsp:sp>
    <dsp:sp modelId="{65315E6C-71DF-4B2C-A938-C23E08C1CB47}">
      <dsp:nvSpPr>
        <dsp:cNvPr id="0" name=""/>
        <dsp:cNvSpPr/>
      </dsp:nvSpPr>
      <dsp:spPr>
        <a:xfrm>
          <a:off x="2654" y="1822137"/>
          <a:ext cx="1585925" cy="782265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Luca</a:t>
          </a:r>
        </a:p>
      </dsp:txBody>
      <dsp:txXfrm>
        <a:off x="2654" y="1822137"/>
        <a:ext cx="1390359" cy="782265"/>
      </dsp:txXfrm>
    </dsp:sp>
    <dsp:sp modelId="{DBFC7235-7FEE-4888-AB48-4ECC7A2D724C}">
      <dsp:nvSpPr>
        <dsp:cNvPr id="0" name=""/>
        <dsp:cNvSpPr/>
      </dsp:nvSpPr>
      <dsp:spPr>
        <a:xfrm>
          <a:off x="1334344" y="1888630"/>
          <a:ext cx="2993733" cy="64928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Un gentile ai gentili</a:t>
          </a:r>
        </a:p>
      </dsp:txBody>
      <dsp:txXfrm>
        <a:off x="1658984" y="1888630"/>
        <a:ext cx="2344453" cy="649280"/>
      </dsp:txXfrm>
    </dsp:sp>
    <dsp:sp modelId="{770E72FC-656A-481B-B919-5AB9D78B8DF5}">
      <dsp:nvSpPr>
        <dsp:cNvPr id="0" name=""/>
        <dsp:cNvSpPr/>
      </dsp:nvSpPr>
      <dsp:spPr>
        <a:xfrm>
          <a:off x="4100829" y="1888630"/>
          <a:ext cx="3698154" cy="64928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Umano e compassonevole</a:t>
          </a:r>
        </a:p>
      </dsp:txBody>
      <dsp:txXfrm>
        <a:off x="4425469" y="1888630"/>
        <a:ext cx="3048874" cy="649280"/>
      </dsp:txXfrm>
    </dsp:sp>
    <dsp:sp modelId="{5FBFCC8C-4320-4382-AD12-E83B164E4A80}">
      <dsp:nvSpPr>
        <dsp:cNvPr id="0" name=""/>
        <dsp:cNvSpPr/>
      </dsp:nvSpPr>
      <dsp:spPr>
        <a:xfrm>
          <a:off x="2654" y="2713920"/>
          <a:ext cx="1843036" cy="782265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Giovanni</a:t>
          </a:r>
        </a:p>
      </dsp:txBody>
      <dsp:txXfrm>
        <a:off x="2654" y="2713920"/>
        <a:ext cx="1647470" cy="782265"/>
      </dsp:txXfrm>
    </dsp:sp>
    <dsp:sp modelId="{E17F692B-C597-4DCC-BE2C-80E6710654C1}">
      <dsp:nvSpPr>
        <dsp:cNvPr id="0" name=""/>
        <dsp:cNvSpPr/>
      </dsp:nvSpPr>
      <dsp:spPr>
        <a:xfrm>
          <a:off x="1591455" y="2780412"/>
          <a:ext cx="2993733" cy="64928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Un ebreo agli ebrei e gentili</a:t>
          </a:r>
        </a:p>
      </dsp:txBody>
      <dsp:txXfrm>
        <a:off x="1916095" y="2780412"/>
        <a:ext cx="2344453" cy="649280"/>
      </dsp:txXfrm>
    </dsp:sp>
    <dsp:sp modelId="{2935C5F6-CCE1-48B3-A70C-078DFE8389E8}">
      <dsp:nvSpPr>
        <dsp:cNvPr id="0" name=""/>
        <dsp:cNvSpPr/>
      </dsp:nvSpPr>
      <dsp:spPr>
        <a:xfrm>
          <a:off x="4357941" y="2780412"/>
          <a:ext cx="3698154" cy="64928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Datore della vita fisica e spirituale</a:t>
          </a:r>
        </a:p>
      </dsp:txBody>
      <dsp:txXfrm>
        <a:off x="4682581" y="2780412"/>
        <a:ext cx="3048874" cy="64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SmartArt con imágenes grandes (los cuatro “por amor”)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OS PC CLAUDIO\IGLESIA\Escuela Sabatica - ppt lecciones\2026\1 TRIMESTRE\leccion 2\17668803368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074" y="11564"/>
            <a:ext cx="12200074" cy="6846435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304801" y="132641"/>
            <a:ext cx="11549742" cy="1151873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118271" y="1316157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2 TRIMESTRE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1" y="355348"/>
            <a:ext cx="11443062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LEZIONE 2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57200" y="5693229"/>
            <a:ext cx="11549743" cy="1077815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527143" y="5787891"/>
            <a:ext cx="113538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CONOSCERE DIO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28561" y="1226016"/>
            <a:ext cx="7957509" cy="4554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10166168" y="5113093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11 APRILE 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DIO RIVELATO NELLA CREAZIONE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5000627" y="750203"/>
            <a:ext cx="7124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«I cieli raccontano la gloria di Dio e il firmamento dichiara l'opera delle sue mani»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19:1)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5000627" y="1698098"/>
            <a:ext cx="7191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/>
              <a:t>La Bibbia inizia riferendosi a Dio come  </a:t>
            </a:r>
            <a:r>
              <a:rPr lang="he-IL" b="1" dirty="0" err="1"/>
              <a:t>אֱלֹהִ֑ים</a:t>
            </a:r>
            <a:r>
              <a:rPr lang="es-ES" b="1" dirty="0"/>
              <a:t>, </a:t>
            </a:r>
            <a:r>
              <a:rPr lang="es-ES" b="1" dirty="0" err="1"/>
              <a:t>Elohim</a:t>
            </a:r>
            <a:r>
              <a:rPr lang="es-ES" b="1" dirty="0"/>
              <a:t>. </a:t>
            </a:r>
            <a:r>
              <a:rPr lang="es-ES" b="1" dirty="0" err="1"/>
              <a:t>Sebbene</a:t>
            </a:r>
            <a:r>
              <a:rPr lang="es-ES" b="1" dirty="0"/>
              <a:t> la traduzione letterale di questo titolo sia "dèi", è usato come sostantivo singolare. Qualcosa come: </a:t>
            </a:r>
            <a:r>
              <a:rPr lang="it-IT" b="1" dirty="0"/>
              <a:t>«</a:t>
            </a:r>
            <a:r>
              <a:rPr lang="es-ES" b="1" dirty="0"/>
              <a:t>In principio, Dio creò i cieli e la </a:t>
            </a:r>
            <a:r>
              <a:rPr lang="es-ES" b="1" dirty="0" err="1"/>
              <a:t>terra</a:t>
            </a:r>
            <a:r>
              <a:rPr lang="it-IT" b="1" dirty="0"/>
              <a:t>»</a:t>
            </a:r>
            <a:r>
              <a:rPr lang="es-ES" b="1" dirty="0"/>
              <a:t>  (Ge 1:1).</a:t>
            </a: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77" y="3239127"/>
            <a:ext cx="4368442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36606" y="4577343"/>
            <a:ext cx="6942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/>
              <a:t>Nel capitolo 2 della Genesi, viene aggiunto un nome personale per Dio: </a:t>
            </a:r>
            <a:r>
              <a:rPr lang="he-IL" b="1" dirty="0" err="1"/>
              <a:t>הוָ֥ה</a:t>
            </a:r>
            <a:r>
              <a:rPr lang="he-IL" b="1" dirty="0"/>
              <a:t> </a:t>
            </a:r>
            <a:r>
              <a:rPr lang="it-IT" b="1" dirty="0"/>
              <a:t> </a:t>
            </a:r>
            <a:r>
              <a:rPr lang="es-ES" b="1" dirty="0" err="1"/>
              <a:t>Yahweh</a:t>
            </a:r>
            <a:r>
              <a:rPr lang="es-ES" b="1" dirty="0"/>
              <a:t>. Ora non si limita a dire: </a:t>
            </a:r>
            <a:r>
              <a:rPr lang="it-IT" b="1" dirty="0"/>
              <a:t>«</a:t>
            </a:r>
            <a:r>
              <a:rPr lang="es-ES" b="1" dirty="0" err="1"/>
              <a:t>Sia</a:t>
            </a:r>
            <a:r>
              <a:rPr lang="es-ES" b="1" dirty="0"/>
              <a:t> </a:t>
            </a:r>
            <a:r>
              <a:rPr lang="es-ES" b="1" dirty="0" err="1"/>
              <a:t>fatto</a:t>
            </a:r>
            <a:r>
              <a:rPr lang="it-IT" b="1" dirty="0"/>
              <a:t>»</a:t>
            </a:r>
            <a:r>
              <a:rPr lang="es-ES" b="1" dirty="0"/>
              <a:t>. Prende l'uomo e lo plasma con le Sue mani. Il Dio potente si rivela come un Dio personale e accessibile.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163556" y="3377014"/>
            <a:ext cx="70087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Ci presenta il Creatore che, attraverso la Parola [Gesù Cristo] e con l'intervento dello Spirito, è potente nel far emergere tutto ciò che esiste </a:t>
            </a:r>
            <a:r>
              <a:rPr lang="es-ES" b="1" dirty="0"/>
              <a:t>(Ge 1:1-3; </a:t>
            </a:r>
            <a:r>
              <a:rPr lang="es-ES" b="1" dirty="0" err="1"/>
              <a:t>Gv</a:t>
            </a:r>
            <a:r>
              <a:rPr lang="es-ES" b="1" dirty="0"/>
              <a:t> 1:1-3)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163555" y="6023892"/>
            <a:ext cx="7191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>
                <a:solidFill>
                  <a:prstClr val="black"/>
                </a:solidFill>
              </a:rPr>
              <a:t>Ci tocca, ci parla, ci insegna, ci affida il nostro compito... ci ama.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DIO RIVELATO IN GESÙ (EMMANUELE)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8" y="679670"/>
            <a:ext cx="89154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b="1" dirty="0">
                <a:solidFill>
                  <a:srgbClr val="69400B"/>
                </a:solidFill>
                <a:latin typeface="Comic Sans MS" panose="030F0702030302020204" pitchFamily="66" charset="0"/>
              </a:rPr>
              <a:t>«Nessuno ha mai visto Dio; l'unigenito Figlio, che è nel seno del Padre, è colui che lo ha fatto conoscere»</a:t>
            </a:r>
            <a:r>
              <a:rPr lang="es-E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(Giovanni 1:18)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266701" y="1416131"/>
            <a:ext cx="8983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 vogliamo sapere com'è Dio, conosciamo Gesù. Egli è Dio incarnato (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Gv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1:14), che si è rivelato assumendo la natura umana affinché potesse essere visto e ascoltato da noi (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Gv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1:18; 14:9; 1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Gv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5:20).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466082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266701" y="2431794"/>
            <a:ext cx="119252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 annunciato con un nome profetico che indicava lo scopo della sua vita: Emmanuele, Dio con noi (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7:14; Mt 1:23). I quattro evangelisti ce lo presentano sotto diversi aspetti.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6176" y="788491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947057" y="1632857"/>
            <a:ext cx="10504713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3200" b="1" dirty="0"/>
              <a:t>«</a:t>
            </a:r>
            <a:r>
              <a:rPr lang="it-IT" sz="3000" b="1" dirty="0">
                <a:latin typeface="Comic Sans MS" pitchFamily="66" charset="0"/>
              </a:rPr>
              <a:t>Molti hanno false concezioni di Dio e dei Suoi attributi... Dio è un Dio di verità. Giustizia e misericordia sono gli attributi del Suo trono. È un Dio di amore, pietà e tenera compassione. È così che è rappresentato in Suo Figlio, il nostro Salvatore. È un Dio di pazienza e longanimità. Se l'Essere che adoriamo e il cui carattere cerchiamo di emulare possiede queste caratteristiche, stiamo adorando il vero Dio</a:t>
            </a:r>
            <a:r>
              <a:rPr lang="it-IT" sz="2800" b="1" dirty="0"/>
              <a:t>»</a:t>
            </a:r>
            <a:r>
              <a:rPr lang="it-IT" sz="3000" b="1" dirty="0">
                <a:latin typeface="Comic Sans MS" pitchFamily="66" charset="0"/>
              </a:rPr>
              <a:t>.</a:t>
            </a:r>
            <a:endParaRPr lang="es-ES" sz="3000" b="1" dirty="0">
              <a:latin typeface="Comic Sans MS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3352800" y="6162110"/>
            <a:ext cx="56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/>
              <a:t>(E.G. White, </a:t>
            </a:r>
            <a:r>
              <a:rPr lang="es-ES" b="1" i="1" dirty="0"/>
              <a:t>Dio si prende cura di </a:t>
            </a:r>
            <a:r>
              <a:rPr lang="es-ES" b="1" i="1" dirty="0" err="1"/>
              <a:t>noi</a:t>
            </a:r>
            <a:r>
              <a:rPr lang="es-ES" b="1" dirty="0"/>
              <a:t>, 8 agosto)</a:t>
            </a:r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TOS PC CLAUDIO\IGLESIA\Escuela Sabatica - ppt lecciones\2026\2 TRIMESTRE\leccion 2\Immagine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7433" y="-17228"/>
            <a:ext cx="12204701" cy="6870700"/>
          </a:xfrm>
          <a:prstGeom prst="rect">
            <a:avLst/>
          </a:prstGeom>
          <a:noFill/>
        </p:spPr>
      </p:pic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508145" y="875193"/>
            <a:ext cx="3837853" cy="49859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lang="it-IT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«Or questa è la vita eterna, che conoscano te, il solo vero Dio, e Gesù Cristo che tu hai mandato»</a:t>
            </a:r>
            <a:endParaRPr kumimoji="0" lang="es-ES" sz="40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(Giovanni 17:3)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990975" y="3757554"/>
            <a:ext cx="5114254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C85059"/>
                </a:solidFill>
              </a:rPr>
              <a:t>Gli attributi di Dio.</a:t>
            </a:r>
          </a:p>
          <a:p>
            <a:pPr>
              <a:spcBef>
                <a:spcPts val="1200"/>
              </a:spcBef>
            </a:pPr>
            <a:r>
              <a:rPr lang="es-ES" sz="2000" b="1" dirty="0">
                <a:solidFill>
                  <a:srgbClr val="B14DC1"/>
                </a:solidFill>
              </a:rPr>
              <a:t>Il carattere di Dio: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Dio è santo.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Dio è amore.</a:t>
            </a:r>
          </a:p>
          <a:p>
            <a:pPr>
              <a:spcBef>
                <a:spcPts val="1200"/>
              </a:spcBef>
            </a:pPr>
            <a:r>
              <a:rPr lang="es-ES" sz="2000" b="1" dirty="0">
                <a:solidFill>
                  <a:srgbClr val="515FC3"/>
                </a:solidFill>
              </a:rPr>
              <a:t>Conoscere Dio: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Dio rivelato nella Creazione.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Dio rivelato in Gesù (Emmanuele).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166256" y="226584"/>
            <a:ext cx="8149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La nostra conoscenza di Dio è stata corrotta dal peccato. Abbiamo cercato di rappresentarlo in idoli dalle sembianze di persone o animali. È stato raffigurato come capriccioso o tirannico. In definitiva, l'umanità ha creato un'immagine di Dio a propria somiglianza.</a:t>
            </a:r>
            <a:endParaRPr lang="es-ES" b="1" dirty="0"/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29" y="3702694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5423097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4217398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374259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6256296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87798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027182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464504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166255" y="2853885"/>
            <a:ext cx="8149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Ma l'aiuto è arrivato. Vuoi sapere com’è Dio? Nella Bibbia abbiamo la vera rivelazione della natura di Dio.</a:t>
            </a:r>
            <a:r>
              <a:rPr lang="es-ES" b="1" dirty="0"/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166255" y="1692495"/>
            <a:ext cx="81490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Ma com'è veramente Dio? È così grande che comprenderlo è qualcosa al di là della nostra portata? Certamente, per quanto ci sforziamo, la nostra mente non può comprendere Dio. Abbiamo bisogno di aiuto.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622235" y="2462691"/>
            <a:ext cx="674922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GLI ATTRIBUTI DI DIO</a:t>
            </a: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462116" y="103483"/>
            <a:ext cx="767622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«O Eterno, DIO degli eserciti, chi è potente come te, o Eterno? La tua fedeltà ti circonda dappertutto»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(Salmo 89:8)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186504" y="1072800"/>
            <a:ext cx="6170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La Bibbia offre l'immagine più fedele, chiara e coerente di Dio. Uno dei modi in cui ci permette di conoscerlo è attraverso i Suoi attributi.</a:t>
            </a:r>
            <a:endParaRPr lang="es-ES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494367"/>
              </p:ext>
            </p:extLst>
          </p:nvPr>
        </p:nvGraphicFramePr>
        <p:xfrm>
          <a:off x="186504" y="2143915"/>
          <a:ext cx="6353175" cy="451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054437" y="4219910"/>
            <a:ext cx="3782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Da parte sua, Satana ha cercato fin dall'inizio di distorcere il carattere di Dio, presentandolo come un Dio egoista, che cerca solo il proprio bene </a:t>
            </a:r>
            <a:r>
              <a:rPr lang="es-ES" sz="2000" b="1" dirty="0"/>
              <a:t>(Ge 3:4,5)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592189" y="301683"/>
              <a:ext cx="191095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b="1" spc="50" dirty="0">
                  <a:ln w="0"/>
                  <a:solidFill>
                    <a:srgbClr val="0070C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GLI ATTRIBUTI DI DIO</a:t>
              </a: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168" y="1276037"/>
            <a:ext cx="5667683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357573" y="2383785"/>
            <a:ext cx="753637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IL CARATTERE DI DIO</a:t>
            </a: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706827" y="307776"/>
            <a:ext cx="54836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 </a:t>
            </a:r>
            <a:r>
              <a:rPr lang="es-E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</a:t>
            </a:r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455432" y="307776"/>
            <a:ext cx="599076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«L'uno gridava all'altro e diceva: 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Santo, santo, santo è l'Eterno degli eserciti. Tutta la terra è piena della sua gloria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»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(Isaia 6:3)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193265" y="1485900"/>
            <a:ext cx="651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Gli angeli che stanno accanto a Dio lo lodano come «Santo, santo, santo» (</a:t>
            </a:r>
            <a:r>
              <a:rPr lang="it-IT" b="1" dirty="0" err="1"/>
              <a:t>Is</a:t>
            </a:r>
            <a:r>
              <a:rPr lang="it-IT" b="1" dirty="0"/>
              <a:t> 6:3; Ap 4:8). Questo attributo è così intrinsecamente legato al Suo carattere che Isaia lo usa come nome proprio di Dio e lo definisce come: «Il Santo»</a:t>
            </a:r>
            <a:r>
              <a:rPr lang="es-ES" b="1" dirty="0"/>
              <a:t> (</a:t>
            </a:r>
            <a:r>
              <a:rPr lang="es-ES" b="1" dirty="0" err="1"/>
              <a:t>Is</a:t>
            </a:r>
            <a:r>
              <a:rPr lang="es-ES" b="1" dirty="0"/>
              <a:t> 40:25; 57:15).</a:t>
            </a:r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29730" y="1529504"/>
            <a:ext cx="5237831" cy="51391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193259" y="5250873"/>
            <a:ext cx="66364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Ciò significa che, poiché Egli è Santo, il suo amore è santo, puro e privo di egoismo. Poiché Egli è Santo, la sua onnipotenza è santa, pura e priva di egoismo. Tutti i suoi attributi sono permeati di santità e purezza.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193251" y="4475018"/>
            <a:ext cx="6636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Ma come si applica questo a Dio? Egli è totalmente separato dal male e non ha alcuna relazione con il peccato.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193260" y="3117116"/>
            <a:ext cx="65135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Cosa significa essere santi? Significa essere consacrati, separati, puri. Siamo santi quando ci allontaniamo dal male e compiamo l'opera che Dio ci ha affidato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s-E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Nu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15:40; Le</a:t>
            </a:r>
            <a:r>
              <a:rPr kumimoji="0" lang="es-E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11:44; 1 P 2:9).</a:t>
            </a: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DIO </a:t>
            </a:r>
            <a:r>
              <a:rPr lang="es-ES" sz="4400" b="1" spc="6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È</a:t>
            </a:r>
            <a:r>
              <a:rPr lang="es-E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 AMORE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200025" y="619422"/>
            <a:ext cx="11791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«E noi abbiamo conosciuto e creduto all'amore che Dio ha per noi. Dio è amore; e chi dimora nell'amore dimora in Dio e Dio in lui»</a:t>
            </a:r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Giovanni 4:16)</a:t>
            </a:r>
            <a:endParaRPr lang="es-E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200025" y="1388863"/>
            <a:ext cx="11791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Dio non solo ha amore o dona amore (anche se fa entrambe le cose), ma “Dio È amore” (1 </a:t>
            </a:r>
            <a:r>
              <a:rPr lang="it-IT" b="1" dirty="0" err="1"/>
              <a:t>Gv</a:t>
            </a:r>
            <a:r>
              <a:rPr lang="it-IT" b="1" dirty="0"/>
              <a:t> 4:8,16). Come la santità, l’amore è parte intrinseca della natura divina.</a:t>
            </a:r>
            <a:endParaRPr lang="es-ES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810000" y="5527964"/>
            <a:ext cx="838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/>
              <a:t>Come posso rispondere al Suo amore?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2688065"/>
              </p:ext>
            </p:extLst>
          </p:nvPr>
        </p:nvGraphicFramePr>
        <p:xfrm>
          <a:off x="290513" y="2172755"/>
          <a:ext cx="11610974" cy="367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250873"/>
            <a:ext cx="4038599" cy="14609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920837" y="5928074"/>
            <a:ext cx="82711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«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Noi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lo amiamo, perchè Lui ci amò per </a:t>
            </a:r>
            <a:r>
              <a:rPr lang="es-ES" sz="2000" b="1" dirty="0">
                <a:solidFill>
                  <a:prstClr val="black"/>
                </a:solidFill>
                <a:latin typeface="Aptos" panose="02110004020202020204"/>
              </a:rPr>
              <a:t>primo</a:t>
            </a:r>
            <a:r>
              <a:rPr lang="it-IT" sz="2000" b="1" dirty="0">
                <a:solidFill>
                  <a:prstClr val="black"/>
                </a:solidFill>
                <a:latin typeface="Aptos" panose="02110004020202020204"/>
              </a:rPr>
              <a:t>»</a:t>
            </a:r>
            <a:r>
              <a:rPr lang="es-E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Gv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4:19).</a:t>
            </a: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994289" y="2386220"/>
            <a:ext cx="62034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CONOSCERE DIO</a:t>
            </a: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1177</Words>
  <Application>Microsoft Office PowerPoint</Application>
  <PresentationFormat>Panorámica</PresentationFormat>
  <Paragraphs>75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Calibri</vt:lpstr>
      <vt:lpstr>Arial</vt:lpstr>
      <vt:lpstr>Verdana</vt:lpstr>
      <vt:lpstr>Comic Sans MS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86</cp:revision>
  <dcterms:created xsi:type="dcterms:W3CDTF">2026-02-28T16:33:58Z</dcterms:created>
  <dcterms:modified xsi:type="dcterms:W3CDTF">2026-03-24T16:16:01Z</dcterms:modified>
</cp:coreProperties>
</file>