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1" r:id="rId3"/>
    <p:sldId id="28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rgbClr val="C00000"/>
              </a:solidFill>
            </a:rPr>
            <a:t>Esempi di orgoglio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es-ES" sz="2000" b="1" dirty="0"/>
            <a:t>Lucifero</a:t>
          </a:r>
          <a:endParaRPr lang="es-ES" sz="2000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es-ES" sz="2000" b="1" dirty="0"/>
            <a:t>I discepoli di Gesù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es-ES" sz="2400" b="1" dirty="0">
              <a:solidFill>
                <a:schemeClr val="accent4">
                  <a:lumMod val="75000"/>
                </a:schemeClr>
              </a:solidFill>
            </a:rPr>
            <a:t>Esempi di umiltà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es-ES" sz="2000" b="1" dirty="0"/>
            <a:t>Il pubblicano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es-ES" sz="2000" b="1" dirty="0"/>
            <a:t>Mosè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es-ES" sz="2000" b="1" dirty="0"/>
            <a:t>Gesù, l’esempio perfetto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265373" custLinFactX="24757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75391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214653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306262" custLinFactX="46169" custLinFactNeighborX="100000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220895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solidFill>
                <a:schemeClr val="accent2">
                  <a:lumMod val="50000"/>
                </a:schemeClr>
              </a:solidFill>
            </a:rPr>
            <a:t>Non consideriamo gli altri come esseri inferiori (</a:t>
          </a:r>
          <a:r>
            <a:rPr lang="es-ES" sz="1800" b="1" dirty="0" err="1">
              <a:solidFill>
                <a:schemeClr val="accent2">
                  <a:lumMod val="50000"/>
                </a:schemeClr>
              </a:solidFill>
            </a:rPr>
            <a:t>Fl</a:t>
          </a:r>
          <a:r>
            <a:rPr lang="es-ES" sz="1800" b="1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18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rgbClr val="7D7A00"/>
              </a:solidFill>
            </a:rPr>
            <a:t>Non cerchiamo il riconoscimento pubblico (</a:t>
          </a:r>
          <a:r>
            <a:rPr lang="es-ES" sz="2000" b="1" dirty="0" err="1">
              <a:solidFill>
                <a:srgbClr val="7D7A00"/>
              </a:solidFill>
            </a:rPr>
            <a:t>Lc</a:t>
          </a:r>
          <a:r>
            <a:rPr lang="es-ES" sz="2000" b="1" dirty="0">
              <a:solidFill>
                <a:srgbClr val="7D7A00"/>
              </a:solidFill>
            </a:rPr>
            <a:t>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Riceveremo la grazia di Dio (</a:t>
          </a:r>
          <a:r>
            <a:rPr lang="es-ES" sz="2000" b="1" dirty="0" err="1">
              <a:solidFill>
                <a:schemeClr val="accent5">
                  <a:lumMod val="50000"/>
                </a:schemeClr>
              </a:solidFill>
            </a:rPr>
            <a:t>Gm</a:t>
          </a:r>
          <a:r>
            <a:rPr lang="es-ES" sz="2000" b="1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accent6">
                  <a:lumMod val="50000"/>
                </a:schemeClr>
              </a:solidFill>
            </a:rPr>
            <a:t>Impartiremo questa grazia agli altri (1 Pt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8CC7DC5-2F0A-4292-9C5B-03AF483A6E8D}">
      <dgm:prSet custT="1"/>
      <dgm:spPr/>
      <dgm:t>
        <a:bodyPr/>
        <a:lstStyle/>
        <a:p>
          <a:r>
            <a:rPr lang="it-IT" sz="1800" b="1" dirty="0">
              <a:solidFill>
                <a:schemeClr val="accent4">
                  <a:lumMod val="50000"/>
                </a:schemeClr>
              </a:solidFill>
            </a:rPr>
            <a:t>Lasceremo che siano gli altri a darci il giusto riconoscimento (Pr 27:2)</a:t>
          </a:r>
          <a:endParaRPr lang="es-ES_tradnl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363050D4-3143-4FB5-99AD-3A8F83D6AA48}" type="parTrans" cxnId="{6D9CD3CB-76BA-4DE3-9089-17B2B0E04088}">
      <dgm:prSet/>
      <dgm:spPr/>
      <dgm:t>
        <a:bodyPr/>
        <a:lstStyle/>
        <a:p>
          <a:endParaRPr lang="es-ES_tradnl"/>
        </a:p>
      </dgm:t>
    </dgm:pt>
    <dgm:pt modelId="{3182FCDD-F487-4558-A8B4-57ABAEADFD04}" type="sibTrans" cxnId="{6D9CD3CB-76BA-4DE3-9089-17B2B0E04088}">
      <dgm:prSet/>
      <dgm:spPr/>
      <dgm:t>
        <a:bodyPr/>
        <a:lstStyle/>
        <a:p>
          <a:endParaRPr lang="es-ES_tradnl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9C81F975-6B4D-45D4-B86B-CC33C249FAF1}" type="pres">
      <dgm:prSet presAssocID="{78CC7DC5-2F0A-4292-9C5B-03AF483A6E8D}" presName="vertSpace3" presStyleLbl="node1" presStyleIdx="1" presStyleCnt="5"/>
      <dgm:spPr/>
    </dgm:pt>
    <dgm:pt modelId="{C5B8CC03-074D-4A48-B7FA-9A5EB7AF9E16}" type="pres">
      <dgm:prSet presAssocID="{78CC7DC5-2F0A-4292-9C5B-03AF483A6E8D}" presName="circle3" presStyleLbl="node1" presStyleIdx="2" presStyleCnt="5"/>
      <dgm:spPr/>
    </dgm:pt>
    <dgm:pt modelId="{35F679C9-F56E-4CDD-8D6A-7A698BE25A28}" type="pres">
      <dgm:prSet presAssocID="{78CC7DC5-2F0A-4292-9C5B-03AF483A6E8D}" presName="rect3" presStyleLbl="alignAcc1" presStyleIdx="2" presStyleCnt="5"/>
      <dgm:spPr/>
    </dgm:pt>
    <dgm:pt modelId="{327517F5-306A-4997-AB20-917B149638E4}" type="pres">
      <dgm:prSet presAssocID="{6D7ABD59-272E-4506-8E55-090F8572CF31}" presName="vertSpace4" presStyleLbl="node1" presStyleIdx="2" presStyleCnt="5"/>
      <dgm:spPr/>
    </dgm:pt>
    <dgm:pt modelId="{F632DAAB-B00C-498A-8272-9C6D261E6EDD}" type="pres">
      <dgm:prSet presAssocID="{6D7ABD59-272E-4506-8E55-090F8572CF31}" presName="circle4" presStyleLbl="node1" presStyleIdx="3" presStyleCnt="5"/>
      <dgm:spPr/>
    </dgm:pt>
    <dgm:pt modelId="{7D21D103-289D-4BBB-AD7E-45D4674C9370}" type="pres">
      <dgm:prSet presAssocID="{6D7ABD59-272E-4506-8E55-090F8572CF31}" presName="rect4" presStyleLbl="alignAcc1" presStyleIdx="3" presStyleCnt="5"/>
      <dgm:spPr/>
    </dgm:pt>
    <dgm:pt modelId="{35996DC9-DE29-499C-B009-AF55B9A90CC8}" type="pres">
      <dgm:prSet presAssocID="{E347F780-C221-4A87-B0D6-692110341847}" presName="vertSpace5" presStyleLbl="node1" presStyleIdx="3" presStyleCnt="5"/>
      <dgm:spPr/>
    </dgm:pt>
    <dgm:pt modelId="{3A1AD9FF-1E34-4869-A261-5A5B305BE89E}" type="pres">
      <dgm:prSet presAssocID="{E347F780-C221-4A87-B0D6-692110341847}" presName="circle5" presStyleLbl="node1" presStyleIdx="4" presStyleCnt="5"/>
      <dgm:spPr/>
    </dgm:pt>
    <dgm:pt modelId="{06513EEB-877D-4A3A-88FE-24CAF5D7B4D6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12CBC97-031D-463D-9602-C3C73C8E4EF4}" type="pres">
      <dgm:prSet presAssocID="{78CC7DC5-2F0A-4292-9C5B-03AF483A6E8D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0E5563D3-C928-4A25-9A25-6238E361B63B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0AD981D2-68EF-45A7-A54E-CE586B7054B8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9C9D5405-AEBB-4BFE-8390-4EBBB343D159}" type="presOf" srcId="{E347F780-C221-4A87-B0D6-692110341847}" destId="{06513EEB-877D-4A3A-88FE-24CAF5D7B4D6}" srcOrd="0" destOrd="0" presId="urn:microsoft.com/office/officeart/2005/8/layout/target3"/>
    <dgm:cxn modelId="{FC08F405-955F-406B-8A4F-C1C5A8162FF9}" type="presOf" srcId="{6D7ABD59-272E-4506-8E55-090F8572CF31}" destId="{0E5563D3-C928-4A25-9A25-6238E361B63B}" srcOrd="1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3697CC70-6F18-4ABE-A655-CED11E88388D}" type="presOf" srcId="{78CC7DC5-2F0A-4292-9C5B-03AF483A6E8D}" destId="{35F679C9-F56E-4CDD-8D6A-7A698BE25A28}" srcOrd="0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C39A9888-3604-4790-9E44-7735A223017D}" type="presOf" srcId="{E347F780-C221-4A87-B0D6-692110341847}" destId="{0AD981D2-68EF-45A7-A54E-CE586B7054B8}" srcOrd="1" destOrd="0" presId="urn:microsoft.com/office/officeart/2005/8/layout/target3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94A7EB9B-A4EC-4522-B60C-B47D62D7C1B8}" type="presOf" srcId="{6D7ABD59-272E-4506-8E55-090F8572CF31}" destId="{7D21D103-289D-4BBB-AD7E-45D4674C9370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6D9CD3CB-76BA-4DE3-9089-17B2B0E04088}" srcId="{9F04A059-CE36-47DB-AA40-71B88005C837}" destId="{78CC7DC5-2F0A-4292-9C5B-03AF483A6E8D}" srcOrd="2" destOrd="0" parTransId="{363050D4-3143-4FB5-99AD-3A8F83D6AA48}" sibTransId="{3182FCDD-F487-4558-A8B4-57ABAEADFD04}"/>
    <dgm:cxn modelId="{7D7FD2CD-1B37-4583-B36B-F570B18AC825}" type="presOf" srcId="{78CC7DC5-2F0A-4292-9C5B-03AF483A6E8D}" destId="{D12CBC97-031D-463D-9602-C3C73C8E4EF4}" srcOrd="1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69B4E3E2-8F08-47CF-A73F-7AFF77433C52}" type="presParOf" srcId="{79A7DE57-5836-4940-B0C5-EF4EAB3F8713}" destId="{9C81F975-6B4D-45D4-B86B-CC33C249FAF1}" srcOrd="6" destOrd="0" presId="urn:microsoft.com/office/officeart/2005/8/layout/target3"/>
    <dgm:cxn modelId="{21F8E616-BD4A-4BAD-88FC-94686A4F5910}" type="presParOf" srcId="{79A7DE57-5836-4940-B0C5-EF4EAB3F8713}" destId="{C5B8CC03-074D-4A48-B7FA-9A5EB7AF9E16}" srcOrd="7" destOrd="0" presId="urn:microsoft.com/office/officeart/2005/8/layout/target3"/>
    <dgm:cxn modelId="{D8BD4C86-0C86-471F-9952-F093652A54A1}" type="presParOf" srcId="{79A7DE57-5836-4940-B0C5-EF4EAB3F8713}" destId="{35F679C9-F56E-4CDD-8D6A-7A698BE25A28}" srcOrd="8" destOrd="0" presId="urn:microsoft.com/office/officeart/2005/8/layout/target3"/>
    <dgm:cxn modelId="{A1681F88-275F-42E7-AF51-BD1DED709316}" type="presParOf" srcId="{79A7DE57-5836-4940-B0C5-EF4EAB3F8713}" destId="{327517F5-306A-4997-AB20-917B149638E4}" srcOrd="9" destOrd="0" presId="urn:microsoft.com/office/officeart/2005/8/layout/target3"/>
    <dgm:cxn modelId="{3FB9CFF3-E2C6-4617-8D42-E7C145E45371}" type="presParOf" srcId="{79A7DE57-5836-4940-B0C5-EF4EAB3F8713}" destId="{F632DAAB-B00C-498A-8272-9C6D261E6EDD}" srcOrd="10" destOrd="0" presId="urn:microsoft.com/office/officeart/2005/8/layout/target3"/>
    <dgm:cxn modelId="{C6ECFDA7-DDEA-4549-9081-6F49B79B5104}" type="presParOf" srcId="{79A7DE57-5836-4940-B0C5-EF4EAB3F8713}" destId="{7D21D103-289D-4BBB-AD7E-45D4674C9370}" srcOrd="11" destOrd="0" presId="urn:microsoft.com/office/officeart/2005/8/layout/target3"/>
    <dgm:cxn modelId="{2AFE742A-37F3-4965-9F43-F7C65DF830AB}" type="presParOf" srcId="{79A7DE57-5836-4940-B0C5-EF4EAB3F8713}" destId="{35996DC9-DE29-499C-B009-AF55B9A90CC8}" srcOrd="12" destOrd="0" presId="urn:microsoft.com/office/officeart/2005/8/layout/target3"/>
    <dgm:cxn modelId="{A4A5211B-9A05-4174-8C02-9FE1077DF877}" type="presParOf" srcId="{79A7DE57-5836-4940-B0C5-EF4EAB3F8713}" destId="{3A1AD9FF-1E34-4869-A261-5A5B305BE89E}" srcOrd="13" destOrd="0" presId="urn:microsoft.com/office/officeart/2005/8/layout/target3"/>
    <dgm:cxn modelId="{0FAE9765-3104-42D8-A5BB-A85A860FD50C}" type="presParOf" srcId="{79A7DE57-5836-4940-B0C5-EF4EAB3F8713}" destId="{06513EEB-877D-4A3A-88FE-24CAF5D7B4D6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150E520E-E37C-4BC0-991A-6C240B1B486A}" type="presParOf" srcId="{79A7DE57-5836-4940-B0C5-EF4EAB3F8713}" destId="{D12CBC97-031D-463D-9602-C3C73C8E4EF4}" srcOrd="17" destOrd="0" presId="urn:microsoft.com/office/officeart/2005/8/layout/target3"/>
    <dgm:cxn modelId="{449EE439-972B-40B2-8FAC-1760E6FE1834}" type="presParOf" srcId="{79A7DE57-5836-4940-B0C5-EF4EAB3F8713}" destId="{0E5563D3-C928-4A25-9A25-6238E361B63B}" srcOrd="18" destOrd="0" presId="urn:microsoft.com/office/officeart/2005/8/layout/target3"/>
    <dgm:cxn modelId="{47F76CF7-9315-4BBA-8D51-AC2B45771392}" type="presParOf" srcId="{79A7DE57-5836-4940-B0C5-EF4EAB3F8713}" destId="{0AD981D2-68EF-45A7-A54E-CE586B7054B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727879" y="699297"/>
          <a:ext cx="2593475" cy="16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08"/>
              </a:lnTo>
              <a:lnTo>
                <a:pt x="2593475" y="82108"/>
              </a:lnTo>
              <a:lnTo>
                <a:pt x="2593475" y="164216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727879" y="699297"/>
          <a:ext cx="474414" cy="16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08"/>
              </a:lnTo>
              <a:lnTo>
                <a:pt x="474414" y="82108"/>
              </a:lnTo>
              <a:lnTo>
                <a:pt x="474414" y="164216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768004" y="699297"/>
          <a:ext cx="1959874" cy="164216"/>
        </a:xfrm>
        <a:custGeom>
          <a:avLst/>
          <a:gdLst/>
          <a:ahLst/>
          <a:cxnLst/>
          <a:rect l="0" t="0" r="0" b="0"/>
          <a:pathLst>
            <a:path>
              <a:moveTo>
                <a:pt x="1959874" y="0"/>
              </a:moveTo>
              <a:lnTo>
                <a:pt x="1959874" y="82108"/>
              </a:lnTo>
              <a:lnTo>
                <a:pt x="0" y="82108"/>
              </a:lnTo>
              <a:lnTo>
                <a:pt x="0" y="164216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937674" y="699297"/>
          <a:ext cx="1420641" cy="164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108"/>
              </a:lnTo>
              <a:lnTo>
                <a:pt x="1420641" y="82108"/>
              </a:lnTo>
              <a:lnTo>
                <a:pt x="1420641" y="164216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03367" y="699297"/>
          <a:ext cx="834307" cy="164216"/>
        </a:xfrm>
        <a:custGeom>
          <a:avLst/>
          <a:gdLst/>
          <a:ahLst/>
          <a:cxnLst/>
          <a:rect l="0" t="0" r="0" b="0"/>
          <a:pathLst>
            <a:path>
              <a:moveTo>
                <a:pt x="834307" y="0"/>
              </a:moveTo>
              <a:lnTo>
                <a:pt x="834307" y="82108"/>
              </a:lnTo>
              <a:lnTo>
                <a:pt x="0" y="82108"/>
              </a:lnTo>
              <a:lnTo>
                <a:pt x="0" y="164216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674928" y="173803"/>
          <a:ext cx="525493" cy="52549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204135" y="182148"/>
          <a:ext cx="2091776" cy="52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rgbClr val="C00000"/>
              </a:solidFill>
            </a:rPr>
            <a:t>Esempi di orgoglio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204135" y="182148"/>
        <a:ext cx="2091776" cy="525493"/>
      </dsp:txXfrm>
    </dsp:sp>
    <dsp:sp modelId="{00CFEA07-048C-4452-9699-8EA7D6BBFFAD}">
      <dsp:nvSpPr>
        <dsp:cNvPr id="0" name=""/>
        <dsp:cNvSpPr/>
      </dsp:nvSpPr>
      <dsp:spPr>
        <a:xfrm>
          <a:off x="327909" y="863514"/>
          <a:ext cx="1550915" cy="1958456"/>
        </a:xfrm>
        <a:prstGeom prst="round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442786" y="2862430"/>
          <a:ext cx="1382502" cy="52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Lucifero</a:t>
          </a:r>
          <a:endParaRPr lang="es-ES" sz="2000" kern="1200" dirty="0"/>
        </a:p>
      </dsp:txBody>
      <dsp:txXfrm>
        <a:off x="442786" y="2862430"/>
        <a:ext cx="1382502" cy="525493"/>
      </dsp:txXfrm>
    </dsp:sp>
    <dsp:sp modelId="{1962EC93-D6B2-4A34-AC84-9B92D9C68EFA}">
      <dsp:nvSpPr>
        <dsp:cNvPr id="0" name=""/>
        <dsp:cNvSpPr/>
      </dsp:nvSpPr>
      <dsp:spPr>
        <a:xfrm>
          <a:off x="2582858" y="863514"/>
          <a:ext cx="1550915" cy="1958456"/>
        </a:xfrm>
        <a:prstGeom prst="roundRect">
          <a:avLst/>
        </a:prstGeom>
        <a:blipFill dpi="0"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513728" y="3110169"/>
          <a:ext cx="1691981" cy="52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 discepoli di Gesù</a:t>
          </a:r>
          <a:endParaRPr lang="es-ES" sz="2000" kern="1200" dirty="0"/>
        </a:p>
      </dsp:txBody>
      <dsp:txXfrm>
        <a:off x="2513728" y="3110169"/>
        <a:ext cx="1691981" cy="525493"/>
      </dsp:txXfrm>
    </dsp:sp>
    <dsp:sp modelId="{16E1F04A-5A82-48D9-8B41-F2BE1BE4B8A0}">
      <dsp:nvSpPr>
        <dsp:cNvPr id="0" name=""/>
        <dsp:cNvSpPr/>
      </dsp:nvSpPr>
      <dsp:spPr>
        <a:xfrm>
          <a:off x="7465132" y="173803"/>
          <a:ext cx="525493" cy="52549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8001966" y="180992"/>
          <a:ext cx="2414080" cy="52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accent4">
                  <a:lumMod val="75000"/>
                </a:schemeClr>
              </a:solidFill>
            </a:rPr>
            <a:t>Esempi di umiltà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8001966" y="180992"/>
        <a:ext cx="2414080" cy="525493"/>
      </dsp:txXfrm>
    </dsp:sp>
    <dsp:sp modelId="{1AFFD3DE-C5D3-4C82-BF8E-6F6258E0342A}">
      <dsp:nvSpPr>
        <dsp:cNvPr id="0" name=""/>
        <dsp:cNvSpPr/>
      </dsp:nvSpPr>
      <dsp:spPr>
        <a:xfrm>
          <a:off x="4992547" y="863514"/>
          <a:ext cx="1550915" cy="1958456"/>
        </a:xfrm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888868" y="2978922"/>
          <a:ext cx="1741183" cy="52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Il pubblicano</a:t>
          </a:r>
          <a:endParaRPr lang="es-ES" sz="2000" kern="1200" dirty="0"/>
        </a:p>
      </dsp:txBody>
      <dsp:txXfrm>
        <a:off x="4888868" y="2978922"/>
        <a:ext cx="1741183" cy="525493"/>
      </dsp:txXfrm>
    </dsp:sp>
    <dsp:sp modelId="{4F2B43F8-D675-4644-9C2C-17FD2B384624}">
      <dsp:nvSpPr>
        <dsp:cNvPr id="0" name=""/>
        <dsp:cNvSpPr/>
      </dsp:nvSpPr>
      <dsp:spPr>
        <a:xfrm>
          <a:off x="7426836" y="863514"/>
          <a:ext cx="1550915" cy="1958456"/>
        </a:xfrm>
        <a:prstGeom prst="roundRect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635786" y="2821221"/>
          <a:ext cx="1110725" cy="52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Mosè</a:t>
          </a:r>
          <a:endParaRPr lang="es-ES" sz="2000" kern="1200" dirty="0"/>
        </a:p>
      </dsp:txBody>
      <dsp:txXfrm>
        <a:off x="7635786" y="2821221"/>
        <a:ext cx="1110725" cy="525493"/>
      </dsp:txXfrm>
    </dsp:sp>
    <dsp:sp modelId="{101C6BA2-231A-435E-B28C-20B1FEBC0A42}">
      <dsp:nvSpPr>
        <dsp:cNvPr id="0" name=""/>
        <dsp:cNvSpPr/>
      </dsp:nvSpPr>
      <dsp:spPr>
        <a:xfrm>
          <a:off x="9545897" y="863514"/>
          <a:ext cx="1550915" cy="1958456"/>
        </a:xfrm>
        <a:prstGeom prst="roundRect">
          <a:avLst/>
        </a:prstGeom>
        <a:blipFill dpi="0"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561081" y="3093810"/>
          <a:ext cx="1597447" cy="525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Gesù, l’esempio perfetto</a:t>
          </a:r>
          <a:endParaRPr lang="es-ES" sz="2000" kern="1200" dirty="0"/>
        </a:p>
      </dsp:txBody>
      <dsp:txXfrm>
        <a:off x="9561081" y="3093810"/>
        <a:ext cx="1597447" cy="525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099369" cy="20993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049684" y="0"/>
          <a:ext cx="8821905" cy="209936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2">
                  <a:lumMod val="50000"/>
                </a:schemeClr>
              </a:solidFill>
            </a:rPr>
            <a:t>Non consideriamo gli altri come esseri inferiori (</a:t>
          </a:r>
          <a:r>
            <a:rPr lang="es-ES" sz="1800" b="1" kern="1200" dirty="0" err="1">
              <a:solidFill>
                <a:schemeClr val="accent2">
                  <a:lumMod val="50000"/>
                </a:schemeClr>
              </a:solidFill>
            </a:rPr>
            <a:t>Fl</a:t>
          </a:r>
          <a:r>
            <a:rPr lang="es-ES" sz="1800" b="1" kern="1200" dirty="0">
              <a:solidFill>
                <a:schemeClr val="accent2">
                  <a:lumMod val="50000"/>
                </a:schemeClr>
              </a:solidFill>
            </a:rPr>
            <a:t> 2:3)</a:t>
          </a:r>
          <a:endParaRPr lang="es-ES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49684" y="0"/>
        <a:ext cx="8821905" cy="335899"/>
      </dsp:txXfrm>
    </dsp:sp>
    <dsp:sp modelId="{FA655AD6-F8EE-4AE4-B832-BF921CD6E03D}">
      <dsp:nvSpPr>
        <dsp:cNvPr id="0" name=""/>
        <dsp:cNvSpPr/>
      </dsp:nvSpPr>
      <dsp:spPr>
        <a:xfrm>
          <a:off x="220433" y="335899"/>
          <a:ext cx="1658501" cy="165850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049684" y="335899"/>
          <a:ext cx="8821905" cy="165850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rgbClr val="7D7A00"/>
              </a:solidFill>
            </a:rPr>
            <a:t>Non cerchiamo il riconoscimento pubblico (</a:t>
          </a:r>
          <a:r>
            <a:rPr lang="es-ES" sz="2000" b="1" kern="1200" dirty="0" err="1">
              <a:solidFill>
                <a:srgbClr val="7D7A00"/>
              </a:solidFill>
            </a:rPr>
            <a:t>Lc</a:t>
          </a:r>
          <a:r>
            <a:rPr lang="es-ES" sz="2000" b="1" kern="1200" dirty="0">
              <a:solidFill>
                <a:srgbClr val="7D7A00"/>
              </a:solidFill>
            </a:rPr>
            <a:t>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049684" y="335899"/>
        <a:ext cx="8821905" cy="335899"/>
      </dsp:txXfrm>
    </dsp:sp>
    <dsp:sp modelId="{C5B8CC03-074D-4A48-B7FA-9A5EB7AF9E16}">
      <dsp:nvSpPr>
        <dsp:cNvPr id="0" name=""/>
        <dsp:cNvSpPr/>
      </dsp:nvSpPr>
      <dsp:spPr>
        <a:xfrm>
          <a:off x="440867" y="671798"/>
          <a:ext cx="1217634" cy="12176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F679C9-F56E-4CDD-8D6A-7A698BE25A28}">
      <dsp:nvSpPr>
        <dsp:cNvPr id="0" name=""/>
        <dsp:cNvSpPr/>
      </dsp:nvSpPr>
      <dsp:spPr>
        <a:xfrm>
          <a:off x="1049684" y="671798"/>
          <a:ext cx="8821905" cy="1217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4">
                  <a:lumMod val="50000"/>
                </a:schemeClr>
              </a:solidFill>
            </a:rPr>
            <a:t>Lasceremo che siano gli altri a darci il giusto riconoscimento (Pr 27:2)</a:t>
          </a:r>
          <a:endParaRPr lang="es-ES_tradnl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049684" y="671798"/>
        <a:ext cx="8821905" cy="335899"/>
      </dsp:txXfrm>
    </dsp:sp>
    <dsp:sp modelId="{F632DAAB-B00C-498A-8272-9C6D261E6EDD}">
      <dsp:nvSpPr>
        <dsp:cNvPr id="0" name=""/>
        <dsp:cNvSpPr/>
      </dsp:nvSpPr>
      <dsp:spPr>
        <a:xfrm>
          <a:off x="661301" y="1007697"/>
          <a:ext cx="776766" cy="7767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21D103-289D-4BBB-AD7E-45D4674C9370}">
      <dsp:nvSpPr>
        <dsp:cNvPr id="0" name=""/>
        <dsp:cNvSpPr/>
      </dsp:nvSpPr>
      <dsp:spPr>
        <a:xfrm>
          <a:off x="1049684" y="1007697"/>
          <a:ext cx="8821905" cy="77676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Riceveremo la grazia di Dio (</a:t>
          </a:r>
          <a:r>
            <a:rPr lang="es-ES" sz="2000" b="1" kern="1200" dirty="0" err="1">
              <a:solidFill>
                <a:schemeClr val="accent5">
                  <a:lumMod val="50000"/>
                </a:schemeClr>
              </a:solidFill>
            </a:rPr>
            <a:t>Gm</a:t>
          </a:r>
          <a:r>
            <a:rPr lang="es-ES" sz="2000" b="1" kern="1200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049684" y="1007697"/>
        <a:ext cx="8821905" cy="335899"/>
      </dsp:txXfrm>
    </dsp:sp>
    <dsp:sp modelId="{3A1AD9FF-1E34-4869-A261-5A5B305BE89E}">
      <dsp:nvSpPr>
        <dsp:cNvPr id="0" name=""/>
        <dsp:cNvSpPr/>
      </dsp:nvSpPr>
      <dsp:spPr>
        <a:xfrm>
          <a:off x="881734" y="1343596"/>
          <a:ext cx="335899" cy="3358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513EEB-877D-4A3A-88FE-24CAF5D7B4D6}">
      <dsp:nvSpPr>
        <dsp:cNvPr id="0" name=""/>
        <dsp:cNvSpPr/>
      </dsp:nvSpPr>
      <dsp:spPr>
        <a:xfrm>
          <a:off x="1049684" y="1343596"/>
          <a:ext cx="8821905" cy="335899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accent6">
                  <a:lumMod val="50000"/>
                </a:schemeClr>
              </a:solidFill>
            </a:rPr>
            <a:t>Impartiremo questa grazia agli altri (1 Pt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049684" y="1343596"/>
        <a:ext cx="8821905" cy="335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C285E-3BC3-42EE-98EF-60AC131A0567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A720D-988B-47AA-A020-DAF45F2D80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09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A720D-988B-47AA-A020-DAF45F2D808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3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pPr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12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2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2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3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787891"/>
            <a:ext cx="11353800" cy="954101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54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ORGOGLIO CONTRO UMILTÀ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4801" y="1157890"/>
            <a:ext cx="6107015" cy="455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18 APRILE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41565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GESÙ, L’ESEMPIO PERFETTO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«E, trovato nell'esteriore simile ad un uomo, abbassò se stesso, divenendo ubbidiente fino alla morte e alla morte di croce»</a:t>
            </a:r>
            <a:r>
              <a:rPr lang="es-ES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(Filippesi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5" y="1452175"/>
            <a:ext cx="7925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Nessuno al mondo ha mai avuto – né avrà mai – la grandezza che Gesù possedeva prima di incarnarsi. Eppure ha rinunciato a tutto per amore nostro. Di fronte a una tale umiliazione, tutto ciò che abbiamo, ciò che siamo o ciò che potremo mai diventare, svanisce.</a:t>
            </a:r>
            <a:endParaRPr lang="es-ES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542333" y="171564"/>
            <a:ext cx="3349091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243819"/>
            <a:ext cx="5651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«Abbiate in voi lo stesso sentimento che era in Cristo Gesù (</a:t>
            </a:r>
            <a:r>
              <a:rPr lang="it-IT" b="1" dirty="0" err="1"/>
              <a:t>Fl</a:t>
            </a:r>
            <a:r>
              <a:rPr lang="it-IT" b="1" dirty="0"/>
              <a:t> 2:5)»</a:t>
            </a:r>
            <a:r>
              <a:rPr lang="es-ES" b="1" dirty="0"/>
              <a:t>.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048" y="4328563"/>
            <a:ext cx="2109412" cy="2381162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65488" y="2747855"/>
            <a:ext cx="786118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Gesù rinunciò al Cielo per morire per l'umanità, nella speranza che comprendessimo il suo atto di grazia e rispondessimo al suo invito a entrare in relazione con lui (</a:t>
            </a:r>
            <a:r>
              <a:rPr lang="it-IT" b="1" dirty="0" err="1">
                <a:solidFill>
                  <a:prstClr val="black"/>
                </a:solidFill>
              </a:rPr>
              <a:t>Fl</a:t>
            </a:r>
            <a:r>
              <a:rPr lang="it-IT" b="1" dirty="0">
                <a:solidFill>
                  <a:prstClr val="black"/>
                </a:solidFill>
              </a:rPr>
              <a:t> 2:5-8). </a:t>
            </a:r>
          </a:p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È, senza dubbio, il perfetto esempio di umiltà.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4955399"/>
            <a:ext cx="56517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Seguendo il Suo esempio, «non fate nulla per spirito di contesa o per vanagloria; ma con umiltà, ciascuno di voi stimando gli altri più di sé stesso; non cercando ciascuno il proprio interesse, ma anche quello degli altri» 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2:3,4).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2" y="343540"/>
            <a:ext cx="8296682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it-IT" sz="2000" b="1" dirty="0"/>
              <a:t>«</a:t>
            </a:r>
            <a:r>
              <a:rPr lang="it-IT" sz="2000" b="1" dirty="0">
                <a:latin typeface="Comic Sans MS" panose="030F0702030302020204" pitchFamily="66" charset="0"/>
              </a:rPr>
              <a:t>Io ti celebrerò con tutto il mio cuore, davanti agli dèi canterò le tue lodi.</a:t>
            </a:r>
          </a:p>
          <a:p>
            <a:pPr marL="542925" indent="-542925">
              <a:spcBef>
                <a:spcPts val="600"/>
              </a:spcBef>
            </a:pPr>
            <a:r>
              <a:rPr lang="it-IT" sz="2000" b="1" dirty="0">
                <a:latin typeface="Comic Sans MS" panose="030F0702030302020204" pitchFamily="66" charset="0"/>
              </a:rPr>
              <a:t>Adorerò rivolto al tuo santo tempio e celebrerò il tuo nome per la tua benignità e per la tua verità, perché tu hai esaltato la tua parola e il tuo nome al di sopra di ogni altra cosa. </a:t>
            </a:r>
          </a:p>
          <a:p>
            <a:pPr marL="542925" indent="-542925">
              <a:spcBef>
                <a:spcPts val="600"/>
              </a:spcBef>
            </a:pPr>
            <a:r>
              <a:rPr lang="it-IT" sz="2000" b="1" dirty="0">
                <a:latin typeface="Comic Sans MS" panose="030F0702030302020204" pitchFamily="66" charset="0"/>
              </a:rPr>
              <a:t>Nel giorno in cui ti ho invocato, tu mi hai risposto ed hai accresciuto il vigore dell'anima mia. </a:t>
            </a:r>
          </a:p>
          <a:p>
            <a:pPr marL="542925" indent="-542925">
              <a:spcBef>
                <a:spcPts val="600"/>
              </a:spcBef>
            </a:pPr>
            <a:r>
              <a:rPr lang="it-IT" sz="2000" b="1" dirty="0">
                <a:latin typeface="Comic Sans MS" panose="030F0702030302020204" pitchFamily="66" charset="0"/>
              </a:rPr>
              <a:t>Tutti i re della terra ti celebreranno, o Eterno, quando udranno le parole della tua bocca, e canteranno le vie dell'Eterno, perché grande è la gloria dell'Eterno. </a:t>
            </a:r>
          </a:p>
          <a:p>
            <a:pPr marL="542925" indent="-542925">
              <a:spcBef>
                <a:spcPts val="600"/>
              </a:spcBef>
            </a:pPr>
            <a:r>
              <a:rPr lang="it-IT" sz="2000" b="1" dirty="0">
                <a:latin typeface="Comic Sans MS" panose="030F0702030302020204" pitchFamily="66" charset="0"/>
              </a:rPr>
              <a:t>Anche se l'Eterno è eccelso, egli ha riguardo degli umili, ma il superbo lo conosce da lontano. </a:t>
            </a:r>
          </a:p>
          <a:p>
            <a:pPr marL="542925" indent="-542925">
              <a:spcBef>
                <a:spcPts val="600"/>
              </a:spcBef>
            </a:pPr>
            <a:r>
              <a:rPr lang="it-IT" sz="2000" b="1" dirty="0">
                <a:latin typeface="Comic Sans MS" panose="030F0702030302020204" pitchFamily="66" charset="0"/>
              </a:rPr>
              <a:t>Anche se cammino in mezzo all'avversità, tu mi conserverai in vita; tu stenderai la mano contro l'ira dei miei nemici, e la tua destra mi salverà. </a:t>
            </a:r>
          </a:p>
          <a:p>
            <a:pPr marL="542925" indent="-542925">
              <a:spcBef>
                <a:spcPts val="600"/>
              </a:spcBef>
            </a:pPr>
            <a:r>
              <a:rPr lang="it-IT" sz="2000" b="1" dirty="0">
                <a:latin typeface="Comic Sans MS" panose="030F0702030302020204" pitchFamily="66" charset="0"/>
              </a:rPr>
              <a:t>L'Eterno compirà l'opera sua in me; o Eterno, la tua benignità dura per sempre; non abbandonare le opere delle tue mani</a:t>
            </a:r>
            <a:r>
              <a:rPr lang="es-ES" sz="2000" b="1" dirty="0">
                <a:latin typeface="Comic Sans MS" panose="030F0702030302020204" pitchFamily="66" charset="0"/>
              </a:rPr>
              <a:t>!</a:t>
            </a:r>
            <a:r>
              <a:rPr lang="it-IT" sz="2000" b="1" dirty="0"/>
              <a:t>»</a:t>
            </a:r>
            <a:endParaRPr lang="es-ES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789ABF"/>
                </a:solidFill>
              </a:rPr>
              <a:t>Salmo 138 </a:t>
            </a: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317171" y="576943"/>
            <a:ext cx="969917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800" b="1" dirty="0">
                <a:latin typeface="Comic Sans MS" pitchFamily="66" charset="0"/>
              </a:rPr>
              <a:t>«Nell'amore per se stessi, nell'esaltazione di sé e nell'orgoglio risiede una grande debolezza; ma nell'umiltà risiede una grande forza. La nostra vera dignità non si mantiene quando pensiamo maggiormente a noi stessi, bensì quando Dio è in tutti i nostri pensieri e nel nostro cuore arde l'amore verso il nostro Redentore e verso il prossimo. La semplicità d'animo e l'umiltà di cuore porteranno felicità, mentre la presunzione genererà malcontento, maldicenze e continua delusione. Ciò che ci infonderà forza divina sarà imparare a pensare meno a noi stessi e più a rendere felici gli altri»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4499808" y="5960741"/>
            <a:ext cx="6235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(E.G. White, </a:t>
            </a:r>
            <a:r>
              <a:rPr lang="es-ES" sz="1600" b="1" i="1" dirty="0" err="1"/>
              <a:t>Testimonianze</a:t>
            </a:r>
            <a:r>
              <a:rPr lang="es-ES" sz="1600" b="1" i="1" dirty="0"/>
              <a:t> per la Chiesa</a:t>
            </a:r>
            <a:r>
              <a:rPr lang="es-ES" sz="1600" b="1" dirty="0"/>
              <a:t>, vol. 3, libera </a:t>
            </a:r>
            <a:r>
              <a:rPr lang="es-ES" sz="1600" b="1" dirty="0" err="1"/>
              <a:t>traduzione</a:t>
            </a:r>
            <a:r>
              <a:rPr lang="es-E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47186" y="1658035"/>
            <a:ext cx="237218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«Perché chiunque si innalza sarà abbassato, e chi si abbassa sarà innalzato»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5E4138"/>
                </a:solidFill>
                <a:prstDash val="solid"/>
              </a:ln>
              <a:gradFill>
                <a:gsLst>
                  <a:gs pos="35000">
                    <a:srgbClr val="FFFF00"/>
                  </a:gs>
                  <a:gs pos="74000">
                    <a:srgbClr val="8064A2">
                      <a:lumMod val="60000"/>
                      <a:lumOff val="40000"/>
                    </a:srgbClr>
                  </a:gs>
                  <a:gs pos="100000">
                    <a:srgbClr val="AF6A82"/>
                  </a:gs>
                </a:gsLst>
                <a:lin ang="5400000"/>
              </a:gradFill>
              <a:effectLst>
                <a:outerShdw blurRad="38100" dist="38100" dir="2700000" algn="tl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(Luca 14:11)</a:t>
            </a:r>
          </a:p>
        </p:txBody>
      </p:sp>
    </p:spTree>
    <p:extLst>
      <p:ext uri="{BB962C8B-B14F-4D97-AF65-F5344CB8AC3E}">
        <p14:creationId xmlns:p14="http://schemas.microsoft.com/office/powerpoint/2010/main" val="16845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956074"/>
              </p:ext>
            </p:extLst>
          </p:nvPr>
        </p:nvGraphicFramePr>
        <p:xfrm>
          <a:off x="371475" y="2813448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263232" y="107126"/>
            <a:ext cx="7099295" cy="36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Cosa c'è di valore in me? È difficile rispondere.</a:t>
            </a:r>
            <a:endParaRPr lang="es-E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263236" y="2381531"/>
            <a:ext cx="6842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E se ti dicessi che non faccio nulla perché mi manca l'autostima?</a:t>
            </a:r>
            <a:endParaRPr lang="es-E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263236" y="1674172"/>
            <a:ext cx="709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/>
              <a:t>Se dico «nulla» (in segno di umiltà), riconosco che tutto ciò che sono e possiedo proviene da Dio.</a:t>
            </a:r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263236" y="1243813"/>
            <a:ext cx="684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E se dicessi che lo faccio perché Dio mi considera suo figlio?</a:t>
            </a:r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263234" y="536455"/>
            <a:ext cx="6937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 dico «molto» (atteggiamento orgoglioso), riconosco che tutto ciò che sono e possiedo l'ho ottenuto con le mie forze.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ESEMPI DI ORGOGLIO</a:t>
            </a: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LUCIFERO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626566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«Perché tutto ciò che è nel mondo, la concupiscenza della carne, la concupiscenza degli occhi e l'orgoglio della vita, non viene dal Padre, ma dal mondo»</a:t>
            </a:r>
            <a:r>
              <a:rPr lang="es-ES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Giovanni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66686" y="1594724"/>
            <a:ext cx="844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Se parliamo di orgoglio, dobbiamo parlare di colui in cui questo sentimento è nato per la prima volta: Lucifero. Decise di non accontentarsi della sua posizione, ma volle salire a un rango più elevato. Col tempo desiderò essere così esaltato da voler occupare il trono stesso di Dio (</a:t>
            </a:r>
            <a:r>
              <a:rPr lang="it-IT" b="1" dirty="0" err="1"/>
              <a:t>Is</a:t>
            </a:r>
            <a:r>
              <a:rPr lang="it-IT" b="1" dirty="0"/>
              <a:t> 14:12-14).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5362" y="1639552"/>
            <a:ext cx="3428387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17723"/>
            <a:ext cx="601027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Ma non tutte le aspirazioni sono sinonimo di orgoglio. La soddisfazione che si prova vedendo un figlio realizzarsi, o le aspirazioni personali, non sono necessariamente un orgoglio malsano</a:t>
            </a:r>
            <a:r>
              <a:rPr lang="es-ES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273136" y="2992704"/>
            <a:ext cx="81755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Abbiamo «ereditato» il desiderio di fare ciò che ci piace, di possedere ciò che desideriamo e di raggiungere posizioni che ci consentano di acquisire fama o ricchezza. È questo che il mondo ci offre! (1 </a:t>
            </a:r>
            <a:r>
              <a:rPr lang="it-IT" b="1" dirty="0" err="1">
                <a:solidFill>
                  <a:prstClr val="black"/>
                </a:solidFill>
              </a:rPr>
              <a:t>Gv</a:t>
            </a:r>
            <a:r>
              <a:rPr lang="it-IT" b="1" dirty="0">
                <a:solidFill>
                  <a:prstClr val="black"/>
                </a:solidFill>
              </a:rPr>
              <a:t> 2:16).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9" y="5568251"/>
            <a:ext cx="7606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L'importante è ricordare che i nostri beni, le nostre capacità e i nostri successi non determinano il nostro valore. L'orgoglio consiste nel non attribuire a Dio la gloria per ciò che Egli fa nella nostra vita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es-E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DISCEPOLI DI GESÙ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0" y="655141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sz="1600" b="1" dirty="0"/>
              <a:t> </a:t>
            </a:r>
            <a:r>
              <a:rPr lang="it-IT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«E tra di loro sorse anche una contesa, intorno a chi di loro doveva essere considerato il maggiore»</a:t>
            </a:r>
            <a:r>
              <a:rPr lang="es-E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(Luca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746894" y="1122934"/>
            <a:ext cx="74451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Erano ormai più di tre anni che stavano con Gesù. Egli aveva appena lavato loro i piedi e aveva parlato loro del Suo sangue versato per tutti. Eppure, mentre cenavano, la loro conversazione non aveva nulla a che vedere con tutto ciò: chi di loro sarebbe stato il più grande? (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606425" y="2632866"/>
            <a:ext cx="344206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909" y="1156116"/>
            <a:ext cx="4342927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746894" y="2754150"/>
            <a:ext cx="38222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loro orgoglio induceva ciascuno di loro a credere di meritare il primo posto. Non si rendevano conto della gravità dei loro sentimenti. Stavano allontanando Dio dal loro cuore a causa del loro orgoglio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3" y="4845274"/>
            <a:ext cx="7445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Gesù andò dritto al punto: «Io sono tra voi come colui che serve»   (Lc 22:27). In altre parole: se vuoi essere grande come il tuo Maestro, servi gli altri.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4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4" y="5805010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nostro orgoglio ci dirà che meritiamo di essere serviti dagli altri (che siamo migliori di loro). Abbiamo bisogno della grazia di Dio per diventare umili servitori.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ESEMPI DI UMILTÀ</a:t>
            </a: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IL PUBBLICANO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1" y="57777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it-IT" b="1" dirty="0">
                <a:solidFill>
                  <a:srgbClr val="00665A"/>
                </a:solidFill>
                <a:latin typeface="Comic Sans MS" panose="030F0702030302020204" pitchFamily="66" charset="0"/>
              </a:rPr>
              <a:t>«Il pubblicano invece, stando lontano, non ardiva neppure alzare gli occhi al cielo; ma si batteva il petto, dicendo: "O Dio, sii placato verso me peccatore</a:t>
            </a:r>
            <a:r>
              <a:rPr lang="es-ES" b="1" dirty="0">
                <a:solidFill>
                  <a:srgbClr val="00665A"/>
                </a:solidFill>
                <a:latin typeface="Comic Sans MS" panose="030F0702030302020204" pitchFamily="66" charset="0"/>
              </a:rPr>
              <a:t>”</a:t>
            </a:r>
            <a:r>
              <a:rPr lang="it-IT" b="1" dirty="0">
                <a:solidFill>
                  <a:srgbClr val="00665A"/>
                </a:solidFill>
                <a:latin typeface="Comic Sans MS" panose="030F0702030302020204" pitchFamily="66" charset="0"/>
              </a:rPr>
              <a:t>»</a:t>
            </a:r>
            <a:r>
              <a:rPr lang="es-ES" b="1" dirty="0">
                <a:solidFill>
                  <a:srgbClr val="00665A"/>
                </a:solidFill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(Luca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95633"/>
            <a:ext cx="36906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Un fariseo raccontava a Dio le buone opere che compiva e i meriti che aveva accumulato agli occhi del Cielo. Ma Gesù disse che «pregava se stesso», e non Dio (Lc 18:11,12). Un perfetto esempio di superbia</a:t>
            </a:r>
            <a:r>
              <a:rPr lang="es-ES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9677788"/>
              </p:ext>
            </p:extLst>
          </p:nvPr>
        </p:nvGraphicFramePr>
        <p:xfrm>
          <a:off x="167144" y="4665225"/>
          <a:ext cx="9871590" cy="2099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495632"/>
            <a:ext cx="45641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Un pubblicano chiedeva aiuto a Dio, poiché era un peccatore (Lc 18:13). Presentandosi umilmente davanti a Dio, «tornò a casa giustificato», perché «chiunque si esalta sarà umiliato, e chi si umilia sarà esaltato»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Lc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911755"/>
            <a:ext cx="12024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vera umiltà inizia quando riconosciamo il nostro peccato e chiediamo l'aiuto di Cristo. Allora</a:t>
            </a:r>
            <a:r>
              <a:rPr lang="es-ES" sz="2000" b="1" dirty="0"/>
              <a:t>…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B8CC03-074D-4A48-B7FA-9A5EB7AF9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C5B8CC03-074D-4A48-B7FA-9A5EB7AF9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F679C9-F56E-4CDD-8D6A-7A698BE25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35F679C9-F56E-4CDD-8D6A-7A698BE25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32DAAB-B00C-498A-8272-9C6D261E6E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F632DAAB-B00C-498A-8272-9C6D261E6E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21D103-289D-4BBB-AD7E-45D4674C9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7D21D103-289D-4BBB-AD7E-45D4674C9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1AD9FF-1E34-4869-A261-5A5B305BE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3A1AD9FF-1E34-4869-A261-5A5B305BE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513EEB-877D-4A3A-88FE-24CAF5D7B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06513EEB-877D-4A3A-88FE-24CAF5D7B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8724900" y="76945"/>
            <a:ext cx="34670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MOSÈ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363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«Per fede Mosè, divenuto adulto, rifiutò di essere chiamato figlio della figlia del Faraone, scegliendo piuttosto di essere maltrattato col popolo di Dio che di godere per breve tempo i piaceri del peccato» 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Ebrei</a:t>
            </a:r>
            <a:r>
              <a:rPr lang="es-ES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11:24,25)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554576" y="1021302"/>
            <a:ext cx="474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Mosè era stato educato per diventare il prossimo faraone d'Egitto. Era un grande stratega e possedeva una grande intelligenza (At 7:22). All'età di quarant'anni, decise di abbandonare tutto ciò per unirsi al suo popolo (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11:24,25).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69389" y="1197572"/>
            <a:ext cx="1928698" cy="267938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261600" y="1199694"/>
            <a:ext cx="1816100" cy="2675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554576" y="4254703"/>
            <a:ext cx="86830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Altri quarant’anni trascorsi in comunione con Dio nel deserto lo resero un uomo molto umile (Nu 12:3). Ora Dio poteva servirsi di lui per dialogare col Faraone </a:t>
            </a:r>
            <a:r>
              <a:rPr lang="it-IT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 dieci segni 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potenti, condurre il popolo attraverso il mar Rosso; ricevere i dieci comandamenti; parlare direttamente con Dio; colpire la roccia… Poteva persino accettare umilmente la punizione per il suo atto di superbia, quando si attribuì il merito di ciò che faceva (Nu 20:10-12).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554576" y="2974023"/>
            <a:ext cx="47499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 il liberatore! Il suo braccio potente avrebbe liberato i suoi fratelli! Grave  errore. Dio non poteva servirsi di lui finché avesse dato prova di tanto orgoglio.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6193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801140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9"/>
            <a:ext cx="3367609" cy="1931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554576" y="6150114"/>
            <a:ext cx="8683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L'esempio di Mosè ci mostra che l'umiltà non nasce spontaneamente in noi, ma che dobbiamo chiedere a Dio di infondercela ogni giorno.</a:t>
            </a:r>
            <a:endParaRPr lang="es-E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1477</Words>
  <Application>Microsoft Office PowerPoint</Application>
  <PresentationFormat>Panorámica</PresentationFormat>
  <Paragraphs>66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Calibri</vt:lpstr>
      <vt:lpstr>Arial</vt:lpstr>
      <vt:lpstr>Verdana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105</cp:revision>
  <dcterms:created xsi:type="dcterms:W3CDTF">2026-03-07T07:45:25Z</dcterms:created>
  <dcterms:modified xsi:type="dcterms:W3CDTF">2026-03-24T16:19:30Z</dcterms:modified>
</cp:coreProperties>
</file>