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7"/>
  </p:notesMasterIdLst>
  <p:sldIdLst>
    <p:sldId id="290" r:id="rId3"/>
    <p:sldId id="278" r:id="rId4"/>
    <p:sldId id="257" r:id="rId5"/>
    <p:sldId id="258" r:id="rId6"/>
    <p:sldId id="288" r:id="rId7"/>
    <p:sldId id="283" r:id="rId8"/>
    <p:sldId id="260" r:id="rId9"/>
    <p:sldId id="289"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7" autoAdjust="0"/>
    <p:restoredTop sz="94658"/>
  </p:normalViewPr>
  <p:slideViewPr>
    <p:cSldViewPr snapToGrid="0">
      <p:cViewPr varScale="1">
        <p:scale>
          <a:sx n="33" d="100"/>
          <a:sy n="33" d="100"/>
        </p:scale>
        <p:origin x="48" y="14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jpeg"/></Relationships>
</file>

<file path=ppt/diagrams/_rels/data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diagrams/_rels/data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8.png"/><Relationship Id="rId1" Type="http://schemas.openxmlformats.org/officeDocument/2006/relationships/image" Target="../media/image77.jpeg"/><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diagrams/_rels/drawing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8.png"/><Relationship Id="rId1" Type="http://schemas.openxmlformats.org/officeDocument/2006/relationships/image" Target="../media/image77.jpeg"/><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1"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es-ES" sz="1600" b="1" dirty="0">
              <a:effectLst>
                <a:outerShdw blurRad="38100" dist="38100" dir="2700000" algn="tl">
                  <a:srgbClr val="000000"/>
                </a:outerShdw>
              </a:effectLst>
            </a:rPr>
            <a:t>Era costante, pregava tre volte al giorno</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s-ES" sz="1600" b="1" dirty="0">
              <a:effectLst>
                <a:outerShdw blurRad="38100" dist="38100" dir="2700000" algn="tl">
                  <a:srgbClr val="000000"/>
                </a:outerShdw>
              </a:effectLst>
            </a:rPr>
            <a:t>Era prevedibile apriva la sua finestra verso Gerusalemme</a:t>
          </a: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es-ES" sz="1600" b="1" dirty="0">
              <a:effectLst>
                <a:outerShdw blurRad="38100" dist="38100" dir="2700000" algn="tl">
                  <a:srgbClr val="000000"/>
                </a:outerShdw>
              </a:effectLst>
            </a:rPr>
            <a:t>Aveva </a:t>
          </a:r>
          <a:r>
            <a:rPr lang="es-ES" sz="1600" b="1" dirty="0" err="1">
              <a:effectLst>
                <a:outerShdw blurRad="38100" dist="38100" dir="2700000" algn="tl">
                  <a:srgbClr val="000000"/>
                </a:outerShdw>
              </a:effectLst>
            </a:rPr>
            <a:t>abitudini</a:t>
          </a:r>
          <a:r>
            <a:rPr lang="es-ES" sz="1600" b="1" dirty="0">
              <a:effectLst>
                <a:outerShdw blurRad="38100" dist="38100" dir="2700000" algn="tl">
                  <a:srgbClr val="000000"/>
                </a:outerShdw>
              </a:effectLst>
            </a:rPr>
            <a:t> </a:t>
          </a:r>
          <a:r>
            <a:rPr lang="es-ES" sz="1600" b="1" dirty="0" err="1">
              <a:effectLst>
                <a:outerShdw blurRad="38100" dist="38100" dir="2700000" algn="tl">
                  <a:srgbClr val="000000"/>
                </a:outerShdw>
              </a:effectLst>
            </a:rPr>
            <a:t>specifiche</a:t>
          </a:r>
          <a:r>
            <a:rPr lang="es-ES" sz="1600" b="1" dirty="0">
              <a:effectLst>
                <a:outerShdw blurRad="38100" dist="38100" dir="2700000" algn="tl">
                  <a:srgbClr val="000000"/>
                </a:outerShdw>
              </a:effectLst>
            </a:rPr>
            <a:t>; per </a:t>
          </a:r>
          <a:r>
            <a:rPr lang="es-ES" sz="1600" b="1" dirty="0" err="1">
              <a:effectLst>
                <a:outerShdw blurRad="38100" dist="38100" dir="2700000" algn="tl">
                  <a:srgbClr val="000000"/>
                </a:outerShdw>
              </a:effectLst>
            </a:rPr>
            <a:t>esempio</a:t>
          </a:r>
          <a:r>
            <a:rPr lang="es-ES" sz="1600" b="1" dirty="0">
              <a:effectLst>
                <a:outerShdw blurRad="38100" dist="38100" dir="2700000" algn="tl">
                  <a:srgbClr val="000000"/>
                </a:outerShdw>
              </a:effectLst>
            </a:rPr>
            <a:t>, pregava in </a:t>
          </a:r>
          <a:r>
            <a:rPr lang="es-ES" sz="1600" b="1" dirty="0" err="1">
              <a:effectLst>
                <a:outerShdw blurRad="38100" dist="38100" dir="2700000" algn="tl">
                  <a:srgbClr val="000000"/>
                </a:outerShdw>
              </a:effectLst>
            </a:rPr>
            <a:t>ginocchio</a:t>
          </a:r>
          <a:endParaRPr lang="es-ES" sz="1800" b="1" dirty="0">
            <a:effectLst>
              <a:outerShdw blurRad="38100" dist="38100" dir="2700000" algn="tl">
                <a:srgbClr val="000000"/>
              </a:outerShdw>
            </a:effectLst>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es-ES" sz="1600" b="1" dirty="0">
              <a:effectLst>
                <a:outerShdw blurRad="38100" dist="38100" dir="2700000" algn="tl">
                  <a:srgbClr val="000000"/>
                </a:outerShdw>
              </a:effectLst>
            </a:rPr>
            <a:t>Era grato ed </a:t>
          </a:r>
          <a:r>
            <a:rPr lang="es-ES" sz="1600" b="1" dirty="0" err="1">
              <a:effectLst>
                <a:outerShdw blurRad="38100" dist="38100" dir="2700000" algn="tl">
                  <a:srgbClr val="000000"/>
                </a:outerShdw>
              </a:effectLst>
            </a:rPr>
            <a:t>esprimeva</a:t>
          </a:r>
          <a:r>
            <a:rPr lang="es-ES" sz="1600" b="1" dirty="0">
              <a:effectLst>
                <a:outerShdw blurRad="38100" dist="38100" dir="2700000" algn="tl">
                  <a:srgbClr val="000000"/>
                </a:outerShdw>
              </a:effectLst>
            </a:rPr>
            <a:t> la sua  gratitudine con suppliche</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custScaleX="109551"/>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custScaleX="11635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custScaleX="112938"/>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1"/>
    <dgm:cxn modelId="{AD52DB10-9D1E-4D76-B7DE-3AF54E530388}" type="presOf" srcId="{FBE7CBE5-E92D-4435-AA16-2D8D3542EC60}" destId="{BC73456D-578A-438F-9041-68467439FC58}" srcOrd="1" destOrd="0" presId="urn:microsoft.com/office/officeart/2005/8/layout/hList7#1"/>
    <dgm:cxn modelId="{57AAAF1E-428B-449C-BB96-5ACD081BDB15}" type="presOf" srcId="{E0A3C633-D1AD-40A1-8C20-C83E4AEF5866}" destId="{E955CCF1-1FC5-49B8-9285-15F8EAC4E13B}" srcOrd="0" destOrd="0" presId="urn:microsoft.com/office/officeart/2005/8/layout/hList7#1"/>
    <dgm:cxn modelId="{E117E920-D1C9-49A3-B353-7C068ECA3DE1}" type="presOf" srcId="{FBE7CBE5-E92D-4435-AA16-2D8D3542EC60}" destId="{B6573C55-03E4-49D4-B362-AD8EA7A51B47}" srcOrd="0" destOrd="0" presId="urn:microsoft.com/office/officeart/2005/8/layout/hList7#1"/>
    <dgm:cxn modelId="{B29AB334-DD26-4ABE-BA16-9CD5687C299E}" type="presOf" srcId="{108291D9-0B04-484A-9318-B51933AB76B1}" destId="{64E07BEF-1BED-42D8-A065-3B847FC1DD68}" srcOrd="0" destOrd="0" presId="urn:microsoft.com/office/officeart/2005/8/layout/hList7#1"/>
    <dgm:cxn modelId="{39348E3C-1161-46AA-8CC4-023159672674}" type="presOf" srcId="{9BB5E32E-155E-4DE2-8B26-8577B0ADBFC2}" destId="{A1B0C938-6062-40A5-9BB7-C6C7E5427217}" srcOrd="0" destOrd="0" presId="urn:microsoft.com/office/officeart/2005/8/layout/hList7#1"/>
    <dgm:cxn modelId="{E5629064-806C-4AFE-93BF-8A13FB14CBED}" type="presOf" srcId="{70C1E27B-AB7B-4E3E-A1E9-E5378E5C7B3C}" destId="{77BB534C-E150-440B-913E-0F0EF587D2F1}" srcOrd="0" destOrd="0" presId="urn:microsoft.com/office/officeart/2005/8/layout/hList7#1"/>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1"/>
    <dgm:cxn modelId="{585B0697-E154-4FBF-95A1-241CA40B4E37}" type="presOf" srcId="{6858A5CD-4915-4025-B736-C8CFD4C33B09}" destId="{1011ADA8-D1BD-495C-B6AE-D9355BCA7CC9}" srcOrd="1" destOrd="0" presId="urn:microsoft.com/office/officeart/2005/8/layout/hList7#1"/>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1"/>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1"/>
    <dgm:cxn modelId="{34A7D5EC-0EC1-47B0-80F8-3C1BEA5A58C0}" type="presOf" srcId="{3EA9C890-2728-4408-952A-BCC197A35228}" destId="{5B185AC4-2D0C-44CD-8961-40B79897D76B}" srcOrd="0" destOrd="0" presId="urn:microsoft.com/office/officeart/2005/8/layout/hList7#1"/>
    <dgm:cxn modelId="{D828DB39-A853-4D69-BE09-AC44E3F47171}" type="presParOf" srcId="{384A4F08-B509-4426-BED5-AD91CB649D98}" destId="{683C2EC5-EB63-417C-AA60-9C82D0603683}" srcOrd="0" destOrd="0" presId="urn:microsoft.com/office/officeart/2005/8/layout/hList7#1"/>
    <dgm:cxn modelId="{4BAC17C1-6A8E-4343-8A29-9FB13944D7F8}" type="presParOf" srcId="{384A4F08-B509-4426-BED5-AD91CB649D98}" destId="{95428DD4-0A5E-4A02-989F-ECF5D16EADBD}" srcOrd="1" destOrd="0" presId="urn:microsoft.com/office/officeart/2005/8/layout/hList7#1"/>
    <dgm:cxn modelId="{BC8E23CA-DBF2-45F0-99C1-9F267179D28A}" type="presParOf" srcId="{95428DD4-0A5E-4A02-989F-ECF5D16EADBD}" destId="{82DA4D2E-8658-4E65-A113-23B1EA091105}" srcOrd="0" destOrd="0" presId="urn:microsoft.com/office/officeart/2005/8/layout/hList7#1"/>
    <dgm:cxn modelId="{2BD58313-B753-4EE3-B4E2-8C3DA1556AA4}" type="presParOf" srcId="{82DA4D2E-8658-4E65-A113-23B1EA091105}" destId="{CD776E94-F765-4BFF-B4F5-E3EF7F484E02}" srcOrd="0" destOrd="0" presId="urn:microsoft.com/office/officeart/2005/8/layout/hList7#1"/>
    <dgm:cxn modelId="{2C4E3F58-947F-4F99-8713-06901FC95703}" type="presParOf" srcId="{82DA4D2E-8658-4E65-A113-23B1EA091105}" destId="{1011ADA8-D1BD-495C-B6AE-D9355BCA7CC9}" srcOrd="1" destOrd="0" presId="urn:microsoft.com/office/officeart/2005/8/layout/hList7#1"/>
    <dgm:cxn modelId="{AA19A166-0EB0-40EE-9444-6E50E506A34D}" type="presParOf" srcId="{82DA4D2E-8658-4E65-A113-23B1EA091105}" destId="{73C67F51-6D90-435F-82E5-B91761FD3DD4}" srcOrd="2" destOrd="0" presId="urn:microsoft.com/office/officeart/2005/8/layout/hList7#1"/>
    <dgm:cxn modelId="{F1441F03-011D-4458-958D-6410A114463C}" type="presParOf" srcId="{82DA4D2E-8658-4E65-A113-23B1EA091105}" destId="{40BF4BA6-603A-4B87-8573-2D46CFD7DC54}" srcOrd="3" destOrd="0" presId="urn:microsoft.com/office/officeart/2005/8/layout/hList7#1"/>
    <dgm:cxn modelId="{54E552CA-13E9-477D-A6EB-F811E5DC5F04}" type="presParOf" srcId="{95428DD4-0A5E-4A02-989F-ECF5D16EADBD}" destId="{A1B0C938-6062-40A5-9BB7-C6C7E5427217}" srcOrd="1" destOrd="0" presId="urn:microsoft.com/office/officeart/2005/8/layout/hList7#1"/>
    <dgm:cxn modelId="{43EADFA4-661D-4FF3-96B0-D0A9D54890A6}" type="presParOf" srcId="{95428DD4-0A5E-4A02-989F-ECF5D16EADBD}" destId="{2793F185-CB65-4CE9-BD86-921BD7D04994}" srcOrd="2" destOrd="0" presId="urn:microsoft.com/office/officeart/2005/8/layout/hList7#1"/>
    <dgm:cxn modelId="{77D4EA79-BB2C-47AA-AD0E-CBDDAC7FE2E6}" type="presParOf" srcId="{2793F185-CB65-4CE9-BD86-921BD7D04994}" destId="{5B185AC4-2D0C-44CD-8961-40B79897D76B}" srcOrd="0" destOrd="0" presId="urn:microsoft.com/office/officeart/2005/8/layout/hList7#1"/>
    <dgm:cxn modelId="{B3448A34-3B7A-4FBF-AD5F-9643C919D6D7}" type="presParOf" srcId="{2793F185-CB65-4CE9-BD86-921BD7D04994}" destId="{E374B7A3-BE61-4ACC-9448-D870C9B4066A}" srcOrd="1" destOrd="0" presId="urn:microsoft.com/office/officeart/2005/8/layout/hList7#1"/>
    <dgm:cxn modelId="{236CC4CC-554A-4A09-8D4C-590B6E1AEDC2}" type="presParOf" srcId="{2793F185-CB65-4CE9-BD86-921BD7D04994}" destId="{FB151BC5-6FE4-4682-82B4-61DC09F75CAD}" srcOrd="2" destOrd="0" presId="urn:microsoft.com/office/officeart/2005/8/layout/hList7#1"/>
    <dgm:cxn modelId="{70D42F70-EC17-4B19-9592-8349C853586B}" type="presParOf" srcId="{2793F185-CB65-4CE9-BD86-921BD7D04994}" destId="{F1275158-66F6-4241-B296-26F82F5BAD47}" srcOrd="3" destOrd="0" presId="urn:microsoft.com/office/officeart/2005/8/layout/hList7#1"/>
    <dgm:cxn modelId="{D1329741-0310-4247-BCB5-492C486EA01E}" type="presParOf" srcId="{95428DD4-0A5E-4A02-989F-ECF5D16EADBD}" destId="{77BB534C-E150-440B-913E-0F0EF587D2F1}" srcOrd="3" destOrd="0" presId="urn:microsoft.com/office/officeart/2005/8/layout/hList7#1"/>
    <dgm:cxn modelId="{17B23A5A-684F-48AD-84EF-7D91C2E529F5}" type="presParOf" srcId="{95428DD4-0A5E-4A02-989F-ECF5D16EADBD}" destId="{D6DC6A81-3142-4470-9612-8A7A0C54A26B}" srcOrd="4" destOrd="0" presId="urn:microsoft.com/office/officeart/2005/8/layout/hList7#1"/>
    <dgm:cxn modelId="{DFEA7611-83D9-4672-9976-985A27972E41}" type="presParOf" srcId="{D6DC6A81-3142-4470-9612-8A7A0C54A26B}" destId="{64E07BEF-1BED-42D8-A065-3B847FC1DD68}" srcOrd="0" destOrd="0" presId="urn:microsoft.com/office/officeart/2005/8/layout/hList7#1"/>
    <dgm:cxn modelId="{FDAE6BFF-3873-4122-B77C-45A76CF4E4BB}" type="presParOf" srcId="{D6DC6A81-3142-4470-9612-8A7A0C54A26B}" destId="{854357AA-086A-4859-A548-01CD994EF590}" srcOrd="1" destOrd="0" presId="urn:microsoft.com/office/officeart/2005/8/layout/hList7#1"/>
    <dgm:cxn modelId="{EF303A07-EB97-4185-8AA7-9F6FD9C2B625}" type="presParOf" srcId="{D6DC6A81-3142-4470-9612-8A7A0C54A26B}" destId="{2903AE05-8757-4629-BBAF-1BF4EF53FAD5}" srcOrd="2" destOrd="0" presId="urn:microsoft.com/office/officeart/2005/8/layout/hList7#1"/>
    <dgm:cxn modelId="{66A32520-89B9-4B51-B4ED-015A0B0EA25C}" type="presParOf" srcId="{D6DC6A81-3142-4470-9612-8A7A0C54A26B}" destId="{59ADE160-BEAE-495D-A6DD-F6D596F8628E}" srcOrd="3" destOrd="0" presId="urn:microsoft.com/office/officeart/2005/8/layout/hList7#1"/>
    <dgm:cxn modelId="{7D98B32E-16D1-4FC2-8FA9-A808B359FF01}" type="presParOf" srcId="{95428DD4-0A5E-4A02-989F-ECF5D16EADBD}" destId="{E955CCF1-1FC5-49B8-9285-15F8EAC4E13B}" srcOrd="5" destOrd="0" presId="urn:microsoft.com/office/officeart/2005/8/layout/hList7#1"/>
    <dgm:cxn modelId="{723E4170-4BD2-4E62-9AF0-F8E0BB1C3A11}" type="presParOf" srcId="{95428DD4-0A5E-4A02-989F-ECF5D16EADBD}" destId="{D0DA8C5E-2EDE-4E4D-92FB-70D927D5C208}" srcOrd="6" destOrd="0" presId="urn:microsoft.com/office/officeart/2005/8/layout/hList7#1"/>
    <dgm:cxn modelId="{8E34EBF2-0252-478F-9C14-7F56ED54F056}" type="presParOf" srcId="{D0DA8C5E-2EDE-4E4D-92FB-70D927D5C208}" destId="{B6573C55-03E4-49D4-B362-AD8EA7A51B47}" srcOrd="0" destOrd="0" presId="urn:microsoft.com/office/officeart/2005/8/layout/hList7#1"/>
    <dgm:cxn modelId="{15055739-BEB8-4DF2-820A-94E0F2A8DB75}" type="presParOf" srcId="{D0DA8C5E-2EDE-4E4D-92FB-70D927D5C208}" destId="{BC73456D-578A-438F-9041-68467439FC58}" srcOrd="1" destOrd="0" presId="urn:microsoft.com/office/officeart/2005/8/layout/hList7#1"/>
    <dgm:cxn modelId="{984096D9-71FD-4F4F-9FB3-FC6754000DBF}" type="presParOf" srcId="{D0DA8C5E-2EDE-4E4D-92FB-70D927D5C208}" destId="{19C17670-ABA9-43FA-B36E-35E49600296A}" srcOrd="2" destOrd="0" presId="urn:microsoft.com/office/officeart/2005/8/layout/hList7#1"/>
    <dgm:cxn modelId="{AA704F92-55D0-4C6C-BB20-7DCD2C1144E8}" type="presParOf" srcId="{D0DA8C5E-2EDE-4E4D-92FB-70D927D5C208}" destId="{90CE2DE1-9304-475F-9667-6098C759709D}"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es-ES" sz="1800" b="1" dirty="0">
              <a:solidFill>
                <a:schemeClr val="accent6">
                  <a:lumMod val="75000"/>
                </a:schemeClr>
              </a:solidFill>
            </a:rPr>
            <a:t>Giosafat pregò in piedi davanti al </a:t>
          </a:r>
          <a:r>
            <a:rPr lang="es-ES" sz="1800" b="1" dirty="0" err="1">
              <a:solidFill>
                <a:schemeClr val="accent6">
                  <a:lumMod val="75000"/>
                </a:schemeClr>
              </a:solidFill>
            </a:rPr>
            <a:t>popolo</a:t>
          </a:r>
          <a:r>
            <a:rPr lang="es-ES" sz="1800" b="1" dirty="0">
              <a:solidFill>
                <a:schemeClr val="accent6">
                  <a:lumMod val="75000"/>
                </a:schemeClr>
              </a:solidFill>
            </a:rPr>
            <a:t> </a:t>
          </a:r>
        </a:p>
        <a:p>
          <a:r>
            <a:rPr lang="es-ES" sz="1800" b="1" dirty="0">
              <a:solidFill>
                <a:schemeClr val="accent6">
                  <a:lumMod val="75000"/>
                </a:schemeClr>
              </a:solidFill>
            </a:rPr>
            <a:t>(2 Cr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it-IT" sz="1800" b="1" dirty="0">
              <a:solidFill>
                <a:schemeClr val="accent5">
                  <a:lumMod val="75000"/>
                </a:schemeClr>
              </a:solidFill>
            </a:rPr>
            <a:t>Davide si sedette davanti a Dio per rendergli grazie (2 Sa 7:18)</a:t>
          </a:r>
          <a:endParaRPr lang="es-ES" sz="1800" b="1" dirty="0">
            <a:solidFill>
              <a:schemeClr val="accent5">
                <a:lumMod val="75000"/>
              </a:schemeClr>
            </a:solidFill>
          </a:endParaRP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s-ES" sz="1800" b="1" dirty="0">
              <a:solidFill>
                <a:schemeClr val="accent2">
                  <a:lumMod val="75000"/>
                </a:schemeClr>
              </a:solidFill>
            </a:rPr>
            <a:t>Salomone pregò in ginocchio con le mani alzate</a:t>
          </a:r>
          <a:br>
            <a:rPr lang="es-ES" sz="1800" b="1" dirty="0">
              <a:solidFill>
                <a:schemeClr val="accent2">
                  <a:lumMod val="75000"/>
                </a:schemeClr>
              </a:solidFill>
            </a:rPr>
          </a:br>
          <a:r>
            <a:rPr lang="es-ES" sz="1800" b="1" dirty="0">
              <a:solidFill>
                <a:schemeClr val="accent2">
                  <a:lumMod val="75000"/>
                </a:schemeClr>
              </a:solidFill>
            </a:rPr>
            <a:t>(1 Re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es-ES" sz="1800" b="1" dirty="0">
              <a:ln>
                <a:solidFill>
                  <a:schemeClr val="accent4">
                    <a:lumMod val="50000"/>
                  </a:schemeClr>
                </a:solidFill>
              </a:ln>
            </a:rPr>
            <a:t>Il popolo si inchinò a terra per pregare</a:t>
          </a:r>
          <a:br>
            <a:rPr lang="es-ES" sz="1800" b="1" dirty="0">
              <a:ln>
                <a:solidFill>
                  <a:schemeClr val="accent4">
                    <a:lumMod val="50000"/>
                  </a:schemeClr>
                </a:solidFill>
              </a:ln>
            </a:rPr>
          </a:br>
          <a:r>
            <a:rPr lang="es-ES" sz="1800" b="1" dirty="0">
              <a:ln>
                <a:solidFill>
                  <a:schemeClr val="accent4">
                    <a:lumMod val="50000"/>
                  </a:schemeClr>
                </a:solidFill>
              </a:ln>
            </a:rPr>
            <a:t>(Ne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es-ES" sz="1800" b="1" dirty="0">
              <a:solidFill>
                <a:schemeClr val="accent1">
                  <a:lumMod val="75000"/>
                </a:schemeClr>
              </a:solidFill>
            </a:rPr>
            <a:t>Davide pregò a letto nella sua camera</a:t>
          </a:r>
          <a:br>
            <a:rPr lang="es-ES" sz="1800" b="1" dirty="0">
              <a:solidFill>
                <a:schemeClr val="accent1">
                  <a:lumMod val="75000"/>
                </a:schemeClr>
              </a:solidFill>
            </a:rPr>
          </a:br>
          <a:r>
            <a:rPr lang="es-ES" sz="1800" b="1" dirty="0">
              <a:solidFill>
                <a:schemeClr val="accent1">
                  <a:lumMod val="75000"/>
                </a:schemeClr>
              </a:solidFill>
            </a:rPr>
            <a:t>(1 Re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s-ES" sz="1800" b="1" dirty="0" err="1">
              <a:solidFill>
                <a:schemeClr val="accent3">
                  <a:lumMod val="75000"/>
                </a:schemeClr>
              </a:solidFill>
            </a:rPr>
            <a:t>Neemia</a:t>
          </a:r>
          <a:r>
            <a:rPr lang="es-ES" sz="1800" b="1" dirty="0">
              <a:solidFill>
                <a:schemeClr val="accent3">
                  <a:lumMod val="75000"/>
                </a:schemeClr>
              </a:solidFill>
            </a:rPr>
            <a:t> pregò in piedi, in silenzio, davanti al re     (Ne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LinFactNeighborY="-43087">
        <dgm:presLayoutVars>
          <dgm:bulletEnabled val="1"/>
        </dgm:presLayoutVars>
      </dgm:prSet>
      <dgm:spPr/>
    </dgm:pt>
  </dgm:ptLst>
  <dgm:cxnLst>
    <dgm:cxn modelId="{CFA4A400-6C64-4FEC-998B-91E7FD6A012F}" type="presOf" srcId="{C443B5E2-38B1-4B71-8343-2EA84657F19F}" destId="{1E520457-2A72-4252-B5E5-6CB6A59DFC9A}" srcOrd="0" destOrd="0" presId="urn:microsoft.com/office/officeart/2005/8/layout/pList1#1"/>
    <dgm:cxn modelId="{50E47607-5BE0-4AA6-9F50-F03BC3835417}" type="presOf" srcId="{85022449-1E41-42EB-944A-923198F94481}" destId="{F3A2D3E8-277A-4406-BA7E-A430BAE04921}" srcOrd="0" destOrd="0" presId="urn:microsoft.com/office/officeart/2005/8/layout/pList1#1"/>
    <dgm:cxn modelId="{27C3D411-D958-43D3-A43B-2C665792402E}" srcId="{5BE75E9F-C9A0-44A4-9B09-22C48DD24DBF}" destId="{C443B5E2-38B1-4B71-8343-2EA84657F19F}" srcOrd="4" destOrd="0" parTransId="{7FBD538C-D6DD-4F4A-B43F-D72DC2AC068A}" sibTransId="{85022449-1E41-42EB-944A-923198F94481}"/>
    <dgm:cxn modelId="{2F55EF3E-F1AE-4700-860B-9FE895BF6BB7}" srcId="{5BE75E9F-C9A0-44A4-9B09-22C48DD24DBF}" destId="{9A217CF1-4906-41C3-BB69-54C24543F03F}" srcOrd="2" destOrd="0" parTransId="{102270DE-E0E9-4501-A7CB-309859278069}" sibTransId="{978FF028-DEDE-4756-8726-51BE9C7745B4}"/>
    <dgm:cxn modelId="{2FD5B163-3984-4E3B-8011-95FD0278EFEE}" type="presOf" srcId="{AC14222E-DB62-4EEB-A71D-063F280D1604}" destId="{5D7630D9-7993-4308-90F5-AA4524A4B355}" srcOrd="0" destOrd="0" presId="urn:microsoft.com/office/officeart/2005/8/layout/pList1#1"/>
    <dgm:cxn modelId="{2B694849-5EDB-4875-92A1-B2781F0BC724}" srcId="{5BE75E9F-C9A0-44A4-9B09-22C48DD24DBF}" destId="{CB841601-9DF5-4C86-A62F-85F6B16B23A5}" srcOrd="3" destOrd="0" parTransId="{9C1A8B59-46AA-4F24-B588-9AB438BFE85C}" sibTransId="{116C3A56-1145-45B2-B02C-2446CABD09A5}"/>
    <dgm:cxn modelId="{FF48164B-49AD-4641-BE1E-8517E52E1BB4}" type="presOf" srcId="{CB841601-9DF5-4C86-A62F-85F6B16B23A5}" destId="{FDA2AFF5-7B6F-490D-B73C-293F40BCD91F}" srcOrd="0" destOrd="0" presId="urn:microsoft.com/office/officeart/2005/8/layout/pList1#1"/>
    <dgm:cxn modelId="{320E774B-74FB-4165-9848-76854F636581}" type="presOf" srcId="{978FF028-DEDE-4756-8726-51BE9C7745B4}" destId="{60B23434-FD2D-43AD-AACF-496C1A5912BF}" srcOrd="0" destOrd="0" presId="urn:microsoft.com/office/officeart/2005/8/layout/pList1#1"/>
    <dgm:cxn modelId="{21473E57-8373-4A5F-81C1-0E92F5E721F9}" type="presOf" srcId="{116C3A56-1145-45B2-B02C-2446CABD09A5}" destId="{54C9311E-8D95-43FA-B992-0501E0787A43}" srcOrd="0" destOrd="0" presId="urn:microsoft.com/office/officeart/2005/8/layout/pList1#1"/>
    <dgm:cxn modelId="{D6AB3781-CF22-4355-8C7C-7AE9E2BCA14A}" type="presOf" srcId="{08E3F63F-F5D9-44F1-B178-E8E9D7762B07}" destId="{70347D3F-F9B7-4F62-8DB3-5E4C62F7666A}" srcOrd="0" destOrd="0" presId="urn:microsoft.com/office/officeart/2005/8/layout/pList1#1"/>
    <dgm:cxn modelId="{6561D2A5-DD9D-4E31-A25A-D76EC1C1F1D7}" type="presOf" srcId="{6CC4F1E7-1D63-4641-9570-5EF015E2C473}" destId="{950BBCA6-C891-4F15-B7F0-C087EC3664F6}" srcOrd="0" destOrd="0" presId="urn:microsoft.com/office/officeart/2005/8/layout/pList1#1"/>
    <dgm:cxn modelId="{16E11ACB-47C6-471B-A84B-79F0A3DCC70E}" srcId="{5BE75E9F-C9A0-44A4-9B09-22C48DD24DBF}" destId="{AC14222E-DB62-4EEB-A71D-063F280D1604}" srcOrd="1" destOrd="0" parTransId="{0703BBD5-2462-4CAD-857E-AE9D32935DD9}" sibTransId="{6CC4F1E7-1D63-4641-9570-5EF015E2C473}"/>
    <dgm:cxn modelId="{F88577D3-37EB-44AD-A201-88613FBC8EE3}" type="presOf" srcId="{85C39663-BF6E-47F5-8DE1-975CD5DE7BE6}" destId="{315A1627-1A2D-4BFE-9E0E-6D3A1D0CEDDC}" srcOrd="0" destOrd="0" presId="urn:microsoft.com/office/officeart/2005/8/layout/pList1#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92DCD6E1-4B4E-499A-83DC-6C7DB42B6623}" type="presOf" srcId="{34803BCA-87F0-428D-9594-5AC8E8A110A4}" destId="{6FF358B4-3937-4406-8242-AD1741ED2858}" srcOrd="0" destOrd="0" presId="urn:microsoft.com/office/officeart/2005/8/layout/pList1#1"/>
    <dgm:cxn modelId="{ADCE8EF6-057A-4E50-ADE8-89508E0C3A8D}" type="presOf" srcId="{5BE75E9F-C9A0-44A4-9B09-22C48DD24DBF}" destId="{8361AF01-BC77-4C97-B932-FFC97753906F}" srcOrd="0" destOrd="0" presId="urn:microsoft.com/office/officeart/2005/8/layout/pList1#1"/>
    <dgm:cxn modelId="{A40C8EFC-D30E-4A8C-AD38-E7B8C6855B4C}" type="presOf" srcId="{9A217CF1-4906-41C3-BB69-54C24543F03F}" destId="{E5AB1378-3C10-4D86-9C64-F2132947C06E}" srcOrd="0" destOrd="0" presId="urn:microsoft.com/office/officeart/2005/8/layout/pList1#1"/>
    <dgm:cxn modelId="{69182274-19AB-4C7F-A2DF-44C65E827BC6}" type="presParOf" srcId="{8361AF01-BC77-4C97-B932-FFC97753906F}" destId="{D7A977C9-8DD8-42BD-B937-212D21B62663}" srcOrd="0" destOrd="0" presId="urn:microsoft.com/office/officeart/2005/8/layout/pList1#1"/>
    <dgm:cxn modelId="{995533FB-3BD4-4BA7-AEA5-96830EBA753C}" type="presParOf" srcId="{D7A977C9-8DD8-42BD-B937-212D21B62663}" destId="{5D92DAD5-EE0B-4C68-A4DE-82F839B9AAB6}" srcOrd="0" destOrd="0" presId="urn:microsoft.com/office/officeart/2005/8/layout/pList1#1"/>
    <dgm:cxn modelId="{22C98D31-FE70-411D-BFCF-459F624AE063}" type="presParOf" srcId="{D7A977C9-8DD8-42BD-B937-212D21B62663}" destId="{6FF358B4-3937-4406-8242-AD1741ED2858}" srcOrd="1" destOrd="0" presId="urn:microsoft.com/office/officeart/2005/8/layout/pList1#1"/>
    <dgm:cxn modelId="{8B62028D-7F34-4EFF-94B2-15BFC62881FF}" type="presParOf" srcId="{8361AF01-BC77-4C97-B932-FFC97753906F}" destId="{70347D3F-F9B7-4F62-8DB3-5E4C62F7666A}" srcOrd="1" destOrd="0" presId="urn:microsoft.com/office/officeart/2005/8/layout/pList1#1"/>
    <dgm:cxn modelId="{89223E32-A33F-4826-90F1-8C2D3DF5058F}" type="presParOf" srcId="{8361AF01-BC77-4C97-B932-FFC97753906F}" destId="{A298DA62-1016-45CD-AC14-3F804EC94F77}" srcOrd="2" destOrd="0" presId="urn:microsoft.com/office/officeart/2005/8/layout/pList1#1"/>
    <dgm:cxn modelId="{20DB79C8-8268-4E3B-99A9-0C3676B1BFDC}" type="presParOf" srcId="{A298DA62-1016-45CD-AC14-3F804EC94F77}" destId="{EDB4A37D-8561-4929-99F8-AC235B3239EA}" srcOrd="0" destOrd="0" presId="urn:microsoft.com/office/officeart/2005/8/layout/pList1#1"/>
    <dgm:cxn modelId="{449D0C9C-535E-4F24-9F06-6455B1DF01AF}" type="presParOf" srcId="{A298DA62-1016-45CD-AC14-3F804EC94F77}" destId="{5D7630D9-7993-4308-90F5-AA4524A4B355}" srcOrd="1" destOrd="0" presId="urn:microsoft.com/office/officeart/2005/8/layout/pList1#1"/>
    <dgm:cxn modelId="{3E2920B0-7A79-4EBC-8DB3-8129046B0641}" type="presParOf" srcId="{8361AF01-BC77-4C97-B932-FFC97753906F}" destId="{950BBCA6-C891-4F15-B7F0-C087EC3664F6}" srcOrd="3" destOrd="0" presId="urn:microsoft.com/office/officeart/2005/8/layout/pList1#1"/>
    <dgm:cxn modelId="{98D166DF-0DC4-4893-8C6C-E74FDBD20966}" type="presParOf" srcId="{8361AF01-BC77-4C97-B932-FFC97753906F}" destId="{9ED0F7D9-EB19-4E58-BF24-89F30F668BED}" srcOrd="4" destOrd="0" presId="urn:microsoft.com/office/officeart/2005/8/layout/pList1#1"/>
    <dgm:cxn modelId="{B497DE33-763F-4A00-8A4E-D90ABA855C18}" type="presParOf" srcId="{9ED0F7D9-EB19-4E58-BF24-89F30F668BED}" destId="{EC92B07E-2904-41D0-9661-42C1AFD2B2F2}" srcOrd="0" destOrd="0" presId="urn:microsoft.com/office/officeart/2005/8/layout/pList1#1"/>
    <dgm:cxn modelId="{73886420-70AB-41C3-8C78-9D6B2CECFE87}" type="presParOf" srcId="{9ED0F7D9-EB19-4E58-BF24-89F30F668BED}" destId="{E5AB1378-3C10-4D86-9C64-F2132947C06E}" srcOrd="1" destOrd="0" presId="urn:microsoft.com/office/officeart/2005/8/layout/pList1#1"/>
    <dgm:cxn modelId="{7287848A-A110-4007-8DA8-D097BB6D096C}" type="presParOf" srcId="{8361AF01-BC77-4C97-B932-FFC97753906F}" destId="{60B23434-FD2D-43AD-AACF-496C1A5912BF}" srcOrd="5" destOrd="0" presId="urn:microsoft.com/office/officeart/2005/8/layout/pList1#1"/>
    <dgm:cxn modelId="{B967328A-247A-4116-A60D-48387701993B}" type="presParOf" srcId="{8361AF01-BC77-4C97-B932-FFC97753906F}" destId="{6D711731-69CA-4204-9547-A1FB2B056356}" srcOrd="6" destOrd="0" presId="urn:microsoft.com/office/officeart/2005/8/layout/pList1#1"/>
    <dgm:cxn modelId="{A58BD772-4CAD-49AC-879C-FC87187F355B}" type="presParOf" srcId="{6D711731-69CA-4204-9547-A1FB2B056356}" destId="{E04F557E-0620-4279-8185-F3D5DA5EFC90}" srcOrd="0" destOrd="0" presId="urn:microsoft.com/office/officeart/2005/8/layout/pList1#1"/>
    <dgm:cxn modelId="{CBDAD32E-DFE2-4B80-A7B7-CC98DBA49497}" type="presParOf" srcId="{6D711731-69CA-4204-9547-A1FB2B056356}" destId="{FDA2AFF5-7B6F-490D-B73C-293F40BCD91F}" srcOrd="1" destOrd="0" presId="urn:microsoft.com/office/officeart/2005/8/layout/pList1#1"/>
    <dgm:cxn modelId="{BCC57FDC-9A2F-4F99-AAE1-33798FADA514}" type="presParOf" srcId="{8361AF01-BC77-4C97-B932-FFC97753906F}" destId="{54C9311E-8D95-43FA-B992-0501E0787A43}" srcOrd="7" destOrd="0" presId="urn:microsoft.com/office/officeart/2005/8/layout/pList1#1"/>
    <dgm:cxn modelId="{0177D3F5-4584-48AE-996D-E4FEC1FAAEEB}" type="presParOf" srcId="{8361AF01-BC77-4C97-B932-FFC97753906F}" destId="{B8896873-59FF-4127-9BB9-18BB46510C72}" srcOrd="8" destOrd="0" presId="urn:microsoft.com/office/officeart/2005/8/layout/pList1#1"/>
    <dgm:cxn modelId="{749FA890-6ACD-4090-BA8B-533142E9C870}" type="presParOf" srcId="{B8896873-59FF-4127-9BB9-18BB46510C72}" destId="{409CBAFB-D84F-4FB1-8ADF-A849DF484FB6}" srcOrd="0" destOrd="0" presId="urn:microsoft.com/office/officeart/2005/8/layout/pList1#1"/>
    <dgm:cxn modelId="{BAA3CA09-9E06-4221-85E6-87D86658AA5F}" type="presParOf" srcId="{B8896873-59FF-4127-9BB9-18BB46510C72}" destId="{1E520457-2A72-4252-B5E5-6CB6A59DFC9A}" srcOrd="1" destOrd="0" presId="urn:microsoft.com/office/officeart/2005/8/layout/pList1#1"/>
    <dgm:cxn modelId="{2F208E34-8229-4C05-8075-A291C8F67EB1}" type="presParOf" srcId="{8361AF01-BC77-4C97-B932-FFC97753906F}" destId="{F3A2D3E8-277A-4406-BA7E-A430BAE04921}" srcOrd="9" destOrd="0" presId="urn:microsoft.com/office/officeart/2005/8/layout/pList1#1"/>
    <dgm:cxn modelId="{EA968A96-0E42-42DB-866B-9B0393BDB24E}" type="presParOf" srcId="{8361AF01-BC77-4C97-B932-FFC97753906F}" destId="{D210DB6A-5DA5-4EC9-8BD4-14F96FA7F821}" srcOrd="10" destOrd="0" presId="urn:microsoft.com/office/officeart/2005/8/layout/pList1#1"/>
    <dgm:cxn modelId="{02B3F066-C464-4B1E-87EA-4475ED8F3508}" type="presParOf" srcId="{D210DB6A-5DA5-4EC9-8BD4-14F96FA7F821}" destId="{FAC1B06F-82D6-44E5-8A3F-A94EDA2109E5}" srcOrd="0" destOrd="0" presId="urn:microsoft.com/office/officeart/2005/8/layout/pList1#1"/>
    <dgm:cxn modelId="{132E73C0-5D8D-4A07-8763-F07B2A238C60}" type="presParOf" srcId="{D210DB6A-5DA5-4EC9-8BD4-14F96FA7F821}" destId="{315A1627-1A2D-4BFE-9E0E-6D3A1D0CEDDC}"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s-ES" sz="2000" b="1" dirty="0">
              <a:solidFill>
                <a:schemeClr val="accent3"/>
              </a:solidFill>
            </a:rPr>
            <a:t>PER I SUOI FAMILIARI</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s-ES" sz="1800" b="1" dirty="0">
              <a:solidFill>
                <a:schemeClr val="accent1">
                  <a:lumMod val="75000"/>
                </a:schemeClr>
              </a:solidFill>
            </a:rPr>
            <a:t>⁕</a:t>
          </a:r>
          <a:r>
            <a:rPr lang="es-ES" sz="1800" b="1" dirty="0"/>
            <a:t> Per il peccato di Aronne</a:t>
          </a:r>
          <a:br>
            <a:rPr lang="es-ES" sz="1800" b="1" dirty="0"/>
          </a:br>
          <a:r>
            <a:rPr lang="es-ES" sz="1800" b="1" dirty="0"/>
            <a:t>(De 9:2)</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s-ES" sz="1800" b="1" dirty="0">
              <a:solidFill>
                <a:schemeClr val="accent3">
                  <a:lumMod val="75000"/>
                </a:schemeClr>
              </a:solidFill>
            </a:rPr>
            <a:t>⁕</a:t>
          </a:r>
          <a:r>
            <a:rPr lang="es-ES" sz="1800" b="1" dirty="0"/>
            <a:t> Per le </a:t>
          </a:r>
          <a:r>
            <a:rPr lang="es-ES" sz="1800" b="1" dirty="0" err="1"/>
            <a:t>lagnanze</a:t>
          </a:r>
          <a:r>
            <a:rPr lang="es-ES" sz="1800" b="1"/>
            <a:t> di </a:t>
          </a:r>
          <a:r>
            <a:rPr lang="es-ES" sz="1800" b="1" dirty="0"/>
            <a:t>Maria</a:t>
          </a:r>
          <a:br>
            <a:rPr lang="es-ES" sz="1800" b="1" dirty="0"/>
          </a:br>
          <a:r>
            <a:rPr lang="es-ES" sz="1800" b="1" dirty="0"/>
            <a:t>(</a:t>
          </a:r>
          <a:r>
            <a:rPr lang="es-ES" sz="1800" b="1" dirty="0" err="1"/>
            <a:t>Nu</a:t>
          </a:r>
          <a:r>
            <a:rPr lang="es-ES" sz="1800" b="1" dirty="0"/>
            <a:t>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s-ES" sz="2000" b="1" dirty="0">
              <a:solidFill>
                <a:srgbClr val="7030A0"/>
              </a:solidFill>
            </a:rPr>
            <a:t>PER IL POPOLO</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s-ES" sz="2400" b="1" dirty="0">
              <a:solidFill>
                <a:schemeClr val="accent5">
                  <a:lumMod val="75000"/>
                </a:schemeClr>
              </a:solidFill>
            </a:rPr>
            <a:t>⁕</a:t>
          </a:r>
          <a:r>
            <a:rPr lang="es-ES" sz="2000" b="1" dirty="0"/>
            <a:t> </a:t>
          </a:r>
          <a:r>
            <a:rPr lang="es-ES" sz="1800" b="1" dirty="0"/>
            <a:t>Quando ebbero sete (Es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s-ES" sz="2400" b="1" dirty="0">
              <a:solidFill>
                <a:schemeClr val="accent6">
                  <a:lumMod val="50000"/>
                </a:schemeClr>
              </a:solidFill>
            </a:rPr>
            <a:t>⁕</a:t>
          </a:r>
          <a:r>
            <a:rPr lang="es-ES" sz="2000" b="1" dirty="0"/>
            <a:t> </a:t>
          </a:r>
          <a:r>
            <a:rPr lang="es-ES" sz="1800" b="1" dirty="0"/>
            <a:t>Quando ebbero fame (</a:t>
          </a:r>
          <a:r>
            <a:rPr lang="es-ES" sz="1800" b="1" dirty="0" err="1"/>
            <a:t>Nu</a:t>
          </a:r>
          <a:r>
            <a:rPr lang="es-ES" sz="1800" b="1" dirty="0"/>
            <a:t>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s-ES" sz="2400" b="1" dirty="0">
              <a:solidFill>
                <a:schemeClr val="tx2"/>
              </a:solidFill>
            </a:rPr>
            <a:t>⁕</a:t>
          </a:r>
          <a:r>
            <a:rPr lang="es-ES" sz="2000" b="1" dirty="0"/>
            <a:t> </a:t>
          </a:r>
          <a:r>
            <a:rPr lang="es-ES" sz="1800" b="1" dirty="0" err="1"/>
            <a:t>Quando</a:t>
          </a:r>
          <a:r>
            <a:rPr lang="es-ES" sz="1800" b="1" dirty="0"/>
            <a:t> </a:t>
          </a:r>
          <a:r>
            <a:rPr lang="es-ES" sz="1800" b="1" dirty="0" err="1"/>
            <a:t>peccarono</a:t>
          </a:r>
          <a:r>
            <a:rPr lang="es-ES" sz="1800" b="1" dirty="0"/>
            <a:t> (Es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553039" custLinFactX="100000" custLinFactY="-69120" custLinFactNeighborX="132236"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35973"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405951"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324950" custLinFactX="34730" custLinFactY="-69120"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386723"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77664"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415801"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2159" y="0"/>
          <a:ext cx="1453808"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13792" rIns="72000" bIns="113792" numCol="1" spcCol="1270" anchor="t"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outerShdw>
              </a:effectLst>
            </a:rPr>
            <a:t>Era costante, pregava tre volte al giorno</a:t>
          </a:r>
        </a:p>
      </dsp:txBody>
      <dsp:txXfrm>
        <a:off x="2159" y="1358119"/>
        <a:ext cx="1453808" cy="1358119"/>
      </dsp:txXfrm>
    </dsp:sp>
    <dsp:sp modelId="{40BF4BA6-603A-4B87-8573-2D46CFD7DC54}">
      <dsp:nvSpPr>
        <dsp:cNvPr id="0" name=""/>
        <dsp:cNvSpPr/>
      </dsp:nvSpPr>
      <dsp:spPr>
        <a:xfrm>
          <a:off x="163746" y="203718"/>
          <a:ext cx="1130634" cy="1130634"/>
        </a:xfrm>
        <a:prstGeom prst="ellipse">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499582" y="0"/>
          <a:ext cx="1592662"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13792" rIns="72000" bIns="113792" numCol="1" spcCol="1270" anchor="t"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outerShdw>
              </a:effectLst>
            </a:rPr>
            <a:t>Era prevedibile apriva la sua finestra verso Gerusalemme</a:t>
          </a:r>
        </a:p>
      </dsp:txBody>
      <dsp:txXfrm>
        <a:off x="1499582" y="1358119"/>
        <a:ext cx="1592662" cy="1358119"/>
      </dsp:txXfrm>
    </dsp:sp>
    <dsp:sp modelId="{F1275158-66F6-4241-B296-26F82F5BAD47}">
      <dsp:nvSpPr>
        <dsp:cNvPr id="0" name=""/>
        <dsp:cNvSpPr/>
      </dsp:nvSpPr>
      <dsp:spPr>
        <a:xfrm>
          <a:off x="1730596" y="203718"/>
          <a:ext cx="1130634" cy="1130634"/>
        </a:xfrm>
        <a:prstGeom prst="ellipse">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135858" y="0"/>
          <a:ext cx="1691564"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13792" rIns="72000" bIns="113792" numCol="1" spcCol="1270" anchor="t"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outerShdw>
              </a:effectLst>
            </a:rPr>
            <a:t>Aveva </a:t>
          </a:r>
          <a:r>
            <a:rPr lang="es-ES" sz="1600" b="1" kern="1200" dirty="0" err="1">
              <a:effectLst>
                <a:outerShdw blurRad="38100" dist="38100" dir="2700000" algn="tl">
                  <a:srgbClr val="000000"/>
                </a:outerShdw>
              </a:effectLst>
            </a:rPr>
            <a:t>abitudini</a:t>
          </a:r>
          <a:r>
            <a:rPr lang="es-ES" sz="1600" b="1" kern="1200" dirty="0">
              <a:effectLst>
                <a:outerShdw blurRad="38100" dist="38100" dir="2700000" algn="tl">
                  <a:srgbClr val="000000"/>
                </a:outerShdw>
              </a:effectLst>
            </a:rPr>
            <a:t> </a:t>
          </a:r>
          <a:r>
            <a:rPr lang="es-ES" sz="1600" b="1" kern="1200" dirty="0" err="1">
              <a:effectLst>
                <a:outerShdw blurRad="38100" dist="38100" dir="2700000" algn="tl">
                  <a:srgbClr val="000000"/>
                </a:outerShdw>
              </a:effectLst>
            </a:rPr>
            <a:t>specifiche</a:t>
          </a:r>
          <a:r>
            <a:rPr lang="es-ES" sz="1600" b="1" kern="1200" dirty="0">
              <a:effectLst>
                <a:outerShdw blurRad="38100" dist="38100" dir="2700000" algn="tl">
                  <a:srgbClr val="000000"/>
                </a:outerShdw>
              </a:effectLst>
            </a:rPr>
            <a:t>; per </a:t>
          </a:r>
          <a:r>
            <a:rPr lang="es-ES" sz="1600" b="1" kern="1200" dirty="0" err="1">
              <a:effectLst>
                <a:outerShdw blurRad="38100" dist="38100" dir="2700000" algn="tl">
                  <a:srgbClr val="000000"/>
                </a:outerShdw>
              </a:effectLst>
            </a:rPr>
            <a:t>esempio</a:t>
          </a:r>
          <a:r>
            <a:rPr lang="es-ES" sz="1600" b="1" kern="1200" dirty="0">
              <a:effectLst>
                <a:outerShdw blurRad="38100" dist="38100" dir="2700000" algn="tl">
                  <a:srgbClr val="000000"/>
                </a:outerShdw>
              </a:effectLst>
            </a:rPr>
            <a:t>, pregava in </a:t>
          </a:r>
          <a:r>
            <a:rPr lang="es-ES" sz="1600" b="1" kern="1200" dirty="0" err="1">
              <a:effectLst>
                <a:outerShdw blurRad="38100" dist="38100" dir="2700000" algn="tl">
                  <a:srgbClr val="000000"/>
                </a:outerShdw>
              </a:effectLst>
            </a:rPr>
            <a:t>ginocchio</a:t>
          </a:r>
          <a:endParaRPr lang="es-ES" sz="1800" b="1" kern="1200" dirty="0">
            <a:effectLst>
              <a:outerShdw blurRad="38100" dist="38100" dir="2700000" algn="tl">
                <a:srgbClr val="000000"/>
              </a:outerShdw>
            </a:effectLst>
          </a:endParaRPr>
        </a:p>
      </dsp:txBody>
      <dsp:txXfrm>
        <a:off x="3135858" y="1358119"/>
        <a:ext cx="1691564" cy="1358119"/>
      </dsp:txXfrm>
    </dsp:sp>
    <dsp:sp modelId="{59ADE160-BEAE-495D-A6DD-F6D596F8628E}">
      <dsp:nvSpPr>
        <dsp:cNvPr id="0" name=""/>
        <dsp:cNvSpPr/>
      </dsp:nvSpPr>
      <dsp:spPr>
        <a:xfrm>
          <a:off x="3416323" y="203718"/>
          <a:ext cx="1130634" cy="1130634"/>
        </a:xfrm>
        <a:prstGeom prst="ellipse">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871038" y="0"/>
          <a:ext cx="1641902"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13792" rIns="72000" bIns="113792" numCol="1" spcCol="1270" anchor="t"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outerShdw>
              </a:effectLst>
            </a:rPr>
            <a:t>Era grato ed </a:t>
          </a:r>
          <a:r>
            <a:rPr lang="es-ES" sz="1600" b="1" kern="1200" dirty="0" err="1">
              <a:effectLst>
                <a:outerShdw blurRad="38100" dist="38100" dir="2700000" algn="tl">
                  <a:srgbClr val="000000"/>
                </a:outerShdw>
              </a:effectLst>
            </a:rPr>
            <a:t>esprimeva</a:t>
          </a:r>
          <a:r>
            <a:rPr lang="es-ES" sz="1600" b="1" kern="1200" dirty="0">
              <a:effectLst>
                <a:outerShdw blurRad="38100" dist="38100" dir="2700000" algn="tl">
                  <a:srgbClr val="000000"/>
                </a:outerShdw>
              </a:effectLst>
            </a:rPr>
            <a:t> la sua  gratitudine con suppliche</a:t>
          </a:r>
        </a:p>
      </dsp:txBody>
      <dsp:txXfrm>
        <a:off x="4871038" y="1358119"/>
        <a:ext cx="1641902" cy="1358119"/>
      </dsp:txXfrm>
    </dsp:sp>
    <dsp:sp modelId="{90CE2DE1-9304-475F-9667-6098C759709D}">
      <dsp:nvSpPr>
        <dsp:cNvPr id="0" name=""/>
        <dsp:cNvSpPr/>
      </dsp:nvSpPr>
      <dsp:spPr>
        <a:xfrm>
          <a:off x="5126671" y="203718"/>
          <a:ext cx="1130634" cy="1130634"/>
        </a:xfrm>
        <a:prstGeom prst="ellipse">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0603" y="3223849"/>
          <a:ext cx="5993892"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3672" y="0"/>
          <a:ext cx="1787314" cy="1873579"/>
        </a:xfrm>
        <a:prstGeom prst="round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3672" y="1837310"/>
          <a:ext cx="1787314" cy="66309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es-ES" sz="1800" b="1" kern="1200" dirty="0">
              <a:solidFill>
                <a:schemeClr val="accent6">
                  <a:lumMod val="75000"/>
                </a:schemeClr>
              </a:solidFill>
            </a:rPr>
            <a:t>Giosafat pregò in piedi davanti al </a:t>
          </a:r>
          <a:r>
            <a:rPr lang="es-ES" sz="1800" b="1" kern="1200" dirty="0" err="1">
              <a:solidFill>
                <a:schemeClr val="accent6">
                  <a:lumMod val="75000"/>
                </a:schemeClr>
              </a:solidFill>
            </a:rPr>
            <a:t>popolo</a:t>
          </a:r>
          <a:r>
            <a:rPr lang="es-ES" sz="1800" b="1" kern="1200" dirty="0">
              <a:solidFill>
                <a:schemeClr val="accent6">
                  <a:lumMod val="75000"/>
                </a:schemeClr>
              </a:solidFill>
            </a:rPr>
            <a:t> </a:t>
          </a:r>
        </a:p>
        <a:p>
          <a:pPr marL="0" lvl="0" indent="0" algn="ctr" defTabSz="800100">
            <a:lnSpc>
              <a:spcPct val="90000"/>
            </a:lnSpc>
            <a:spcBef>
              <a:spcPct val="0"/>
            </a:spcBef>
            <a:spcAft>
              <a:spcPct val="35000"/>
            </a:spcAft>
            <a:buNone/>
          </a:pPr>
          <a:r>
            <a:rPr lang="es-ES" sz="1800" b="1" kern="1200" dirty="0">
              <a:solidFill>
                <a:schemeClr val="accent6">
                  <a:lumMod val="75000"/>
                </a:schemeClr>
              </a:solidFill>
            </a:rPr>
            <a:t>(2 Cr 20:5)</a:t>
          </a:r>
        </a:p>
      </dsp:txBody>
      <dsp:txXfrm>
        <a:off x="3672" y="1837310"/>
        <a:ext cx="1787314" cy="663093"/>
      </dsp:txXfrm>
    </dsp:sp>
    <dsp:sp modelId="{EDB4A37D-8561-4929-99F8-AC235B3239EA}">
      <dsp:nvSpPr>
        <dsp:cNvPr id="0" name=""/>
        <dsp:cNvSpPr/>
      </dsp:nvSpPr>
      <dsp:spPr>
        <a:xfrm>
          <a:off x="1969792" y="0"/>
          <a:ext cx="1787314" cy="1873579"/>
        </a:xfrm>
        <a:prstGeom prst="round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69792" y="1837310"/>
          <a:ext cx="1787314" cy="66309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it-IT" sz="1800" b="1" kern="1200" dirty="0">
              <a:solidFill>
                <a:schemeClr val="accent5">
                  <a:lumMod val="75000"/>
                </a:schemeClr>
              </a:solidFill>
            </a:rPr>
            <a:t>Davide si sedette davanti a Dio per rendergli grazie (2 Sa 7:18)</a:t>
          </a:r>
          <a:endParaRPr lang="es-ES" sz="1800" b="1" kern="1200" dirty="0">
            <a:solidFill>
              <a:schemeClr val="accent5">
                <a:lumMod val="75000"/>
              </a:schemeClr>
            </a:solidFill>
          </a:endParaRPr>
        </a:p>
      </dsp:txBody>
      <dsp:txXfrm>
        <a:off x="1969792" y="1837310"/>
        <a:ext cx="1787314" cy="663093"/>
      </dsp:txXfrm>
    </dsp:sp>
    <dsp:sp modelId="{EC92B07E-2904-41D0-9661-42C1AFD2B2F2}">
      <dsp:nvSpPr>
        <dsp:cNvPr id="0" name=""/>
        <dsp:cNvSpPr/>
      </dsp:nvSpPr>
      <dsp:spPr>
        <a:xfrm>
          <a:off x="3935913" y="0"/>
          <a:ext cx="1787314" cy="1873579"/>
        </a:xfrm>
        <a:prstGeom prst="round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935913" y="1837310"/>
          <a:ext cx="1787314" cy="66309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es-ES" sz="1800" b="1" kern="1200" dirty="0">
              <a:solidFill>
                <a:schemeClr val="accent2">
                  <a:lumMod val="75000"/>
                </a:schemeClr>
              </a:solidFill>
            </a:rPr>
            <a:t>Salomone pregò in ginocchio con le mani alzate</a:t>
          </a:r>
          <a:br>
            <a:rPr lang="es-ES" sz="1800" b="1" kern="1200" dirty="0">
              <a:solidFill>
                <a:schemeClr val="accent2">
                  <a:lumMod val="75000"/>
                </a:schemeClr>
              </a:solidFill>
            </a:rPr>
          </a:br>
          <a:r>
            <a:rPr lang="es-ES" sz="1800" b="1" kern="1200" dirty="0">
              <a:solidFill>
                <a:schemeClr val="accent2">
                  <a:lumMod val="75000"/>
                </a:schemeClr>
              </a:solidFill>
            </a:rPr>
            <a:t>(1 Re 8:54)</a:t>
          </a:r>
        </a:p>
      </dsp:txBody>
      <dsp:txXfrm>
        <a:off x="3935913" y="1837310"/>
        <a:ext cx="1787314" cy="663093"/>
      </dsp:txXfrm>
    </dsp:sp>
    <dsp:sp modelId="{E04F557E-0620-4279-8185-F3D5DA5EFC90}">
      <dsp:nvSpPr>
        <dsp:cNvPr id="0" name=""/>
        <dsp:cNvSpPr/>
      </dsp:nvSpPr>
      <dsp:spPr>
        <a:xfrm>
          <a:off x="5902034" y="0"/>
          <a:ext cx="1787314" cy="1873579"/>
        </a:xfrm>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902034" y="1837310"/>
          <a:ext cx="1787314" cy="66309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es-ES" sz="1800" b="1" kern="1200" dirty="0">
              <a:ln>
                <a:solidFill>
                  <a:schemeClr val="accent4">
                    <a:lumMod val="50000"/>
                  </a:schemeClr>
                </a:solidFill>
              </a:ln>
            </a:rPr>
            <a:t>Il popolo si inchinò a terra per pregare</a:t>
          </a:r>
          <a:br>
            <a:rPr lang="es-ES" sz="1800" b="1" kern="1200" dirty="0">
              <a:ln>
                <a:solidFill>
                  <a:schemeClr val="accent4">
                    <a:lumMod val="50000"/>
                  </a:schemeClr>
                </a:solidFill>
              </a:ln>
            </a:rPr>
          </a:br>
          <a:r>
            <a:rPr lang="es-ES" sz="1800" b="1" kern="1200" dirty="0">
              <a:ln>
                <a:solidFill>
                  <a:schemeClr val="accent4">
                    <a:lumMod val="50000"/>
                  </a:schemeClr>
                </a:solidFill>
              </a:ln>
            </a:rPr>
            <a:t>(Ne 8:6)</a:t>
          </a:r>
        </a:p>
      </dsp:txBody>
      <dsp:txXfrm>
        <a:off x="5902034" y="1837310"/>
        <a:ext cx="1787314" cy="663093"/>
      </dsp:txXfrm>
    </dsp:sp>
    <dsp:sp modelId="{409CBAFB-D84F-4FB1-8ADF-A849DF484FB6}">
      <dsp:nvSpPr>
        <dsp:cNvPr id="0" name=""/>
        <dsp:cNvSpPr/>
      </dsp:nvSpPr>
      <dsp:spPr>
        <a:xfrm>
          <a:off x="7868155" y="0"/>
          <a:ext cx="1787314" cy="1873579"/>
        </a:xfrm>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868155" y="1837310"/>
          <a:ext cx="1787314" cy="66309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es-ES" sz="1800" b="1" kern="1200" dirty="0">
              <a:solidFill>
                <a:schemeClr val="accent1">
                  <a:lumMod val="75000"/>
                </a:schemeClr>
              </a:solidFill>
            </a:rPr>
            <a:t>Davide pregò a letto nella sua camera</a:t>
          </a:r>
          <a:br>
            <a:rPr lang="es-ES" sz="1800" b="1" kern="1200" dirty="0">
              <a:solidFill>
                <a:schemeClr val="accent1">
                  <a:lumMod val="75000"/>
                </a:schemeClr>
              </a:solidFill>
            </a:rPr>
          </a:br>
          <a:r>
            <a:rPr lang="es-ES" sz="1800" b="1" kern="1200" dirty="0">
              <a:solidFill>
                <a:schemeClr val="accent1">
                  <a:lumMod val="75000"/>
                </a:schemeClr>
              </a:solidFill>
            </a:rPr>
            <a:t>(1 Re 1:47)</a:t>
          </a:r>
        </a:p>
      </dsp:txBody>
      <dsp:txXfrm>
        <a:off x="7868155" y="1837310"/>
        <a:ext cx="1787314" cy="663093"/>
      </dsp:txXfrm>
    </dsp:sp>
    <dsp:sp modelId="{FAC1B06F-82D6-44E5-8A3F-A94EDA2109E5}">
      <dsp:nvSpPr>
        <dsp:cNvPr id="0" name=""/>
        <dsp:cNvSpPr/>
      </dsp:nvSpPr>
      <dsp:spPr>
        <a:xfrm>
          <a:off x="9834276" y="0"/>
          <a:ext cx="1787314" cy="1873579"/>
        </a:xfrm>
        <a:prstGeom prst="round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834276" y="1837310"/>
          <a:ext cx="1787314" cy="66309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es-ES" sz="1800" b="1" kern="1200" dirty="0" err="1">
              <a:solidFill>
                <a:schemeClr val="accent3">
                  <a:lumMod val="75000"/>
                </a:schemeClr>
              </a:solidFill>
            </a:rPr>
            <a:t>Neemia</a:t>
          </a:r>
          <a:r>
            <a:rPr lang="es-ES" sz="1800" b="1" kern="1200" dirty="0">
              <a:solidFill>
                <a:schemeClr val="accent3">
                  <a:lumMod val="75000"/>
                </a:schemeClr>
              </a:solidFill>
            </a:rPr>
            <a:t> pregò in piedi, in silenzio, davanti al re     (Ne 2:1-4)</a:t>
          </a:r>
        </a:p>
      </dsp:txBody>
      <dsp:txXfrm>
        <a:off x="9834276" y="1837310"/>
        <a:ext cx="1787314" cy="663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06414" y="392121"/>
          <a:ext cx="2524230" cy="366862"/>
        </a:xfrm>
        <a:custGeom>
          <a:avLst/>
          <a:gdLst/>
          <a:ahLst/>
          <a:cxnLst/>
          <a:rect l="0" t="0" r="0" b="0"/>
          <a:pathLst>
            <a:path>
              <a:moveTo>
                <a:pt x="0" y="0"/>
              </a:moveTo>
              <a:lnTo>
                <a:pt x="0" y="308320"/>
              </a:lnTo>
              <a:lnTo>
                <a:pt x="2524230" y="308320"/>
              </a:lnTo>
              <a:lnTo>
                <a:pt x="2524230" y="36686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760694" y="392121"/>
          <a:ext cx="91440" cy="366862"/>
        </a:xfrm>
        <a:custGeom>
          <a:avLst/>
          <a:gdLst/>
          <a:ahLst/>
          <a:cxnLst/>
          <a:rect l="0" t="0" r="0" b="0"/>
          <a:pathLst>
            <a:path>
              <a:moveTo>
                <a:pt x="45720" y="0"/>
              </a:moveTo>
              <a:lnTo>
                <a:pt x="45720" y="308320"/>
              </a:lnTo>
              <a:lnTo>
                <a:pt x="121181" y="308320"/>
              </a:lnTo>
              <a:lnTo>
                <a:pt x="121181" y="36686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407650" y="392121"/>
          <a:ext cx="2398763" cy="366862"/>
        </a:xfrm>
        <a:custGeom>
          <a:avLst/>
          <a:gdLst/>
          <a:ahLst/>
          <a:cxnLst/>
          <a:rect l="0" t="0" r="0" b="0"/>
          <a:pathLst>
            <a:path>
              <a:moveTo>
                <a:pt x="2398763" y="0"/>
              </a:moveTo>
              <a:lnTo>
                <a:pt x="2398763" y="308320"/>
              </a:lnTo>
              <a:lnTo>
                <a:pt x="0" y="308320"/>
              </a:lnTo>
              <a:lnTo>
                <a:pt x="0" y="36686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777513" y="392121"/>
          <a:ext cx="1101881" cy="366862"/>
        </a:xfrm>
        <a:custGeom>
          <a:avLst/>
          <a:gdLst/>
          <a:ahLst/>
          <a:cxnLst/>
          <a:rect l="0" t="0" r="0" b="0"/>
          <a:pathLst>
            <a:path>
              <a:moveTo>
                <a:pt x="0" y="0"/>
              </a:moveTo>
              <a:lnTo>
                <a:pt x="0" y="308320"/>
              </a:lnTo>
              <a:lnTo>
                <a:pt x="1101881" y="308320"/>
              </a:lnTo>
              <a:lnTo>
                <a:pt x="1101881" y="36686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828777" y="392121"/>
          <a:ext cx="948735" cy="366862"/>
        </a:xfrm>
        <a:custGeom>
          <a:avLst/>
          <a:gdLst/>
          <a:ahLst/>
          <a:cxnLst/>
          <a:rect l="0" t="0" r="0" b="0"/>
          <a:pathLst>
            <a:path>
              <a:moveTo>
                <a:pt x="948735" y="0"/>
              </a:moveTo>
              <a:lnTo>
                <a:pt x="948735" y="308320"/>
              </a:lnTo>
              <a:lnTo>
                <a:pt x="0" y="308320"/>
              </a:lnTo>
              <a:lnTo>
                <a:pt x="0" y="36686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590180" y="17454"/>
          <a:ext cx="374666" cy="374666"/>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1996973" y="231482"/>
          <a:ext cx="3108077" cy="37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s-ES" sz="2000" b="1" kern="1200" dirty="0">
              <a:solidFill>
                <a:schemeClr val="accent3"/>
              </a:solidFill>
            </a:rPr>
            <a:t>PER I SUOI FAMILIARI</a:t>
          </a:r>
        </a:p>
      </dsp:txBody>
      <dsp:txXfrm>
        <a:off x="1996973" y="231482"/>
        <a:ext cx="3108077" cy="374666"/>
      </dsp:txXfrm>
    </dsp:sp>
    <dsp:sp modelId="{9D111C27-E043-480C-8A20-BEB0A7F7A350}">
      <dsp:nvSpPr>
        <dsp:cNvPr id="0" name=""/>
        <dsp:cNvSpPr/>
      </dsp:nvSpPr>
      <dsp:spPr>
        <a:xfrm>
          <a:off x="3243" y="758983"/>
          <a:ext cx="1651068" cy="1045469"/>
        </a:xfrm>
        <a:prstGeom prst="round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78461" y="2199279"/>
          <a:ext cx="1326167" cy="37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Tx/>
            <a:buNone/>
          </a:pPr>
          <a:r>
            <a:rPr lang="es-ES" sz="1800" b="1" kern="1200" dirty="0">
              <a:solidFill>
                <a:schemeClr val="accent1">
                  <a:lumMod val="75000"/>
                </a:schemeClr>
              </a:solidFill>
            </a:rPr>
            <a:t>⁕</a:t>
          </a:r>
          <a:r>
            <a:rPr lang="es-ES" sz="1800" b="1" kern="1200" dirty="0"/>
            <a:t> Per il peccato di Aronne</a:t>
          </a:r>
          <a:br>
            <a:rPr lang="es-ES" sz="1800" b="1" kern="1200" dirty="0"/>
          </a:br>
          <a:r>
            <a:rPr lang="es-ES" sz="1800" b="1" kern="1200" dirty="0"/>
            <a:t>(De 9:2)</a:t>
          </a:r>
        </a:p>
      </dsp:txBody>
      <dsp:txXfrm>
        <a:off x="278461" y="2199279"/>
        <a:ext cx="1326167" cy="374666"/>
      </dsp:txXfrm>
    </dsp:sp>
    <dsp:sp modelId="{88F1BAE8-136E-42BF-9207-09B358BAB561}">
      <dsp:nvSpPr>
        <dsp:cNvPr id="0" name=""/>
        <dsp:cNvSpPr/>
      </dsp:nvSpPr>
      <dsp:spPr>
        <a:xfrm>
          <a:off x="2053860" y="758983"/>
          <a:ext cx="1651068" cy="1045469"/>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1851440" y="2199279"/>
          <a:ext cx="2281443" cy="37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accent3">
                  <a:lumMod val="75000"/>
                </a:schemeClr>
              </a:solidFill>
            </a:rPr>
            <a:t>⁕</a:t>
          </a:r>
          <a:r>
            <a:rPr lang="es-ES" sz="1800" b="1" kern="1200" dirty="0"/>
            <a:t> Per le </a:t>
          </a:r>
          <a:r>
            <a:rPr lang="es-ES" sz="1800" b="1" kern="1200" dirty="0" err="1"/>
            <a:t>lagnanze</a:t>
          </a:r>
          <a:r>
            <a:rPr lang="es-ES" sz="1800" b="1" kern="1200"/>
            <a:t> di </a:t>
          </a:r>
          <a:r>
            <a:rPr lang="es-ES" sz="1800" b="1" kern="1200" dirty="0"/>
            <a:t>Maria</a:t>
          </a:r>
          <a:br>
            <a:rPr lang="es-ES" sz="1800" b="1" kern="1200" dirty="0"/>
          </a:br>
          <a:r>
            <a:rPr lang="es-ES" sz="1800" b="1" kern="1200" dirty="0"/>
            <a:t>(</a:t>
          </a:r>
          <a:r>
            <a:rPr lang="es-ES" sz="1800" b="1" kern="1200" dirty="0" err="1"/>
            <a:t>Nu</a:t>
          </a:r>
          <a:r>
            <a:rPr lang="es-ES" sz="1800" b="1" kern="1200" dirty="0"/>
            <a:t> 12:10-13)</a:t>
          </a:r>
        </a:p>
      </dsp:txBody>
      <dsp:txXfrm>
        <a:off x="1851440" y="2199279"/>
        <a:ext cx="2281443" cy="374666"/>
      </dsp:txXfrm>
    </dsp:sp>
    <dsp:sp modelId="{2FB7C8D9-58F1-4B12-A15B-42E3B531EF11}">
      <dsp:nvSpPr>
        <dsp:cNvPr id="0" name=""/>
        <dsp:cNvSpPr/>
      </dsp:nvSpPr>
      <dsp:spPr>
        <a:xfrm>
          <a:off x="7619080" y="17454"/>
          <a:ext cx="374666" cy="374666"/>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118820" y="231482"/>
          <a:ext cx="1826217" cy="37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s-ES" sz="2000" b="1" kern="1200" dirty="0">
              <a:solidFill>
                <a:srgbClr val="7030A0"/>
              </a:solidFill>
            </a:rPr>
            <a:t>PER IL POPOLO</a:t>
          </a:r>
        </a:p>
      </dsp:txBody>
      <dsp:txXfrm>
        <a:off x="8118820" y="231482"/>
        <a:ext cx="1826217" cy="374666"/>
      </dsp:txXfrm>
    </dsp:sp>
    <dsp:sp modelId="{E15C53C2-DCBA-4343-9AC7-09FB8C81C12F}">
      <dsp:nvSpPr>
        <dsp:cNvPr id="0" name=""/>
        <dsp:cNvSpPr/>
      </dsp:nvSpPr>
      <dsp:spPr>
        <a:xfrm>
          <a:off x="4582116" y="758983"/>
          <a:ext cx="1651068" cy="1045469"/>
        </a:xfrm>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433726" y="2199279"/>
          <a:ext cx="2173381" cy="37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accent5">
                  <a:lumMod val="75000"/>
                </a:schemeClr>
              </a:solidFill>
            </a:rPr>
            <a:t>⁕</a:t>
          </a:r>
          <a:r>
            <a:rPr lang="es-ES" sz="2000" b="1" kern="1200" dirty="0"/>
            <a:t> </a:t>
          </a:r>
          <a:r>
            <a:rPr lang="es-ES" sz="1800" b="1" kern="1200" dirty="0"/>
            <a:t>Quando ebbero sete (Es 15:24,25)</a:t>
          </a:r>
        </a:p>
      </dsp:txBody>
      <dsp:txXfrm>
        <a:off x="4433726" y="2199279"/>
        <a:ext cx="2173381" cy="374666"/>
      </dsp:txXfrm>
    </dsp:sp>
    <dsp:sp modelId="{DB6B9390-5F47-4F37-A57D-3476786C6143}">
      <dsp:nvSpPr>
        <dsp:cNvPr id="0" name=""/>
        <dsp:cNvSpPr/>
      </dsp:nvSpPr>
      <dsp:spPr>
        <a:xfrm>
          <a:off x="7056341" y="758983"/>
          <a:ext cx="1651068" cy="1045469"/>
        </a:xfrm>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6933407" y="2199279"/>
          <a:ext cx="2122470" cy="37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accent6">
                  <a:lumMod val="50000"/>
                </a:schemeClr>
              </a:solidFill>
            </a:rPr>
            <a:t>⁕</a:t>
          </a:r>
          <a:r>
            <a:rPr lang="es-ES" sz="2000" b="1" kern="1200" dirty="0"/>
            <a:t> </a:t>
          </a:r>
          <a:r>
            <a:rPr lang="es-ES" sz="1800" b="1" kern="1200" dirty="0"/>
            <a:t>Quando ebbero fame (</a:t>
          </a:r>
          <a:r>
            <a:rPr lang="es-ES" sz="1800" b="1" kern="1200" dirty="0" err="1"/>
            <a:t>Nu</a:t>
          </a:r>
          <a:r>
            <a:rPr lang="es-ES" sz="1800" b="1" kern="1200" dirty="0"/>
            <a:t> 11:11-13)</a:t>
          </a:r>
        </a:p>
      </dsp:txBody>
      <dsp:txXfrm>
        <a:off x="6933407" y="2199279"/>
        <a:ext cx="2122470" cy="374666"/>
      </dsp:txXfrm>
    </dsp:sp>
    <dsp:sp modelId="{CD389D96-F776-43A9-A232-CA0484CC1C83}">
      <dsp:nvSpPr>
        <dsp:cNvPr id="0" name=""/>
        <dsp:cNvSpPr/>
      </dsp:nvSpPr>
      <dsp:spPr>
        <a:xfrm>
          <a:off x="9505110" y="758983"/>
          <a:ext cx="1651068" cy="1045469"/>
        </a:xfrm>
        <a:prstGeom prst="round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275011" y="2199279"/>
          <a:ext cx="2336800" cy="37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2"/>
              </a:solidFill>
            </a:rPr>
            <a:t>⁕</a:t>
          </a:r>
          <a:r>
            <a:rPr lang="es-ES" sz="2000" b="1" kern="1200" dirty="0"/>
            <a:t> </a:t>
          </a:r>
          <a:r>
            <a:rPr lang="es-ES" sz="1800" b="1" kern="1200" dirty="0" err="1"/>
            <a:t>Quando</a:t>
          </a:r>
          <a:r>
            <a:rPr lang="es-ES" sz="1800" b="1" kern="1200" dirty="0"/>
            <a:t> </a:t>
          </a:r>
          <a:r>
            <a:rPr lang="es-ES" sz="1800" b="1" kern="1200" dirty="0" err="1"/>
            <a:t>peccarono</a:t>
          </a:r>
          <a:r>
            <a:rPr lang="es-ES" sz="1800" b="1" kern="1200" dirty="0"/>
            <a:t> (Es 32:30-32)</a:t>
          </a:r>
        </a:p>
      </dsp:txBody>
      <dsp:txXfrm>
        <a:off x="9275011" y="2199279"/>
        <a:ext cx="2336800" cy="374666"/>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47B3E-C9F3-4B05-A05A-4DD99DD0906B}" type="datetimeFigureOut">
              <a:rPr lang="es-ES_tradnl" smtClean="0"/>
              <a:pPr/>
              <a:t>07/05/2026</a:t>
            </a:fld>
            <a:endParaRPr lang="es-ES_tradnl"/>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s-ES_tradnl"/>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BD82C-DE2B-4CC6-9AA9-C2B5B4C587D0}" type="slidenum">
              <a:rPr lang="es-ES_tradnl" smtClean="0"/>
              <a:pPr/>
              <a:t>‹Nº›</a:t>
            </a:fld>
            <a:endParaRPr lang="es-ES_tradnl"/>
          </a:p>
        </p:txBody>
      </p:sp>
    </p:spTree>
    <p:extLst>
      <p:ext uri="{BB962C8B-B14F-4D97-AF65-F5344CB8AC3E}">
        <p14:creationId xmlns:p14="http://schemas.microsoft.com/office/powerpoint/2010/main" val="414719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_tradnl" dirty="0"/>
          </a:p>
        </p:txBody>
      </p:sp>
      <p:sp>
        <p:nvSpPr>
          <p:cNvPr id="4" name="Segnaposto numero diapositiva 3"/>
          <p:cNvSpPr>
            <a:spLocks noGrp="1"/>
          </p:cNvSpPr>
          <p:nvPr>
            <p:ph type="sldNum" sz="quarter" idx="10"/>
          </p:nvPr>
        </p:nvSpPr>
        <p:spPr/>
        <p:txBody>
          <a:bodyPr/>
          <a:lstStyle/>
          <a:p>
            <a:fld id="{FF9BD82C-DE2B-4CC6-9AA9-C2B5B4C587D0}" type="slidenum">
              <a:rPr lang="es-ES_tradnl" smtClean="0"/>
              <a:pPr/>
              <a:t>8</a:t>
            </a:fld>
            <a:endParaRPr lang="es-ES_tradnl"/>
          </a:p>
        </p:txBody>
      </p:sp>
    </p:spTree>
    <p:extLst>
      <p:ext uri="{BB962C8B-B14F-4D97-AF65-F5344CB8AC3E}">
        <p14:creationId xmlns:p14="http://schemas.microsoft.com/office/powerpoint/2010/main" val="193366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pPr/>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pPr/>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pPr/>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3.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3.jpeg"/></Relationships>
</file>

<file path=ppt/slides/_rels/slide1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jpeg"/><Relationship Id="rId16" Type="http://schemas.openxmlformats.org/officeDocument/2006/relationships/image" Target="../media/image34.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6.jpeg"/><Relationship Id="rId4" Type="http://schemas.openxmlformats.org/officeDocument/2006/relationships/diagramLayout" Target="../diagrams/layout1.xml"/><Relationship Id="rId9" Type="http://schemas.openxmlformats.org/officeDocument/2006/relationships/image" Target="../media/image45.jpeg"/></Relationships>
</file>

<file path=ppt/slides/_rels/slide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2.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6\1 TRIMESTRE\leccion 2\1766880336839.jpg"/>
          <p:cNvPicPr>
            <a:picLocks noChangeAspect="1" noChangeArrowheads="1"/>
          </p:cNvPicPr>
          <p:nvPr/>
        </p:nvPicPr>
        <p:blipFill>
          <a:blip r:embed="rId2" cstate="email"/>
          <a:srcRect/>
          <a:stretch>
            <a:fillRect/>
          </a:stretch>
        </p:blipFill>
        <p:spPr bwMode="auto">
          <a:xfrm>
            <a:off x="-8074" y="11564"/>
            <a:ext cx="12200074" cy="6846435"/>
          </a:xfrm>
          <a:prstGeom prst="rect">
            <a:avLst/>
          </a:prstGeom>
          <a:noFill/>
        </p:spPr>
      </p:pic>
      <p:sp>
        <p:nvSpPr>
          <p:cNvPr id="3" name="Rettangolo arrotondato 2"/>
          <p:cNvSpPr/>
          <p:nvPr/>
        </p:nvSpPr>
        <p:spPr>
          <a:xfrm>
            <a:off x="304801" y="132641"/>
            <a:ext cx="11549742" cy="1151873"/>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4" name="CasellaDiTesto 3"/>
          <p:cNvSpPr txBox="1"/>
          <p:nvPr/>
        </p:nvSpPr>
        <p:spPr>
          <a:xfrm>
            <a:off x="10118271" y="1316157"/>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2 TRIMESTRE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365761" y="355348"/>
            <a:ext cx="11443062" cy="707880"/>
          </a:xfrm>
          <a:prstGeom prst="rect">
            <a:avLst/>
          </a:prstGeom>
          <a:noFill/>
          <a:ln w="9525">
            <a:noFill/>
            <a:miter lim="800000"/>
            <a:headEnd/>
            <a:tailEnd/>
          </a:ln>
          <a:effectLst/>
        </p:spPr>
        <p:txBody>
          <a:bodyPr wrap="square" lIns="121914" tIns="60957" rIns="121914" bIns="60957">
            <a:spAutoFit/>
          </a:bodyPr>
          <a:lstStyle/>
          <a:p>
            <a:pPr algn="ctr">
              <a:spcBef>
                <a:spcPct val="50000"/>
              </a:spcBef>
              <a:defRPr/>
            </a:pPr>
            <a:r>
              <a:rPr lang="it-IT" sz="3800" b="1" dirty="0">
                <a:solidFill>
                  <a:srgbClr val="002060"/>
                </a:solidFill>
                <a:effectLst>
                  <a:outerShdw blurRad="38100" dist="38100" dir="2700000" algn="tl">
                    <a:srgbClr val="C0C0C0"/>
                  </a:outerShdw>
                </a:effectLst>
                <a:latin typeface="Verdana" pitchFamily="34" charset="0"/>
                <a:ea typeface="Verdana" pitchFamily="34" charset="0"/>
                <a:cs typeface="Arial" charset="0"/>
              </a:rPr>
              <a:t>LEZIONE 6 DELLA SCUOLA DEL SABATO</a:t>
            </a:r>
          </a:p>
        </p:txBody>
      </p:sp>
      <p:sp>
        <p:nvSpPr>
          <p:cNvPr id="6" name="Rettangolo arrotondato 5"/>
          <p:cNvSpPr/>
          <p:nvPr/>
        </p:nvSpPr>
        <p:spPr>
          <a:xfrm>
            <a:off x="457200" y="5693229"/>
            <a:ext cx="11549743" cy="1077815"/>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9" name="CuadroTexto 4">
            <a:extLst>
              <a:ext uri="{FF2B5EF4-FFF2-40B4-BE49-F238E27FC236}">
                <a16:creationId xmlns:a16="http://schemas.microsoft.com/office/drawing/2014/main" id="{4CB3EE98-247C-4F61-BF86-8B6275695A74}"/>
              </a:ext>
            </a:extLst>
          </p:cNvPr>
          <p:cNvSpPr txBox="1"/>
          <p:nvPr/>
        </p:nvSpPr>
        <p:spPr>
          <a:xfrm>
            <a:off x="527143" y="5787891"/>
            <a:ext cx="11353800" cy="954101"/>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5400" dirty="0">
                <a:ln w="10160">
                  <a:solidFill>
                    <a:schemeClr val="accent5"/>
                  </a:solidFill>
                  <a:prstDash val="solid"/>
                </a:ln>
                <a:solidFill>
                  <a:srgbClr val="002060"/>
                </a:solidFill>
                <a:effectLst>
                  <a:outerShdw blurRad="38100" dist="22860" dir="5400000" algn="tl" rotWithShape="0">
                    <a:srgbClr val="000000">
                      <a:alpha val="98000"/>
                    </a:srgbClr>
                  </a:outerShdw>
                </a:effectLst>
                <a:latin typeface="Calibri" pitchFamily="34" charset="0"/>
                <a:cs typeface="Calibri" pitchFamily="34" charset="0"/>
              </a:rPr>
              <a:t>VITE DI PREGHIERA</a:t>
            </a:r>
          </a:p>
        </p:txBody>
      </p:sp>
      <p:pic>
        <p:nvPicPr>
          <p:cNvPr id="10" name="Picture 2"/>
          <p:cNvPicPr>
            <a:picLocks noChangeAspect="1" noChangeArrowheads="1"/>
          </p:cNvPicPr>
          <p:nvPr/>
        </p:nvPicPr>
        <p:blipFill>
          <a:blip r:embed="rId3" cstate="email"/>
          <a:srcRect/>
          <a:stretch>
            <a:fillRect/>
          </a:stretch>
        </p:blipFill>
        <p:spPr bwMode="auto">
          <a:xfrm>
            <a:off x="292312" y="1168693"/>
            <a:ext cx="6315317" cy="4584770"/>
          </a:xfrm>
          <a:prstGeom prst="rect">
            <a:avLst/>
          </a:prstGeom>
          <a:ln>
            <a:noFill/>
          </a:ln>
          <a:effectLst>
            <a:softEdge rad="112500"/>
          </a:effectLst>
        </p:spPr>
      </p:pic>
      <p:sp>
        <p:nvSpPr>
          <p:cNvPr id="11" name="CasellaDiTesto 10"/>
          <p:cNvSpPr txBox="1"/>
          <p:nvPr/>
        </p:nvSpPr>
        <p:spPr>
          <a:xfrm>
            <a:off x="10166168" y="5113093"/>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9 MAGGIO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07886"/>
          </a:xfrm>
          <a:prstGeom prst="rect">
            <a:avLst/>
          </a:prstGeom>
          <a:noFill/>
        </p:spPr>
        <p:txBody>
          <a:bodyPr wrap="square">
            <a:spAutoFit/>
          </a:bodyPr>
          <a:lstStyle/>
          <a:p>
            <a:pPr algn="ctr"/>
            <a:r>
              <a:rPr lang="es-ES"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UNA VITA DI PREGHIERA</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86926" y="609600"/>
            <a:ext cx="6539351" cy="646331"/>
          </a:xfrm>
          <a:prstGeom prst="rect">
            <a:avLst/>
          </a:prstGeom>
          <a:noFill/>
        </p:spPr>
        <p:txBody>
          <a:bodyPr wrap="square">
            <a:spAutoFit/>
          </a:bodyPr>
          <a:lstStyle/>
          <a:p>
            <a:pPr algn="ctr"/>
            <a:r>
              <a:rPr lang="es-ES" b="1" dirty="0">
                <a:solidFill>
                  <a:schemeClr val="accent3">
                    <a:lumMod val="50000"/>
                  </a:schemeClr>
                </a:solidFill>
                <a:latin typeface="Comic Sans MS" panose="030F0702030302020204" pitchFamily="66" charset="0"/>
              </a:rPr>
              <a:t>“</a:t>
            </a:r>
            <a:r>
              <a:rPr lang="it-IT" b="1" dirty="0">
                <a:solidFill>
                  <a:schemeClr val="accent3">
                    <a:lumMod val="50000"/>
                  </a:schemeClr>
                </a:solidFill>
                <a:latin typeface="Comic Sans MS" panose="030F0702030302020204" pitchFamily="66" charset="0"/>
              </a:rPr>
              <a:t>Enoc camminò con Dio; poi scomparve, perché Dio lo prese.</a:t>
            </a:r>
            <a:r>
              <a:rPr lang="es-ES" b="1" dirty="0">
                <a:solidFill>
                  <a:schemeClr val="accent3">
                    <a:lumMod val="50000"/>
                  </a:schemeClr>
                </a:solidFill>
                <a:latin typeface="Comic Sans MS" panose="030F0702030302020204" pitchFamily="66" charset="0"/>
              </a:rPr>
              <a:t>” </a:t>
            </a:r>
            <a:r>
              <a:rPr lang="es-ES" sz="1400" b="1" dirty="0">
                <a:solidFill>
                  <a:schemeClr val="accent3">
                    <a:lumMod val="50000"/>
                  </a:schemeClr>
                </a:solidFill>
                <a:latin typeface="Comic Sans MS" panose="030F0702030302020204" pitchFamily="66" charset="0"/>
              </a:rPr>
              <a:t>(Genesi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6" y="1468041"/>
            <a:ext cx="6718519" cy="1200329"/>
          </a:xfrm>
          <a:prstGeom prst="rect">
            <a:avLst/>
          </a:prstGeom>
          <a:noFill/>
        </p:spPr>
        <p:txBody>
          <a:bodyPr wrap="square" rtlCol="0">
            <a:spAutoFit/>
          </a:bodyPr>
          <a:lstStyle/>
          <a:p>
            <a:pPr>
              <a:spcBef>
                <a:spcPts val="600"/>
              </a:spcBef>
            </a:pPr>
            <a:r>
              <a:rPr lang="it-IT" b="1" dirty="0"/>
              <a:t>Enoc visse in tempi difficili, quando la malvagità degli uomini dell'antico mondo andava crescendo. Con la nascita di suo figlio, la sua comprensione di Dio si ampliò e la sua comunione con lui si intensificò</a:t>
            </a:r>
            <a:r>
              <a:rPr lang="es-ES" b="1" dirty="0"/>
              <a:t> </a:t>
            </a:r>
            <a:r>
              <a:rPr lang="es-ES" sz="1600" b="1" dirty="0"/>
              <a:t>(Ge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390909" y="4034432"/>
            <a:ext cx="1676332"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05445" y="137376"/>
            <a:ext cx="2019545"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2108" y="4055245"/>
            <a:ext cx="1597279"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324461"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848258"/>
            <a:ext cx="9640527" cy="1200329"/>
          </a:xfrm>
          <a:prstGeom prst="rect">
            <a:avLst/>
          </a:prstGeom>
          <a:noFill/>
        </p:spPr>
        <p:txBody>
          <a:bodyPr wrap="square">
            <a:spAutoFit/>
          </a:bodyPr>
          <a:lstStyle/>
          <a:p>
            <a:pPr>
              <a:spcBef>
                <a:spcPts val="600"/>
              </a:spcBef>
            </a:pPr>
            <a:r>
              <a:rPr lang="it-IT" b="1" dirty="0"/>
              <a:t>La preghiera era un elemento fondamentale in quel rapporto. Più i suoi impegni si facevano intensi e urgenti, più le sue preghiere erano costanti e fervide. A volte si ritirava in luoghi appartati per poter stare più in comunione con Dio. Tuttavia, tornava sempre tra la gente per trasmettere loro la sua conoscenza di Dio.</a:t>
            </a:r>
            <a:endParaRPr lang="es-ES" b="1" dirty="0"/>
          </a:p>
        </p:txBody>
      </p:sp>
      <p:sp>
        <p:nvSpPr>
          <p:cNvPr id="22" name="CuadroTexto 21">
            <a:extLst>
              <a:ext uri="{FF2B5EF4-FFF2-40B4-BE49-F238E27FC236}">
                <a16:creationId xmlns:a16="http://schemas.microsoft.com/office/drawing/2014/main" id="{DE477E4F-FEE9-6F08-0ADC-F9EB5F5A9F24}"/>
              </a:ext>
            </a:extLst>
          </p:cNvPr>
          <p:cNvSpPr txBox="1"/>
          <p:nvPr/>
        </p:nvSpPr>
        <p:spPr>
          <a:xfrm>
            <a:off x="2466110" y="4360895"/>
            <a:ext cx="6095998" cy="2862322"/>
          </a:xfrm>
          <a:prstGeom prst="rect">
            <a:avLst/>
          </a:prstGeom>
          <a:noFill/>
        </p:spPr>
        <p:txBody>
          <a:bodyPr wrap="square">
            <a:spAutoFit/>
          </a:bodyPr>
          <a:lstStyle/>
          <a:p>
            <a:pPr>
              <a:spcBef>
                <a:spcPts val="600"/>
              </a:spcBef>
            </a:pPr>
            <a:r>
              <a:rPr lang="it-IT" b="1" dirty="0"/>
              <a:t>Dio ci ascolta sia nella frenesia della vita quotidiana che nella quiete del ritiro. Non c'è luogo sulla Terra dove Egli non possa vederci e sentirci. Possiamo esprimere la nostra preghiera con le parole (ciò aiuta la nostra concentrazione), oppure possiamo farlo in silenzio (ciò ci aiuta a esprimere i nostri pensieri). L'importante è non smettere mai di comunicare con Dio attraverso la preghiera.</a:t>
            </a:r>
            <a:endParaRPr lang="es-ES" b="1" dirty="0"/>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7200" b="1" spc="300" dirty="0">
                <a:ln/>
                <a:solidFill>
                  <a:srgbClr val="9A23BC"/>
                </a:solidFill>
                <a:effectLst>
                  <a:outerShdw blurRad="38100" dist="12700" dir="2700000" algn="tl">
                    <a:srgbClr val="000000"/>
                  </a:outerShdw>
                  <a:reflection blurRad="6350" stA="60000" endA="900" endPos="58000" dir="5400000" sy="-100000" algn="bl" rotWithShape="0"/>
                </a:effectLst>
              </a:rPr>
              <a:t>MOS</a:t>
            </a:r>
            <a:r>
              <a:rPr lang="es-ES" sz="7200" b="1" spc="300" dirty="0">
                <a:ln/>
                <a:solidFill>
                  <a:srgbClr val="9A23BC"/>
                </a:solidFill>
                <a:effectLst>
                  <a:outerShdw blurRad="38100" dist="12700" dir="2700000" algn="tl">
                    <a:srgbClr val="000000"/>
                  </a:outerShdw>
                  <a:reflection blurRad="6350" stA="60000" endA="900" endPos="58000" dir="5400000" sy="-100000" algn="bl" rotWithShape="0"/>
                </a:effectLst>
                <a:latin typeface="Calibri" panose="020F0502020204030204" pitchFamily="34" charset="0"/>
                <a:ea typeface="Calibri" panose="020F0502020204030204" pitchFamily="34" charset="0"/>
                <a:cs typeface="Calibri" panose="020F0502020204030204" pitchFamily="34" charset="0"/>
              </a:rPr>
              <a:t>È</a:t>
            </a:r>
            <a:endParaRPr lang="es-ES" sz="7200" b="1" spc="300" dirty="0">
              <a:ln/>
              <a:solidFill>
                <a:srgbClr val="9A23BC"/>
              </a:solidFill>
              <a:effectLst>
                <a:outerShdw blurRad="38100" dist="12700" dir="2700000" algn="tl">
                  <a:srgbClr val="000000"/>
                </a:outerShdw>
                <a:reflection blurRad="6350" stA="60000" endA="900" endPos="58000" dir="5400000" sy="-100000" algn="bl" rotWithShape="0"/>
              </a:effectLst>
            </a:endParaRPr>
          </a:p>
        </p:txBody>
      </p:sp>
      <p:pic>
        <p:nvPicPr>
          <p:cNvPr id="5122" name="Picture 2" descr="C:\DATOS PC CLAUDIO\IGLESIA\Escuela Sabatica - ppt lecciones\2026\2 TRIMESTRE\leccion 6\Immagine6.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36096" y="283254"/>
            <a:ext cx="7448550" cy="6272213"/>
          </a:xfrm>
          <a:prstGeom prst="rect">
            <a:avLst/>
          </a:prstGeom>
          <a:noFill/>
        </p:spPr>
      </p:pic>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s-ES"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PARLARE CON DIO</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209549" y="725009"/>
            <a:ext cx="11733070" cy="646331"/>
          </a:xfrm>
          <a:prstGeom prst="rect">
            <a:avLst/>
          </a:prstGeom>
          <a:noFill/>
        </p:spPr>
        <p:txBody>
          <a:bodyPr wrap="square">
            <a:spAutoFit/>
          </a:bodyPr>
          <a:lstStyle/>
          <a:p>
            <a:pPr algn="ctr"/>
            <a:r>
              <a:rPr lang="es-ES"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it-IT" b="1" dirty="0">
                <a:solidFill>
                  <a:srgbClr val="FECC75"/>
                </a:solidFill>
                <a:effectLst>
                  <a:outerShdw blurRad="38100" dist="38100" dir="2700000" algn="tl">
                    <a:srgbClr val="000000">
                      <a:alpha val="43137"/>
                    </a:srgbClr>
                  </a:outerShdw>
                </a:effectLst>
                <a:latin typeface="Comic Sans MS" panose="030F0702030302020204" pitchFamily="66" charset="0"/>
              </a:rPr>
              <a:t>Non c'è mai più stato in Israele un profeta simile a Mosè, con il quale il SIGNORE abbia trattato faccia a faccia.</a:t>
            </a:r>
            <a:r>
              <a:rPr lang="es-E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ECC75"/>
                </a:solidFill>
                <a:effectLst>
                  <a:outerShdw blurRad="38100" dist="38100" dir="2700000" algn="tl">
                    <a:srgbClr val="000000">
                      <a:alpha val="43137"/>
                    </a:srgbClr>
                  </a:outerShdw>
                </a:effectLst>
                <a:latin typeface="Comic Sans MS" panose="030F0702030302020204" pitchFamily="66" charset="0"/>
              </a:rPr>
              <a:t>(Deuteronomio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209549" y="1512688"/>
            <a:ext cx="9716649" cy="646331"/>
          </a:xfrm>
          <a:prstGeom prst="rect">
            <a:avLst/>
          </a:prstGeom>
          <a:noFill/>
        </p:spPr>
        <p:txBody>
          <a:bodyPr wrap="square" rtlCol="0">
            <a:spAutoFit/>
          </a:bodyPr>
          <a:lstStyle/>
          <a:p>
            <a:pPr>
              <a:spcBef>
                <a:spcPts val="600"/>
              </a:spcBef>
            </a:pPr>
            <a:r>
              <a:rPr lang="it-IT" b="1" dirty="0"/>
              <a:t>Quando udì la voce di Dio che parlava dal Sinai, il popolo d'Israele chiese che non parlasse più direttamente loro, perché temeva di morire  a causa della sua voce (Es </a:t>
            </a:r>
            <a:r>
              <a:rPr lang="es-ES" b="1" dirty="0"/>
              <a:t>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3543" y="3471751"/>
            <a:ext cx="1763221" cy="2582460"/>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086109" y="1619249"/>
            <a:ext cx="1998139" cy="1650424"/>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639" y="2282083"/>
            <a:ext cx="2400300" cy="1630591"/>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6879" y="4035738"/>
            <a:ext cx="2398357" cy="1781987"/>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471751"/>
            <a:ext cx="2330648" cy="3289833"/>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59670" y="2388313"/>
            <a:ext cx="7494521" cy="923330"/>
          </a:xfrm>
          <a:prstGeom prst="rect">
            <a:avLst/>
          </a:prstGeom>
          <a:noFill/>
        </p:spPr>
        <p:txBody>
          <a:bodyPr wrap="square">
            <a:spAutoFit/>
          </a:bodyPr>
          <a:lstStyle/>
          <a:p>
            <a:pPr>
              <a:spcBef>
                <a:spcPts val="600"/>
              </a:spcBef>
            </a:pPr>
            <a:r>
              <a:rPr lang="it-IT" b="1" dirty="0"/>
              <a:t>Non fu così per Mosè, che parlava con Dio faccia a faccia (De 34:10). Per quarant’anni (dal roveto ardente fino alla sua morte), Mosè e Dio intrattennero regolarmente dialoghi personali (E</a:t>
            </a:r>
            <a:r>
              <a:rPr lang="es-ES" b="1" dirty="0"/>
              <a:t>s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107751" y="5940789"/>
            <a:ext cx="7945579" cy="923330"/>
          </a:xfrm>
          <a:prstGeom prst="rect">
            <a:avLst/>
          </a:prstGeom>
          <a:noFill/>
        </p:spPr>
        <p:txBody>
          <a:bodyPr wrap="square">
            <a:spAutoFit/>
          </a:bodyPr>
          <a:lstStyle/>
          <a:p>
            <a:pPr>
              <a:spcBef>
                <a:spcPts val="600"/>
              </a:spcBef>
            </a:pPr>
            <a:r>
              <a:rPr lang="it-IT" b="1" dirty="0"/>
              <a:t>Noi non abbiamo il privilegio di parlare con Dio a faccia a faccia, ma la preghiera colma questa mancanza permettendoci di comunicare direttamente con lui</a:t>
            </a:r>
            <a:r>
              <a:rPr lang="es-ES" b="1" dirty="0"/>
              <a:t>.</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659670" y="3768436"/>
            <a:ext cx="4883853" cy="2308324"/>
          </a:xfrm>
          <a:prstGeom prst="rect">
            <a:avLst/>
          </a:prstGeom>
          <a:noFill/>
        </p:spPr>
        <p:txBody>
          <a:bodyPr wrap="square">
            <a:spAutoFit/>
          </a:bodyPr>
          <a:lstStyle/>
          <a:p>
            <a:pPr>
              <a:spcBef>
                <a:spcPts val="600"/>
              </a:spcBef>
            </a:pPr>
            <a:r>
              <a:rPr lang="it-IT" b="1" dirty="0"/>
              <a:t>La Bibbia riporta diversi periodi di quaranta giorni durante i quali Dio diede a Mosè istruzioni precise sulla costruzione del tabernacolo e gli comunicò varie leggi. Nel corso di questi dialoghi, Mosè intercedette anche per il popolo</a:t>
            </a:r>
            <a:r>
              <a:rPr lang="es-ES" b="1" dirty="0"/>
              <a:t>.</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352107" cy="584775"/>
          </a:xfrm>
          <a:prstGeom prst="rect">
            <a:avLst/>
          </a:prstGeom>
          <a:noFill/>
        </p:spPr>
        <p:txBody>
          <a:bodyPr wrap="squar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 PREGHIERA DI INTERCESSIONE</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a:t>
            </a:r>
            <a:r>
              <a:rPr lang="it-IT" b="1" dirty="0">
                <a:solidFill>
                  <a:srgbClr val="7030A0"/>
                </a:solidFill>
                <a:latin typeface="Comic Sans MS" panose="030F0702030302020204" pitchFamily="66" charset="0"/>
              </a:rPr>
              <a:t>Il SIGNORE si adirò fortemente anche contro Aaronne, al punto di volerlo far perire; io pregai in quell'occasione anche per Aaronne.</a:t>
            </a:r>
            <a:r>
              <a:rPr lang="es-ES" b="1" dirty="0">
                <a:solidFill>
                  <a:srgbClr val="7030A0"/>
                </a:solidFill>
                <a:latin typeface="Comic Sans MS" panose="030F0702030302020204" pitchFamily="66" charset="0"/>
              </a:rPr>
              <a:t>” </a:t>
            </a:r>
            <a:r>
              <a:rPr lang="es-ES" sz="1400" b="1" dirty="0">
                <a:solidFill>
                  <a:srgbClr val="7030A0"/>
                </a:solidFill>
                <a:latin typeface="Comic Sans MS" panose="030F0702030302020204" pitchFamily="66" charset="0"/>
              </a:rPr>
              <a:t>(Deuteronomio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890958" y="1613633"/>
            <a:ext cx="7127871" cy="646331"/>
          </a:xfrm>
          <a:prstGeom prst="rect">
            <a:avLst/>
          </a:prstGeom>
          <a:noFill/>
        </p:spPr>
        <p:txBody>
          <a:bodyPr wrap="square" rtlCol="0">
            <a:spAutoFit/>
          </a:bodyPr>
          <a:lstStyle/>
          <a:p>
            <a:pPr>
              <a:spcBef>
                <a:spcPts val="600"/>
              </a:spcBef>
            </a:pPr>
            <a:r>
              <a:rPr lang="it-IT" b="1" dirty="0"/>
              <a:t>La preghiera di intercessione è quella in cui preghiamo per altre persone </a:t>
            </a:r>
            <a:r>
              <a:rPr lang="es-ES" b="1" dirty="0"/>
              <a:t>(</a:t>
            </a:r>
            <a:r>
              <a:rPr lang="es-ES" b="1" dirty="0" err="1"/>
              <a:t>Gm</a:t>
            </a:r>
            <a:r>
              <a:rPr lang="es-ES" b="1" dirty="0"/>
              <a:t> 5:16; Mt 5:44; 1 Ti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1777299282"/>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41527" y="118142"/>
            <a:ext cx="1917626"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21158" y="5921559"/>
            <a:ext cx="12192000" cy="369332"/>
          </a:xfrm>
          <a:prstGeom prst="rect">
            <a:avLst/>
          </a:prstGeom>
          <a:noFill/>
        </p:spPr>
        <p:txBody>
          <a:bodyPr wrap="square" rtlCol="0">
            <a:spAutoFit/>
          </a:bodyPr>
          <a:lstStyle/>
          <a:p>
            <a:pPr algn="ctr">
              <a:spcBef>
                <a:spcPts val="600"/>
              </a:spcBef>
            </a:pPr>
            <a:r>
              <a:rPr lang="it-IT" b="1" dirty="0"/>
              <a:t>Cosa spinse Mosè a pregare per gli altri?</a:t>
            </a:r>
            <a:endParaRPr lang="es-ES" b="1" dirty="0"/>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20" y="2310744"/>
            <a:ext cx="71067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Mosè intercedette davanti a Dio per altri in diverse occasioni e per altri motivi:</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358939"/>
            <a:ext cx="12192000" cy="369332"/>
          </a:xfrm>
          <a:prstGeom prst="rect">
            <a:avLst/>
          </a:prstGeom>
          <a:noFill/>
        </p:spPr>
        <p:txBody>
          <a:bodyPr wrap="square">
            <a:spAutoFit/>
          </a:bodyPr>
          <a:lstStyle/>
          <a:p>
            <a:pPr lvl="0" algn="ctr">
              <a:spcBef>
                <a:spcPts val="600"/>
              </a:spcBef>
              <a:defRPr/>
            </a:pPr>
            <a:r>
              <a:rPr lang="it-IT" b="1" dirty="0">
                <a:solidFill>
                  <a:prstClr val="black"/>
                </a:solidFill>
              </a:rPr>
              <a:t>Proprio ciò che dovrebbe motivare anche noi: l'amore verso coloro per cui preghiamo.</a:t>
            </a:r>
            <a:endParaRPr kumimoji="0" lang="es-ES"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0" y="711540"/>
            <a:ext cx="12191999" cy="5262979"/>
          </a:xfrm>
          <a:prstGeom prst="rect">
            <a:avLst/>
          </a:prstGeom>
          <a:noFill/>
        </p:spPr>
        <p:txBody>
          <a:bodyPr wrap="square">
            <a:spAutoFit/>
          </a:bodyPr>
          <a:lstStyle/>
          <a:p>
            <a:pPr algn="ctr">
              <a:spcBef>
                <a:spcPts val="600"/>
              </a:spcBef>
            </a:pPr>
            <a:r>
              <a:rPr lang="es-ES" sz="2800" b="1" dirty="0">
                <a:latin typeface="Comic Sans MS" pitchFamily="66" charset="0"/>
              </a:rPr>
              <a:t>“</a:t>
            </a:r>
            <a:r>
              <a:rPr lang="it-IT" sz="2800" b="1" dirty="0">
                <a:latin typeface="Comic Sans MS" pitchFamily="66" charset="0"/>
              </a:rPr>
              <a:t>Dobbiamo pregare anche in famiglia; e soprattutto non trascurare la preghiera privata, perché essa è la vita dell'anima. È impossibile che l'anima fiorisca quando si trascura la preghiera. La sola preghiera pubblica o in famiglia non è sufficiente. Nella solitudine, aprite la vostra anima allo sguardo penetrante di Dio. La preghiera segreta deve essere ascoltata solo da Dio, Lui ascolta le preghiere. Nessun orecchio indiscreto deve essere gravato dal peso di tali richieste. Nella preghiera privata l'anima è libera dalle influenze dell'ambiente circostante, libera dall'agitazione. Tranquilla ma fervida, la preghiera si eleverà verso Dio. Dolce e duratura sarà l'influenza che emana da Colui che vede nel segreto, il cui orecchio è aperto alla preghiera che sgorga dal cuore.</a:t>
            </a:r>
            <a:r>
              <a:rPr lang="es-ES" sz="2800" b="1" dirty="0">
                <a:latin typeface="Comic Sans MS" pitchFamily="66" charset="0"/>
              </a:rPr>
              <a:t>”</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s-ES" sz="1600" b="1" dirty="0"/>
              <a:t>(E.G. White, </a:t>
            </a:r>
            <a:r>
              <a:rPr lang="es-ES" sz="1600" b="1" i="1" dirty="0"/>
              <a:t>La </a:t>
            </a:r>
            <a:r>
              <a:rPr lang="es-ES" sz="1600" b="1" i="1" dirty="0" err="1"/>
              <a:t>via</a:t>
            </a:r>
            <a:r>
              <a:rPr lang="es-ES" sz="1600" b="1" i="1" dirty="0"/>
              <a:t> </a:t>
            </a:r>
            <a:r>
              <a:rPr lang="es-ES" sz="1600" b="1" i="1" dirty="0" err="1"/>
              <a:t>migliore</a:t>
            </a:r>
            <a:r>
              <a:rPr lang="es-ES" sz="1600" b="1" i="1" dirty="0"/>
              <a:t>, </a:t>
            </a:r>
            <a:r>
              <a:rPr lang="es-ES" sz="1600" b="1" dirty="0"/>
              <a:t>libera </a:t>
            </a:r>
            <a:r>
              <a:rPr lang="es-ES" sz="1600" b="1" dirty="0" err="1"/>
              <a:t>traduzione</a:t>
            </a:r>
            <a:r>
              <a:rPr lang="es-ES" sz="1600" b="1" dirty="0"/>
              <a:t>)</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40727" y="127797"/>
            <a:ext cx="7127298" cy="1477328"/>
          </a:xfrm>
          <a:prstGeom prst="rect">
            <a:avLst/>
          </a:prstGeom>
          <a:noFill/>
        </p:spPr>
        <p:txBody>
          <a:bodyPr wrap="square">
            <a:spAutoFit/>
          </a:bodyPr>
          <a:lstStyle/>
          <a:p>
            <a:pPr lvl="0" algn="ctr">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lang="it-IT"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Io amo il SIGNORE perché ha udito la mia voce e le mie suppliche. Poiché ha teso l'orecchio verso di me, io lo invocherò per tutta la mia vita.</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(Salmo 116:1,2)</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1876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47172" cy="350865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b="1" dirty="0">
                <a:solidFill>
                  <a:srgbClr val="00BB2C"/>
                </a:solidFill>
              </a:rPr>
              <a:t>      Daniele:</a:t>
            </a:r>
          </a:p>
          <a:p>
            <a:pPr lvl="1">
              <a:spcBef>
                <a:spcPts val="600"/>
              </a:spcBef>
            </a:pPr>
            <a:r>
              <a:rPr lang="es-ES" b="1" dirty="0" err="1"/>
              <a:t>Pregare</a:t>
            </a:r>
            <a:r>
              <a:rPr lang="es-ES" b="1" dirty="0"/>
              <a:t> in </a:t>
            </a:r>
            <a:r>
              <a:rPr lang="es-ES" b="1" dirty="0" err="1"/>
              <a:t>tempi</a:t>
            </a:r>
            <a:r>
              <a:rPr lang="es-ES" b="1" dirty="0"/>
              <a:t> </a:t>
            </a:r>
            <a:r>
              <a:rPr lang="es-ES" b="1" dirty="0" err="1"/>
              <a:t>pericolosi</a:t>
            </a:r>
            <a:r>
              <a:rPr lang="es-ES" b="1" dirty="0"/>
              <a:t>.</a:t>
            </a:r>
          </a:p>
          <a:p>
            <a:pPr lvl="1">
              <a:spcBef>
                <a:spcPts val="600"/>
              </a:spcBef>
            </a:pPr>
            <a:r>
              <a:rPr lang="es-ES" sz="2000" b="1" dirty="0" err="1"/>
              <a:t>Pregare</a:t>
            </a:r>
            <a:r>
              <a:rPr lang="es-ES" sz="2000" b="1" dirty="0"/>
              <a:t> </a:t>
            </a:r>
            <a:r>
              <a:rPr lang="es-ES" sz="2000" b="1" dirty="0" err="1"/>
              <a:t>nella</a:t>
            </a:r>
            <a:r>
              <a:rPr lang="es-ES" sz="2000" b="1" dirty="0"/>
              <a:t> postura </a:t>
            </a:r>
            <a:r>
              <a:rPr lang="es-ES" sz="2000" b="1" dirty="0" err="1"/>
              <a:t>adeguata</a:t>
            </a:r>
            <a:r>
              <a:rPr lang="es-ES" sz="2000" b="1" dirty="0"/>
              <a:t>.</a:t>
            </a:r>
          </a:p>
          <a:p>
            <a:pPr>
              <a:spcBef>
                <a:spcPts val="600"/>
              </a:spcBef>
            </a:pPr>
            <a:endParaRPr lang="es-ES" sz="1200" b="1" dirty="0">
              <a:solidFill>
                <a:srgbClr val="00BB2C"/>
              </a:solidFill>
            </a:endParaRPr>
          </a:p>
          <a:p>
            <a:pPr>
              <a:spcBef>
                <a:spcPts val="600"/>
              </a:spcBef>
            </a:pPr>
            <a:r>
              <a:rPr lang="es-ES" b="1" dirty="0">
                <a:solidFill>
                  <a:srgbClr val="0070BB"/>
                </a:solidFill>
              </a:rPr>
              <a:t>      Enoc:</a:t>
            </a:r>
          </a:p>
          <a:p>
            <a:pPr lvl="1">
              <a:spcBef>
                <a:spcPts val="600"/>
              </a:spcBef>
            </a:pPr>
            <a:r>
              <a:rPr lang="es-ES" sz="2000" b="1" dirty="0"/>
              <a:t>Una vita di preghiera.</a:t>
            </a:r>
          </a:p>
          <a:p>
            <a:pPr>
              <a:spcBef>
                <a:spcPts val="1800"/>
              </a:spcBef>
            </a:pPr>
            <a:r>
              <a:rPr lang="es-ES" sz="2000" b="1" dirty="0">
                <a:solidFill>
                  <a:srgbClr val="BB4B00"/>
                </a:solidFill>
              </a:rPr>
              <a:t>     Mosè:</a:t>
            </a:r>
          </a:p>
          <a:p>
            <a:pPr lvl="1">
              <a:spcBef>
                <a:spcPts val="600"/>
              </a:spcBef>
            </a:pPr>
            <a:r>
              <a:rPr lang="es-ES" sz="2000" b="1" dirty="0"/>
              <a:t>Parlare con Dio.</a:t>
            </a:r>
          </a:p>
          <a:p>
            <a:pPr lvl="1">
              <a:spcBef>
                <a:spcPts val="600"/>
              </a:spcBef>
            </a:pPr>
            <a:r>
              <a:rPr lang="es-ES" sz="2000" b="1" dirty="0"/>
              <a:t>La preghiera di intercessione.</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646331"/>
          </a:xfrm>
          <a:prstGeom prst="rect">
            <a:avLst/>
          </a:prstGeom>
          <a:noFill/>
        </p:spPr>
        <p:txBody>
          <a:bodyPr wrap="square" rtlCol="0">
            <a:spAutoFit/>
          </a:bodyPr>
          <a:lstStyle/>
          <a:p>
            <a:pPr>
              <a:spcBef>
                <a:spcPts val="600"/>
              </a:spcBef>
            </a:pPr>
            <a:r>
              <a:rPr lang="it-IT" b="1" dirty="0"/>
              <a:t>Tutti gli esseri , compresa l'umanità, sono stati creati da Dio con la capacità di comunicare tra loro e con lui</a:t>
            </a:r>
            <a:r>
              <a:rPr lang="es-ES" b="1" dirty="0"/>
              <a:t>.</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4256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29648"/>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806848"/>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87541"/>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99699"/>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3" y="2546820"/>
            <a:ext cx="707537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Daniele, Enoc e Mosè sono esempi di come possiamo usare questo potente dono.</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41686"/>
            <a:ext cx="7075369" cy="646331"/>
          </a:xfrm>
          <a:prstGeom prst="rect">
            <a:avLst/>
          </a:prstGeom>
          <a:noFill/>
        </p:spPr>
        <p:txBody>
          <a:bodyPr wrap="square">
            <a:spAutoFit/>
          </a:bodyPr>
          <a:lstStyle/>
          <a:p>
            <a:pPr lvl="0">
              <a:spcBef>
                <a:spcPts val="600"/>
              </a:spcBef>
              <a:defRPr/>
            </a:pPr>
            <a:r>
              <a:rPr lang="it-IT" b="1" dirty="0">
                <a:solidFill>
                  <a:prstClr val="black"/>
                </a:solidFill>
              </a:rPr>
              <a:t>Ma Dio ci ha lasciato un dono: un «telefono» che ci permette di continuare a comunicare con lui: la preghiera</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972963"/>
            <a:ext cx="7075367" cy="923330"/>
          </a:xfrm>
          <a:prstGeom prst="rect">
            <a:avLst/>
          </a:prstGeom>
          <a:noFill/>
        </p:spPr>
        <p:txBody>
          <a:bodyPr wrap="square">
            <a:spAutoFit/>
          </a:bodyPr>
          <a:lstStyle/>
          <a:p>
            <a:pPr lvl="0">
              <a:spcBef>
                <a:spcPts val="600"/>
              </a:spcBef>
              <a:defRPr/>
            </a:pPr>
            <a:r>
              <a:rPr lang="it-IT" b="1" dirty="0">
                <a:solidFill>
                  <a:prstClr val="black"/>
                </a:solidFill>
              </a:rPr>
              <a:t>Purtroppo, noi esseri umani abbiamo perso la capacità di comunicare direttamente con Dio quando Adamo ed Eva peccarono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5" end="5"/>
                                            </p:txEl>
                                          </p:spTgt>
                                        </p:tgtEl>
                                        <p:attrNameLst>
                                          <p:attrName>style.visibility</p:attrName>
                                        </p:attrNameLst>
                                      </p:cBhvr>
                                      <p:to>
                                        <p:strVal val="visible"/>
                                      </p:to>
                                    </p:set>
                                    <p:animEffect transition="in" filter="wipe(left)">
                                      <p:cBhvr>
                                        <p:cTn id="108" dur="500"/>
                                        <p:tgtEl>
                                          <p:spTgt spid="2">
                                            <p:txEl>
                                              <p:pRg st="5" end="5"/>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6" end="6"/>
                                            </p:txEl>
                                          </p:spTgt>
                                        </p:tgtEl>
                                        <p:attrNameLst>
                                          <p:attrName>style.visibility</p:attrName>
                                        </p:attrNameLst>
                                      </p:cBhvr>
                                      <p:to>
                                        <p:strVal val="visible"/>
                                      </p:to>
                                    </p:set>
                                    <p:animEffect transition="in" filter="wipe(left)">
                                      <p:cBhvr>
                                        <p:cTn id="120" dur="500"/>
                                        <p:tgtEl>
                                          <p:spTgt spid="2">
                                            <p:txEl>
                                              <p:pRg st="6" end="6"/>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7" end="7"/>
                                            </p:txEl>
                                          </p:spTgt>
                                        </p:tgtEl>
                                        <p:attrNameLst>
                                          <p:attrName>style.visibility</p:attrName>
                                        </p:attrNameLst>
                                      </p:cBhvr>
                                      <p:to>
                                        <p:strVal val="visible"/>
                                      </p:to>
                                    </p:set>
                                    <p:animEffect transition="in" filter="wipe(left)">
                                      <p:cBhvr>
                                        <p:cTn id="131" dur="500"/>
                                        <p:tgtEl>
                                          <p:spTgt spid="2">
                                            <p:txEl>
                                              <p:pRg st="7" end="7"/>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8" end="8"/>
                                            </p:txEl>
                                          </p:spTgt>
                                        </p:tgtEl>
                                        <p:attrNameLst>
                                          <p:attrName>style.visibility</p:attrName>
                                        </p:attrNameLst>
                                      </p:cBhvr>
                                      <p:to>
                                        <p:strVal val="visible"/>
                                      </p:to>
                                    </p:set>
                                    <p:animEffect transition="in" filter="wipe(left)">
                                      <p:cBhvr>
                                        <p:cTn id="1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7200" b="1" spc="300" dirty="0">
                <a:ln/>
                <a:solidFill>
                  <a:srgbClr val="D15381"/>
                </a:solidFill>
                <a:effectLst>
                  <a:outerShdw blurRad="38100" dist="12700" dir="2700000" algn="tl">
                    <a:srgbClr val="000000"/>
                  </a:outerShdw>
                  <a:reflection blurRad="6350" stA="60000" endA="900" endPos="58000" dir="5400000" sy="-100000" algn="bl" rotWithShape="0"/>
                </a:effectLst>
              </a:rPr>
              <a:t>DANIELE</a:t>
            </a:r>
          </a:p>
        </p:txBody>
      </p:sp>
      <p:pic>
        <p:nvPicPr>
          <p:cNvPr id="1026" name="Picture 2" descr="C:\DATOS PC CLAUDIO\IGLESIA\Escuela Sabatica - ppt lecciones\2026\2 TRIMESTRE\leccion 6\Immagine2.jpg"/>
          <p:cNvPicPr>
            <a:picLocks noChangeAspect="1" noChangeArrowheads="1"/>
          </p:cNvPicPr>
          <p:nvPr/>
        </p:nvPicPr>
        <p:blipFill>
          <a:blip r:embed="rId3" cstate="email"/>
          <a:srcRect/>
          <a:stretch>
            <a:fillRect/>
          </a:stretch>
        </p:blipFill>
        <p:spPr bwMode="auto">
          <a:xfrm>
            <a:off x="104504" y="415968"/>
            <a:ext cx="7448551" cy="6272213"/>
          </a:xfrm>
          <a:prstGeom prst="rect">
            <a:avLst/>
          </a:prstGeom>
          <a:noFill/>
        </p:spPr>
      </p:pic>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2050" name="Picture 2" descr="C:\DATOS PC CLAUDIO\IGLESIA\Escuela Sabatica - ppt lecciones\2026\2 TRIMESTRE\leccion 6\Immagine3.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659338"/>
            <a:ext cx="3499603" cy="3999824"/>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0"/>
            <a:ext cx="12192000" cy="769441"/>
          </a:xfrm>
          <a:prstGeom prst="rect">
            <a:avLst/>
          </a:prstGeom>
          <a:noFill/>
        </p:spPr>
        <p:txBody>
          <a:bodyPr wrap="square">
            <a:spAutoFit/>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PREGARE IN TEMPI PERICOLOSI</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0" y="740866"/>
            <a:ext cx="12192000"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s-ES" sz="1400" b="1" dirty="0">
                <a:solidFill>
                  <a:schemeClr val="accent1">
                    <a:lumMod val="75000"/>
                  </a:schemeClr>
                </a:solidFill>
                <a:latin typeface="Comic Sans MS" panose="030F0702030302020204" pitchFamily="66" charset="0"/>
              </a:rPr>
              <a:t>“</a:t>
            </a:r>
            <a:r>
              <a:rPr lang="it-IT" sz="1600" b="1" dirty="0">
                <a:solidFill>
                  <a:schemeClr val="accent1">
                    <a:lumMod val="75000"/>
                  </a:schemeClr>
                </a:solidFill>
                <a:latin typeface="Comic Sans MS" panose="030F0702030302020204" pitchFamily="66" charset="0"/>
              </a:rPr>
              <a:t>Volsi perciò la mia faccia verso Dio, il Signore, per dispormi alla preghiera e alle suppliche, con digiuno, sacco e cenere.</a:t>
            </a:r>
            <a:r>
              <a:rPr lang="es-ES" sz="1600" b="1" dirty="0">
                <a:solidFill>
                  <a:schemeClr val="accent1">
                    <a:lumMod val="75000"/>
                  </a:schemeClr>
                </a:solidFill>
                <a:latin typeface="Comic Sans MS" panose="030F0702030302020204" pitchFamily="66" charset="0"/>
              </a:rPr>
              <a:t>” (Daniele 9:3</a:t>
            </a:r>
            <a:r>
              <a:rPr lang="es-ES" sz="1400" b="1" dirty="0">
                <a:solidFill>
                  <a:schemeClr val="accent1">
                    <a:lumMod val="75000"/>
                  </a:schemeClr>
                </a:solidFill>
                <a:latin typeface="Comic Sans MS" panose="030F0702030302020204" pitchFamily="66" charset="0"/>
              </a:rPr>
              <a:t>)</a:t>
            </a:r>
          </a:p>
        </p:txBody>
      </p:sp>
      <p:grpSp>
        <p:nvGrpSpPr>
          <p:cNvPr id="2" name="Grupo 45">
            <a:extLst>
              <a:ext uri="{FF2B5EF4-FFF2-40B4-BE49-F238E27FC236}">
                <a16:creationId xmlns:a16="http://schemas.microsoft.com/office/drawing/2014/main" id="{BD667562-5EF8-1DA4-4890-0C8652FDB1BA}"/>
              </a:ext>
            </a:extLst>
          </p:cNvPr>
          <p:cNvGrpSpPr/>
          <p:nvPr/>
        </p:nvGrpSpPr>
        <p:grpSpPr>
          <a:xfrm>
            <a:off x="113363" y="3267077"/>
            <a:ext cx="1115883" cy="3515911"/>
            <a:chOff x="113363" y="3143252"/>
            <a:chExt cx="1115883" cy="3515911"/>
          </a:xfrm>
          <a:effectLst>
            <a:outerShdw blurRad="50800" dist="38100" dir="2700000" algn="tl" rotWithShape="0">
              <a:prstClr val="black">
                <a:alpha val="40000"/>
              </a:prstClr>
            </a:outerShdw>
          </a:effectLst>
        </p:grpSpPr>
        <p:grpSp>
          <p:nvGrpSpPr>
            <p:cNvPr id="1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1115883" cy="2621680"/>
            </a:xfrm>
            <a:prstGeom prst="rect">
              <a:avLst/>
            </a:prstGeom>
            <a:noFill/>
          </p:spPr>
          <p:txBody>
            <a:bodyPr vert="wordArtVert" wrap="none" rtlCol="0">
              <a:spAutoFit/>
            </a:bodyPr>
            <a:lstStyle/>
            <a:p>
              <a:r>
                <a:rPr lang="es-ES" sz="1700" b="1" spc="-1000" dirty="0">
                  <a:effectLst>
                    <a:outerShdw blurRad="38100" dist="38100" dir="2700000" algn="tl">
                      <a:srgbClr val="000000">
                        <a:alpha val="43137"/>
                      </a:srgbClr>
                    </a:outerShdw>
                  </a:effectLst>
                </a:rPr>
                <a:t>BUON</a:t>
              </a:r>
              <a:br>
                <a:rPr lang="es-ES" sz="1700" b="1" spc="-1000" dirty="0">
                  <a:effectLst>
                    <a:outerShdw blurRad="38100" dist="38100" dir="2700000" algn="tl">
                      <a:srgbClr val="000000">
                        <a:alpha val="43137"/>
                      </a:srgbClr>
                    </a:outerShdw>
                  </a:effectLst>
                </a:rPr>
              </a:br>
              <a:r>
                <a:rPr lang="es-ES" sz="1700" b="1" spc="-1000" dirty="0">
                  <a:effectLst>
                    <a:outerShdw blurRad="38100" dist="38100" dir="2700000" algn="tl">
                      <a:srgbClr val="000000">
                        <a:alpha val="43137"/>
                      </a:srgbClr>
                    </a:outerShdw>
                  </a:effectLst>
                </a:rPr>
                <a:t>AMMINISTRATORE</a:t>
              </a:r>
            </a:p>
            <a:p>
              <a:endParaRPr lang="es-ES" sz="1700" b="1" spc="-1000" dirty="0">
                <a:effectLst>
                  <a:outerShdw blurRad="38100" dist="38100" dir="2700000" algn="tl">
                    <a:srgbClr val="000000">
                      <a:alpha val="43137"/>
                    </a:srgbClr>
                  </a:outerShdw>
                </a:effectLst>
              </a:endParaRPr>
            </a:p>
          </p:txBody>
        </p:sp>
      </p:grpSp>
      <p:grpSp>
        <p:nvGrpSpPr>
          <p:cNvPr id="18"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21"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89686" cy="222746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s-ES" spc="0" dirty="0"/>
                <a:t>INTEGRO</a:t>
              </a:r>
            </a:p>
          </p:txBody>
        </p:sp>
      </p:grpSp>
      <p:grpSp>
        <p:nvGrpSpPr>
          <p:cNvPr id="24"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27"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235795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s-ES" spc="-600" dirty="0"/>
                <a:t>DILIGENTE</a:t>
              </a:r>
            </a:p>
          </p:txBody>
        </p:sp>
      </p:grpSp>
      <p:grpSp>
        <p:nvGrpSpPr>
          <p:cNvPr id="28"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1"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06338"/>
              <a:ext cx="495072" cy="281371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s-ES" sz="1700" dirty="0"/>
                <a:t>INCONTAMINABILE</a:t>
              </a:r>
            </a:p>
          </p:txBody>
        </p:sp>
      </p:grpSp>
      <p:grpSp>
        <p:nvGrpSpPr>
          <p:cNvPr id="32"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3"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489686" cy="237308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s-ES" spc="-600" dirty="0"/>
                <a:t>AFFIDABILE</a:t>
              </a:r>
            </a:p>
          </p:txBody>
        </p:sp>
      </p:grpSp>
      <p:grpSp>
        <p:nvGrpSpPr>
          <p:cNvPr id="34"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5"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489686" cy="222746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s-ES" spc="0" dirty="0"/>
                <a:t>ONORATO</a:t>
              </a:r>
            </a:p>
          </p:txBody>
        </p:sp>
      </p:grpSp>
      <p:grpSp>
        <p:nvGrpSpPr>
          <p:cNvPr id="36" name="Grupo 51">
            <a:extLst>
              <a:ext uri="{FF2B5EF4-FFF2-40B4-BE49-F238E27FC236}">
                <a16:creationId xmlns:a16="http://schemas.microsoft.com/office/drawing/2014/main" id="{63146173-B349-3226-2EF9-F56DDCA7E0FD}"/>
              </a:ext>
            </a:extLst>
          </p:cNvPr>
          <p:cNvGrpSpPr/>
          <p:nvPr/>
        </p:nvGrpSpPr>
        <p:grpSpPr>
          <a:xfrm>
            <a:off x="6435307" y="3267075"/>
            <a:ext cx="762722" cy="3515913"/>
            <a:chOff x="4733213" y="3143250"/>
            <a:chExt cx="762722"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868321" y="3871654"/>
              <a:ext cx="489686" cy="252145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s-ES" spc="-800" dirty="0"/>
                <a:t>FEDELE LEALE</a:t>
              </a:r>
            </a:p>
          </p:txBody>
        </p:sp>
      </p:grpSp>
      <p:grpSp>
        <p:nvGrpSpPr>
          <p:cNvPr id="38" name="Grupo 52">
            <a:extLst>
              <a:ext uri="{FF2B5EF4-FFF2-40B4-BE49-F238E27FC236}">
                <a16:creationId xmlns:a16="http://schemas.microsoft.com/office/drawing/2014/main" id="{C951D577-7610-1699-E050-15A11C83767C}"/>
              </a:ext>
            </a:extLst>
          </p:cNvPr>
          <p:cNvGrpSpPr/>
          <p:nvPr/>
        </p:nvGrpSpPr>
        <p:grpSpPr>
          <a:xfrm>
            <a:off x="7475407" y="3267075"/>
            <a:ext cx="826525" cy="3515914"/>
            <a:chOff x="5437057" y="3143250"/>
            <a:chExt cx="826525" cy="3515914"/>
          </a:xfrm>
          <a:effectLst>
            <a:outerShdw blurRad="50800" dist="38100" dir="2700000" algn="tl" rotWithShape="0">
              <a:prstClr val="black">
                <a:alpha val="40000"/>
              </a:prstClr>
            </a:outerShdw>
          </a:effectLst>
        </p:grpSpPr>
        <p:grpSp>
          <p:nvGrpSpPr>
            <p:cNvPr id="46"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794705" cy="260116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s-ES" spc="-600" dirty="0"/>
                <a:t>SENZA VIZIO</a:t>
              </a:r>
              <a:br>
                <a:rPr lang="es-ES" spc="-600" dirty="0"/>
              </a:br>
              <a:r>
                <a:rPr lang="es-ES" spc="-600" dirty="0"/>
                <a:t>ALCUNO</a:t>
              </a: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09744" y="1392325"/>
            <a:ext cx="8882256" cy="923330"/>
          </a:xfrm>
          <a:prstGeom prst="rect">
            <a:avLst/>
          </a:prstGeom>
          <a:noFill/>
        </p:spPr>
        <p:txBody>
          <a:bodyPr wrap="square" rtlCol="0">
            <a:spAutoFit/>
          </a:bodyPr>
          <a:lstStyle/>
          <a:p>
            <a:pPr>
              <a:spcBef>
                <a:spcPts val="600"/>
              </a:spcBef>
            </a:pPr>
            <a:r>
              <a:rPr lang="it-IT" b="1" dirty="0"/>
              <a:t>Grazie alla sua fiducia in Dio, Daniele ricevette intelligenza, la capacità di interpretare i sogni e la saggezza (Da 1:8,17,20). Quando la sua vita e quella dei suoi amici furono in pericolo, si rivolse a Dio in preghiera </a:t>
            </a:r>
            <a:r>
              <a:rPr lang="es-ES" b="1" dirty="0"/>
              <a:t>(Da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21292" y="2354509"/>
            <a:ext cx="5371016" cy="646331"/>
          </a:xfrm>
          <a:prstGeom prst="rect">
            <a:avLst/>
          </a:prstGeom>
          <a:noFill/>
        </p:spPr>
        <p:txBody>
          <a:bodyPr wrap="square">
            <a:spAutoFit/>
          </a:bodyPr>
          <a:lstStyle/>
          <a:p>
            <a:pPr>
              <a:spcBef>
                <a:spcPts val="600"/>
              </a:spcBef>
            </a:pPr>
            <a:r>
              <a:rPr lang="it-IT" b="1" dirty="0"/>
              <a:t>Dopo una vita dedicata alla preghiera, quali caratteristiche aveva acquisito Daniele? </a:t>
            </a:r>
            <a:r>
              <a:rPr lang="es-ES" sz="1600" b="1" dirty="0"/>
              <a:t>(Da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strVal val="#ppt_w+.3"/>
                                          </p:val>
                                        </p:tav>
                                        <p:tav tm="100000">
                                          <p:val>
                                            <p:strVal val="#ppt_w"/>
                                          </p:val>
                                        </p:tav>
                                      </p:tavLst>
                                    </p:anim>
                                    <p:anim calcmode="lin" valueType="num">
                                      <p:cBhvr>
                                        <p:cTn id="53" dur="1000" fill="hold"/>
                                        <p:tgtEl>
                                          <p:spTgt spid="18"/>
                                        </p:tgtEl>
                                        <p:attrNameLst>
                                          <p:attrName>ppt_h</p:attrName>
                                        </p:attrNameLst>
                                      </p:cBhvr>
                                      <p:tavLst>
                                        <p:tav tm="0">
                                          <p:val>
                                            <p:strVal val="#ppt_h"/>
                                          </p:val>
                                        </p:tav>
                                        <p:tav tm="100000">
                                          <p:val>
                                            <p:strVal val="#ppt_h"/>
                                          </p:val>
                                        </p:tav>
                                      </p:tavLst>
                                    </p:anim>
                                    <p:animEffect transition="in" filter="fade">
                                      <p:cBhvr>
                                        <p:cTn id="54" dur="1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strVal val="#ppt_w+.3"/>
                                          </p:val>
                                        </p:tav>
                                        <p:tav tm="100000">
                                          <p:val>
                                            <p:strVal val="#ppt_w"/>
                                          </p:val>
                                        </p:tav>
                                      </p:tavLst>
                                    </p:anim>
                                    <p:anim calcmode="lin" valueType="num">
                                      <p:cBhvr>
                                        <p:cTn id="60" dur="1000" fill="hold"/>
                                        <p:tgtEl>
                                          <p:spTgt spid="24"/>
                                        </p:tgtEl>
                                        <p:attrNameLst>
                                          <p:attrName>ppt_h</p:attrName>
                                        </p:attrNameLst>
                                      </p:cBhvr>
                                      <p:tavLst>
                                        <p:tav tm="0">
                                          <p:val>
                                            <p:strVal val="#ppt_h"/>
                                          </p:val>
                                        </p:tav>
                                        <p:tav tm="100000">
                                          <p:val>
                                            <p:strVal val="#ppt_h"/>
                                          </p:val>
                                        </p:tav>
                                      </p:tavLst>
                                    </p:anim>
                                    <p:animEffect transition="in" filter="fade">
                                      <p:cBhvr>
                                        <p:cTn id="61" dur="10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1000" fill="hold"/>
                                        <p:tgtEl>
                                          <p:spTgt spid="32"/>
                                        </p:tgtEl>
                                        <p:attrNameLst>
                                          <p:attrName>ppt_w</p:attrName>
                                        </p:attrNameLst>
                                      </p:cBhvr>
                                      <p:tavLst>
                                        <p:tav tm="0">
                                          <p:val>
                                            <p:strVal val="#ppt_w+.3"/>
                                          </p:val>
                                        </p:tav>
                                        <p:tav tm="100000">
                                          <p:val>
                                            <p:strVal val="#ppt_w"/>
                                          </p:val>
                                        </p:tav>
                                      </p:tavLst>
                                    </p:anim>
                                    <p:anim calcmode="lin" valueType="num">
                                      <p:cBhvr>
                                        <p:cTn id="74" dur="1000" fill="hold"/>
                                        <p:tgtEl>
                                          <p:spTgt spid="32"/>
                                        </p:tgtEl>
                                        <p:attrNameLst>
                                          <p:attrName>ppt_h</p:attrName>
                                        </p:attrNameLst>
                                      </p:cBhvr>
                                      <p:tavLst>
                                        <p:tav tm="0">
                                          <p:val>
                                            <p:strVal val="#ppt_h"/>
                                          </p:val>
                                        </p:tav>
                                        <p:tav tm="100000">
                                          <p:val>
                                            <p:strVal val="#ppt_h"/>
                                          </p:val>
                                        </p:tav>
                                      </p:tavLst>
                                    </p:anim>
                                    <p:animEffect transition="in" filter="fade">
                                      <p:cBhvr>
                                        <p:cTn id="75" dur="10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p:cTn id="80" dur="1000" fill="hold"/>
                                        <p:tgtEl>
                                          <p:spTgt spid="34"/>
                                        </p:tgtEl>
                                        <p:attrNameLst>
                                          <p:attrName>ppt_w</p:attrName>
                                        </p:attrNameLst>
                                      </p:cBhvr>
                                      <p:tavLst>
                                        <p:tav tm="0">
                                          <p:val>
                                            <p:strVal val="#ppt_w+.3"/>
                                          </p:val>
                                        </p:tav>
                                        <p:tav tm="100000">
                                          <p:val>
                                            <p:strVal val="#ppt_w"/>
                                          </p:val>
                                        </p:tav>
                                      </p:tavLst>
                                    </p:anim>
                                    <p:anim calcmode="lin" valueType="num">
                                      <p:cBhvr>
                                        <p:cTn id="81" dur="1000" fill="hold"/>
                                        <p:tgtEl>
                                          <p:spTgt spid="34"/>
                                        </p:tgtEl>
                                        <p:attrNameLst>
                                          <p:attrName>ppt_h</p:attrName>
                                        </p:attrNameLst>
                                      </p:cBhvr>
                                      <p:tavLst>
                                        <p:tav tm="0">
                                          <p:val>
                                            <p:strVal val="#ppt_h"/>
                                          </p:val>
                                        </p:tav>
                                        <p:tav tm="100000">
                                          <p:val>
                                            <p:strVal val="#ppt_h"/>
                                          </p:val>
                                        </p:tav>
                                      </p:tavLst>
                                    </p:anim>
                                    <p:animEffect transition="in" filter="fade">
                                      <p:cBhvr>
                                        <p:cTn id="82" dur="10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1000" fill="hold"/>
                                        <p:tgtEl>
                                          <p:spTgt spid="36"/>
                                        </p:tgtEl>
                                        <p:attrNameLst>
                                          <p:attrName>ppt_w</p:attrName>
                                        </p:attrNameLst>
                                      </p:cBhvr>
                                      <p:tavLst>
                                        <p:tav tm="0">
                                          <p:val>
                                            <p:strVal val="#ppt_w+.3"/>
                                          </p:val>
                                        </p:tav>
                                        <p:tav tm="100000">
                                          <p:val>
                                            <p:strVal val="#ppt_w"/>
                                          </p:val>
                                        </p:tav>
                                      </p:tavLst>
                                    </p:anim>
                                    <p:anim calcmode="lin" valueType="num">
                                      <p:cBhvr>
                                        <p:cTn id="88" dur="1000" fill="hold"/>
                                        <p:tgtEl>
                                          <p:spTgt spid="36"/>
                                        </p:tgtEl>
                                        <p:attrNameLst>
                                          <p:attrName>ppt_h</p:attrName>
                                        </p:attrNameLst>
                                      </p:cBhvr>
                                      <p:tavLst>
                                        <p:tav tm="0">
                                          <p:val>
                                            <p:strVal val="#ppt_h"/>
                                          </p:val>
                                        </p:tav>
                                        <p:tav tm="100000">
                                          <p:val>
                                            <p:strVal val="#ppt_h"/>
                                          </p:val>
                                        </p:tav>
                                      </p:tavLst>
                                    </p:anim>
                                    <p:animEffect transition="in" filter="fade">
                                      <p:cBhvr>
                                        <p:cTn id="89" dur="10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1000" fill="hold"/>
                                        <p:tgtEl>
                                          <p:spTgt spid="38"/>
                                        </p:tgtEl>
                                        <p:attrNameLst>
                                          <p:attrName>ppt_w</p:attrName>
                                        </p:attrNameLst>
                                      </p:cBhvr>
                                      <p:tavLst>
                                        <p:tav tm="0">
                                          <p:val>
                                            <p:strVal val="#ppt_w+.3"/>
                                          </p:val>
                                        </p:tav>
                                        <p:tav tm="100000">
                                          <p:val>
                                            <p:strVal val="#ppt_w"/>
                                          </p:val>
                                        </p:tav>
                                      </p:tavLst>
                                    </p:anim>
                                    <p:anim calcmode="lin" valueType="num">
                                      <p:cBhvr>
                                        <p:cTn id="95" dur="1000" fill="hold"/>
                                        <p:tgtEl>
                                          <p:spTgt spid="38"/>
                                        </p:tgtEl>
                                        <p:attrNameLst>
                                          <p:attrName>ppt_h</p:attrName>
                                        </p:attrNameLst>
                                      </p:cBhvr>
                                      <p:tavLst>
                                        <p:tav tm="0">
                                          <p:val>
                                            <p:strVal val="#ppt_h"/>
                                          </p:val>
                                        </p:tav>
                                        <p:tav tm="100000">
                                          <p:val>
                                            <p:strVal val="#ppt_h"/>
                                          </p:val>
                                        </p:tav>
                                      </p:tavLst>
                                    </p:anim>
                                    <p:animEffect transition="in" filter="fade">
                                      <p:cBhvr>
                                        <p:cTn id="9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422562" y="1597255"/>
            <a:ext cx="6085538" cy="923330"/>
          </a:xfrm>
          <a:prstGeom prst="rect">
            <a:avLst/>
          </a:prstGeom>
          <a:noFill/>
        </p:spPr>
        <p:txBody>
          <a:bodyPr wrap="square" rtlCol="0">
            <a:spAutoFit/>
          </a:bodyPr>
          <a:lstStyle/>
          <a:p>
            <a:pPr>
              <a:spcBef>
                <a:spcPts val="600"/>
              </a:spcBef>
            </a:pPr>
            <a:r>
              <a:rPr lang="it-IT" b="1" dirty="0"/>
              <a:t>Il Cielo era attento alla preghiera di Daniele (Da 9:20-23; 10:12). Solo spezzando questo legame i suoi nemici avrebbero potuto fargli del male </a:t>
            </a:r>
            <a:r>
              <a:rPr lang="es-ES" b="1" dirty="0"/>
              <a:t>(Da 6:5-7).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1467440919"/>
              </p:ext>
            </p:extLst>
          </p:nvPr>
        </p:nvGraphicFramePr>
        <p:xfrm>
          <a:off x="5591175" y="3348400"/>
          <a:ext cx="6515100"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25491" y="1510307"/>
            <a:ext cx="2576945" cy="1688488"/>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96399" y="1510307"/>
            <a:ext cx="2762987" cy="1690093"/>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28601" y="3374504"/>
            <a:ext cx="5153023" cy="3509678"/>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0"/>
            <a:ext cx="12192000" cy="769441"/>
          </a:xfrm>
          <a:prstGeom prst="rect">
            <a:avLst/>
          </a:prstGeom>
          <a:noFill/>
        </p:spPr>
        <p:txBody>
          <a:bodyPr wrap="square">
            <a:spAutoFit/>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PREGARE IN TEMPI PERICOLOSI</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429658" y="740867"/>
            <a:ext cx="11270255" cy="646331"/>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a:t>
            </a:r>
            <a:r>
              <a:rPr lang="it-IT" b="1" dirty="0">
                <a:solidFill>
                  <a:schemeClr val="accent1">
                    <a:lumMod val="75000"/>
                  </a:schemeClr>
                </a:solidFill>
                <a:latin typeface="Comic Sans MS" panose="030F0702030302020204" pitchFamily="66" charset="0"/>
              </a:rPr>
              <a:t>Volsi perciò la mia faccia verso Dio, il Signore, per dispormi alla preghiera e alle suppliche, con digiuno, sacco e cenere.</a:t>
            </a:r>
            <a:r>
              <a:rPr lang="es-ES" b="1" dirty="0">
                <a:solidFill>
                  <a:schemeClr val="accent1">
                    <a:lumMod val="75000"/>
                  </a:schemeClr>
                </a:solidFill>
                <a:latin typeface="Comic Sans MS" panose="030F0702030302020204" pitchFamily="66" charset="0"/>
              </a:rPr>
              <a:t>” </a:t>
            </a:r>
            <a:r>
              <a:rPr lang="es-ES" sz="1400" b="1" dirty="0">
                <a:solidFill>
                  <a:schemeClr val="accent1">
                    <a:lumMod val="75000"/>
                  </a:schemeClr>
                </a:solidFill>
                <a:latin typeface="Comic Sans MS" panose="030F0702030302020204" pitchFamily="66" charset="0"/>
              </a:rPr>
              <a:t>(Daniele 9:3)</a:t>
            </a:r>
            <a:endParaRPr lang="es-ES"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405129" y="2598275"/>
            <a:ext cx="6102971" cy="646331"/>
          </a:xfrm>
          <a:prstGeom prst="rect">
            <a:avLst/>
          </a:prstGeom>
          <a:noFill/>
        </p:spPr>
        <p:txBody>
          <a:bodyPr wrap="square">
            <a:spAutoFit/>
          </a:bodyPr>
          <a:lstStyle/>
          <a:p>
            <a:pPr lvl="0">
              <a:spcBef>
                <a:spcPts val="600"/>
              </a:spcBef>
              <a:defRPr/>
            </a:pPr>
            <a:r>
              <a:rPr lang="it-IT" b="1" dirty="0">
                <a:solidFill>
                  <a:prstClr val="black"/>
                </a:solidFill>
              </a:rPr>
              <a:t>Di fronte a questa nuova minaccia di morte, Daniele continuò a pregare come al solito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(Da 6:10):</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effectLst>
                  <a:outerShdw blurRad="38100" dist="38100" dir="2700000" algn="tl">
                    <a:srgbClr val="000000">
                      <a:alpha val="43137"/>
                    </a:srgbClr>
                  </a:outerShdw>
                </a:effectLst>
              </a:rPr>
              <a:t>PREGARE NELLA POSTURA ADEGUATA</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b="1" dirty="0">
                <a:effectLst>
                  <a:outerShdw blurRad="38100" dist="38100" dir="2700000" algn="tl">
                    <a:srgbClr val="000000"/>
                  </a:outerShdw>
                </a:effectLst>
                <a:latin typeface="Comic Sans MS" panose="030F0702030302020204" pitchFamily="66" charset="0"/>
              </a:rPr>
              <a:t>“</a:t>
            </a:r>
            <a:r>
              <a:rPr lang="it-IT" b="1" dirty="0">
                <a:effectLst>
                  <a:outerShdw blurRad="38100" dist="38100" dir="2700000" algn="tl">
                    <a:srgbClr val="000000"/>
                  </a:outerShdw>
                </a:effectLst>
                <a:latin typeface="Comic Sans MS" panose="030F0702030302020204" pitchFamily="66" charset="0"/>
              </a:rPr>
              <a:t>Quando Daniele seppe che il decreto era firmato, andò a casa sua e, tenendo le finestre della sua camera superiore aperte verso Gerusalemme, tre volte al giorno si metteva in ginocchio, pregava e ringraziava il suo Dio come era solito fare anche prima.</a:t>
            </a:r>
            <a:r>
              <a:rPr lang="es-ES" b="1" dirty="0">
                <a:effectLst>
                  <a:outerShdw blurRad="38100" dist="38100" dir="2700000" algn="tl">
                    <a:srgbClr val="000000"/>
                  </a:outerShdw>
                </a:effectLst>
                <a:latin typeface="Comic Sans MS" panose="030F0702030302020204" pitchFamily="66" charset="0"/>
              </a:rPr>
              <a:t>” </a:t>
            </a:r>
            <a:r>
              <a:rPr lang="es-ES" sz="1400" b="1" dirty="0">
                <a:effectLst>
                  <a:outerShdw blurRad="38100" dist="38100" dir="2700000" algn="tl">
                    <a:srgbClr val="000000"/>
                  </a:outerShdw>
                </a:effectLst>
                <a:latin typeface="Comic Sans MS" panose="030F0702030302020204" pitchFamily="66" charset="0"/>
              </a:rPr>
              <a:t>(Daniele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923330"/>
          </a:xfrm>
          <a:prstGeom prst="rect">
            <a:avLst/>
          </a:prstGeom>
          <a:noFill/>
        </p:spPr>
        <p:txBody>
          <a:bodyPr wrap="square" rtlCol="0">
            <a:spAutoFit/>
          </a:bodyPr>
          <a:lstStyle/>
          <a:p>
            <a:pPr>
              <a:spcBef>
                <a:spcPts val="600"/>
              </a:spcBef>
            </a:pPr>
            <a:r>
              <a:rPr lang="it-IT" b="1" dirty="0"/>
              <a:t>Quando preghiamo, parliamo con Dio come se parlassimo con un amico. Tuttavia, Dio non è come noi. È il Re dell'Universo</a:t>
            </a:r>
            <a:r>
              <a:rPr lang="es-ES" b="1" dirty="0"/>
              <a:t>.</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2961265"/>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204786" y="4838163"/>
            <a:ext cx="6002051" cy="923330"/>
          </a:xfrm>
          <a:prstGeom prst="rect">
            <a:avLst/>
          </a:prstGeom>
          <a:noFill/>
        </p:spPr>
        <p:txBody>
          <a:bodyPr wrap="square">
            <a:spAutoFit/>
          </a:bodyPr>
          <a:lstStyle/>
          <a:p>
            <a:pPr>
              <a:spcBef>
                <a:spcPts val="600"/>
              </a:spcBef>
            </a:pPr>
            <a:r>
              <a:rPr lang="it-IT" b="1" dirty="0"/>
              <a:t>Chiudere gli occhi ci permette di concentrarci meglio nella preghiera, ma in alcune circostanze non è possibile (mentre si cammina, si guida, </a:t>
            </a:r>
            <a:r>
              <a:rPr lang="it-IT" b="1" dirty="0" err="1"/>
              <a:t>ecc</a:t>
            </a:r>
            <a:r>
              <a:rPr lang="es-ES" b="1" dirty="0"/>
              <a:t>.).</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7" y="3513936"/>
            <a:ext cx="6096003" cy="1200329"/>
          </a:xfrm>
          <a:prstGeom prst="rect">
            <a:avLst/>
          </a:prstGeom>
          <a:noFill/>
        </p:spPr>
        <p:txBody>
          <a:bodyPr wrap="square">
            <a:spAutoFit/>
          </a:bodyPr>
          <a:lstStyle/>
          <a:p>
            <a:pPr lvl="0">
              <a:spcBef>
                <a:spcPts val="600"/>
              </a:spcBef>
              <a:defRPr/>
            </a:pPr>
            <a:r>
              <a:rPr lang="it-IT" b="1" dirty="0">
                <a:solidFill>
                  <a:prstClr val="black"/>
                </a:solidFill>
              </a:rPr>
              <a:t>Poiché possiamo pregare Dio in qualsiasi circostanza e in qualsiasi momento, non è sempre possibile o necessario farlo in questo modo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590605"/>
            <a:ext cx="6096000" cy="923330"/>
          </a:xfrm>
          <a:prstGeom prst="rect">
            <a:avLst/>
          </a:prstGeom>
          <a:noFill/>
        </p:spPr>
        <p:txBody>
          <a:bodyPr wrap="square">
            <a:spAutoFit/>
          </a:bodyPr>
          <a:lstStyle/>
          <a:p>
            <a:pPr lvl="0">
              <a:spcBef>
                <a:spcPts val="600"/>
              </a:spcBef>
              <a:defRPr/>
            </a:pPr>
            <a:r>
              <a:rPr lang="it-IT" b="1" dirty="0">
                <a:solidFill>
                  <a:prstClr val="black"/>
                </a:solidFill>
              </a:rPr>
              <a:t>Per questo motivo, Daniele era solito inginocchiarsi davanti a lui per pregare, riconoscendolo come suo Sovrano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204787" y="5943318"/>
            <a:ext cx="5891212" cy="646331"/>
          </a:xfrm>
          <a:prstGeom prst="rect">
            <a:avLst/>
          </a:prstGeom>
          <a:noFill/>
        </p:spPr>
        <p:txBody>
          <a:bodyPr wrap="square">
            <a:spAutoFit/>
          </a:bodyPr>
          <a:lstStyle/>
          <a:p>
            <a:pPr lvl="0">
              <a:spcBef>
                <a:spcPts val="600"/>
              </a:spcBef>
              <a:defRPr/>
            </a:pPr>
            <a:r>
              <a:rPr lang="it-IT" b="1" dirty="0">
                <a:solidFill>
                  <a:prstClr val="black"/>
                </a:solidFill>
              </a:rPr>
              <a:t>L'importante è che le nostre preghiere siano rivolte a Dio con il rispetto che gli è dovuto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pic>
        <p:nvPicPr>
          <p:cNvPr id="3074" name="Picture 2" descr="C:\DATOS PC CLAUDIO\IGLESIA\Escuela Sabatica - ppt lecciones\2026\2 TRIMESTRE\leccion 6\Immagine4.jpg"/>
          <p:cNvPicPr>
            <a:picLocks noChangeAspect="1" noChangeArrowheads="1"/>
          </p:cNvPicPr>
          <p:nvPr/>
        </p:nvPicPr>
        <p:blipFill>
          <a:blip r:embed="rId3" cstate="email"/>
          <a:srcRect/>
          <a:stretch>
            <a:fillRect/>
          </a:stretch>
        </p:blipFill>
        <p:spPr bwMode="auto">
          <a:xfrm>
            <a:off x="0" y="0"/>
            <a:ext cx="12192000" cy="6858000"/>
          </a:xfrm>
          <a:prstGeom prst="rect">
            <a:avLst/>
          </a:prstGeom>
          <a:noFill/>
        </p:spPr>
      </p:pic>
      <p:sp>
        <p:nvSpPr>
          <p:cNvPr id="6" name="CuadroTexto 5">
            <a:extLst>
              <a:ext uri="{FF2B5EF4-FFF2-40B4-BE49-F238E27FC236}">
                <a16:creationId xmlns:a16="http://schemas.microsoft.com/office/drawing/2014/main" id="{51C9BBFD-A37B-E6E0-C504-801C8596E954}"/>
              </a:ext>
            </a:extLst>
          </p:cNvPr>
          <p:cNvSpPr txBox="1"/>
          <p:nvPr/>
        </p:nvSpPr>
        <p:spPr>
          <a:xfrm>
            <a:off x="376237" y="1647825"/>
            <a:ext cx="11672888" cy="707886"/>
          </a:xfrm>
          <a:prstGeom prst="rect">
            <a:avLst/>
          </a:prstGeom>
          <a:noFill/>
        </p:spPr>
        <p:txBody>
          <a:bodyPr wrap="square" rtlCol="0">
            <a:spAutoFit/>
          </a:bodyPr>
          <a:lstStyle/>
          <a:p>
            <a:pPr algn="ctr">
              <a:spcBef>
                <a:spcPts val="600"/>
              </a:spcBef>
            </a:pPr>
            <a:r>
              <a:rPr lang="it-IT" sz="2000" b="1" dirty="0"/>
              <a:t>Nella Bibbia troviamo esempi di persone che pregavano in modi diversi, a seconda delle circostanze particolari</a:t>
            </a:r>
            <a:r>
              <a:rPr lang="es-ES" sz="2000" b="1" dirty="0"/>
              <a:t> in cui si </a:t>
            </a:r>
            <a:r>
              <a:rPr lang="es-ES" sz="2000" b="1" dirty="0" err="1"/>
              <a:t>trovavano</a:t>
            </a:r>
            <a:r>
              <a:rPr lang="es-ES" sz="2000" b="1" dirty="0"/>
              <a:t>.</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2303939228"/>
              </p:ext>
            </p:extLst>
          </p:nvPr>
        </p:nvGraphicFramePr>
        <p:xfrm>
          <a:off x="300037" y="2434590"/>
          <a:ext cx="11625263" cy="3356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300037" y="6001434"/>
            <a:ext cx="11515725" cy="646331"/>
          </a:xfrm>
          <a:prstGeom prst="rect">
            <a:avLst/>
          </a:prstGeom>
          <a:noFill/>
        </p:spPr>
        <p:txBody>
          <a:bodyPr wrap="square" rtlCol="0">
            <a:spAutoFit/>
          </a:bodyPr>
          <a:lstStyle/>
          <a:p>
            <a:pPr algn="ctr">
              <a:spcBef>
                <a:spcPts val="600"/>
              </a:spcBef>
            </a:pPr>
            <a:r>
              <a:rPr lang="es-ES" b="1" dirty="0"/>
              <a:t>Indipendentemente dalla nostra postura, la Bibbia ci esorta a non </a:t>
            </a:r>
            <a:r>
              <a:rPr lang="es-ES" b="1" dirty="0" err="1"/>
              <a:t>cessare</a:t>
            </a:r>
            <a:r>
              <a:rPr lang="es-ES" b="1" dirty="0"/>
              <a:t> </a:t>
            </a:r>
            <a:r>
              <a:rPr lang="es-ES" b="1" dirty="0" err="1"/>
              <a:t>mai</a:t>
            </a:r>
            <a:r>
              <a:rPr lang="es-ES" b="1" dirty="0"/>
              <a:t> di </a:t>
            </a:r>
            <a:r>
              <a:rPr lang="es-ES" b="1" dirty="0" err="1"/>
              <a:t>pregare</a:t>
            </a:r>
            <a:r>
              <a:rPr lang="es-ES" b="1" dirty="0"/>
              <a:t> (1 Te 5:17), </a:t>
            </a:r>
            <a:r>
              <a:rPr lang="es-ES" b="1" dirty="0" err="1"/>
              <a:t>pregare</a:t>
            </a:r>
            <a:r>
              <a:rPr lang="es-ES" b="1" dirty="0"/>
              <a:t> in modo perseverante (Cl 4:2) e costante (Ro 12:12).</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effectLst>
                  <a:outerShdw blurRad="38100" dist="38100" dir="2700000" algn="tl">
                    <a:srgbClr val="000000">
                      <a:alpha val="43137"/>
                    </a:srgbClr>
                  </a:outerShdw>
                </a:effectLst>
              </a:rPr>
              <a:t>PREGARE NELLA POSTURA ADEGUATA</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b="1" dirty="0">
                <a:effectLst>
                  <a:outerShdw blurRad="38100" dist="38100" dir="2700000" algn="tl">
                    <a:srgbClr val="000000"/>
                  </a:outerShdw>
                </a:effectLst>
                <a:latin typeface="Comic Sans MS" panose="030F0702030302020204" pitchFamily="66" charset="0"/>
              </a:rPr>
              <a:t>“</a:t>
            </a:r>
            <a:r>
              <a:rPr lang="it-IT" b="1" dirty="0">
                <a:effectLst>
                  <a:outerShdw blurRad="38100" dist="38100" dir="2700000" algn="tl">
                    <a:srgbClr val="000000"/>
                  </a:outerShdw>
                </a:effectLst>
                <a:latin typeface="Comic Sans MS" panose="030F0702030302020204" pitchFamily="66" charset="0"/>
              </a:rPr>
              <a:t>Quando Daniele seppe che il decreto era firmato, andò a casa sua e, tenendo le finestre della sua camera superiore aperte verso Gerusalemme, tre volte al giorno si metteva in ginocchio, pregava e ringraziava il suo Dio come era solito fare anche prima.</a:t>
            </a:r>
            <a:r>
              <a:rPr lang="es-ES" b="1" dirty="0">
                <a:effectLst>
                  <a:outerShdw blurRad="38100" dist="38100" dir="2700000" algn="tl">
                    <a:srgbClr val="000000"/>
                  </a:outerShdw>
                </a:effectLst>
                <a:latin typeface="Comic Sans MS" panose="030F0702030302020204" pitchFamily="66" charset="0"/>
              </a:rPr>
              <a:t>” </a:t>
            </a:r>
            <a:r>
              <a:rPr lang="es-ES" sz="1400" b="1" dirty="0">
                <a:effectLst>
                  <a:outerShdw blurRad="38100" dist="38100" dir="2700000" algn="tl">
                    <a:srgbClr val="000000"/>
                  </a:outerShdw>
                </a:effectLst>
                <a:latin typeface="Comic Sans MS" panose="030F0702030302020204" pitchFamily="66" charset="0"/>
              </a:rPr>
              <a:t>(Daniele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ENOC</a:t>
            </a:r>
          </a:p>
        </p:txBody>
      </p:sp>
      <p:pic>
        <p:nvPicPr>
          <p:cNvPr id="4098" name="Picture 2" descr="C:\DATOS PC CLAUDIO\IGLESIA\Escuela Sabatica - ppt lecciones\2026\2 TRIMESTRE\leccion 6\Immagine5.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13872" y="271917"/>
            <a:ext cx="7448550" cy="6272212"/>
          </a:xfrm>
          <a:prstGeom prst="rect">
            <a:avLst/>
          </a:prstGeom>
          <a:noFill/>
        </p:spPr>
      </p:pic>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TotalTime>
  <Words>1445</Words>
  <Application>Microsoft Office PowerPoint</Application>
  <PresentationFormat>Panorámica</PresentationFormat>
  <Paragraphs>86</Paragraphs>
  <Slides>14</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14</vt:i4>
      </vt:variant>
    </vt:vector>
  </HeadingPairs>
  <TitlesOfParts>
    <vt:vector size="22" baseType="lpstr">
      <vt:lpstr>Calibri</vt:lpstr>
      <vt:lpstr>Comic Sans MS</vt:lpstr>
      <vt:lpstr>Aptos Display</vt:lpstr>
      <vt:lpstr>Verdana</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Isabel Laveda</cp:lastModifiedBy>
  <cp:revision>115</cp:revision>
  <dcterms:created xsi:type="dcterms:W3CDTF">2026-03-23T08:04:11Z</dcterms:created>
  <dcterms:modified xsi:type="dcterms:W3CDTF">2026-05-07T19:01:48Z</dcterms:modified>
</cp:coreProperties>
</file>