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5" r:id="rId3"/>
    <p:sldId id="287"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07/relationships/hdphoto" Target="../media/hdphoto1.wdp"/><Relationship Id="rId1" Type="http://schemas.openxmlformats.org/officeDocument/2006/relationships/image" Target="../media/image22.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07/relationships/hdphoto" Target="../media/hdphoto1.wdp"/><Relationship Id="rId1" Type="http://schemas.openxmlformats.org/officeDocument/2006/relationships/image" Target="../media/image22.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s-ES" sz="2400" b="1" dirty="0">
              <a:solidFill>
                <a:schemeClr val="bg1"/>
              </a:solidFill>
              <a:effectLst>
                <a:outerShdw blurRad="38100" dist="38100" dir="2700000" algn="tl">
                  <a:srgbClr val="000000">
                    <a:alpha val="43137"/>
                  </a:srgbClr>
                </a:outerShdw>
              </a:effectLst>
            </a:rPr>
            <a:t>Tempo d’attesa</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s-ES" sz="2400" b="1" dirty="0">
              <a:solidFill>
                <a:schemeClr val="tx1"/>
              </a:solidFill>
            </a:rPr>
            <a:t>La Seconda Venuta</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s-ES" sz="2400" b="1" dirty="0">
              <a:solidFill>
                <a:schemeClr val="tx1"/>
              </a:solidFill>
            </a:rPr>
            <a:t>Raggiungere la dimora</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es-ES" sz="2400" b="1" dirty="0">
              <a:solidFill>
                <a:schemeClr val="bg1"/>
              </a:solidFill>
              <a:effectLst>
                <a:outerShdw blurRad="38100" dist="38100" dir="2700000" algn="tl">
                  <a:srgbClr val="000000">
                    <a:alpha val="43137"/>
                  </a:srgbClr>
                </a:outerShdw>
              </a:effectLst>
            </a:rPr>
            <a:t>Cosa faremo nell’eternità?</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s-ES" sz="2400" b="1" dirty="0">
              <a:solidFill>
                <a:schemeClr val="tx1"/>
              </a:solidFill>
            </a:rPr>
            <a:t>La nostra responsabilità</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1" loCatId="list" qsTypeId="urn:microsoft.com/office/officeart/2005/8/quickstyle/simple3" qsCatId="simple" csTypeId="urn:microsoft.com/office/officeart/2005/8/colors/colorful1#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es-ES" sz="1800" b="1" dirty="0"/>
            <a:t>Guerre e rumori di guerre</a:t>
          </a:r>
          <a:endParaRPr lang="es-ES" sz="1800" dirty="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es-ES" sz="1800" b="1" dirty="0"/>
            <a:t>Nazione contro nazione</a:t>
          </a:r>
          <a:endParaRPr lang="es-ES" sz="1800" dirty="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es-ES" sz="1800" b="1" dirty="0"/>
            <a:t>Peste, fame e terremoti</a:t>
          </a:r>
          <a:endParaRPr lang="es-ES" sz="1800" dirty="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es-ES" sz="1800" b="1" dirty="0"/>
            <a:t>I cristiani saranno odiati</a:t>
          </a:r>
          <a:endParaRPr lang="es-ES" sz="1800" dirty="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es-ES" sz="1800" b="1" dirty="0"/>
            <a:t>Apostasia generale</a:t>
          </a:r>
          <a:endParaRPr lang="es-ES" sz="1800" dirty="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es-ES" sz="1800" b="1" kern="1200" dirty="0">
              <a:solidFill>
                <a:prstClr val="black"/>
              </a:solidFill>
              <a:latin typeface="Aptos"/>
              <a:ea typeface="+mn-ea"/>
              <a:cs typeface="+mn-cs"/>
            </a:rPr>
            <a:t>Falsi profeti che inganneranno</a:t>
          </a:r>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1"/>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1"/>
    <dgm:cxn modelId="{AB4D7BD9-C719-4BF1-9179-959107E6863C}" type="presOf" srcId="{8601F16B-1286-47C5-8F89-49B5CE71CF47}" destId="{CAB48DA4-CB0F-4904-989B-4A7571C1A649}" srcOrd="0" destOrd="0" presId="urn:microsoft.com/office/officeart/2005/8/layout/vList3#1"/>
    <dgm:cxn modelId="{7D8A44E5-0770-453B-8BA6-170409AC1AF2}" type="presOf" srcId="{93A350FC-9D21-4591-AB3C-FF0B17F74BFA}" destId="{83F87782-1A9E-4216-A989-0F16EFBD516C}" srcOrd="0" destOrd="0" presId="urn:microsoft.com/office/officeart/2005/8/layout/vList3#1"/>
    <dgm:cxn modelId="{33D0F3EF-B0D4-4B37-BDD1-1D7B2F5EE156}" type="presOf" srcId="{E6D1B696-8676-460E-BB27-4BB677046C5C}" destId="{687A8D5A-8382-4B56-90FB-76D6003AFCF0}" srcOrd="0" destOrd="0" presId="urn:microsoft.com/office/officeart/2005/8/layout/vList3#1"/>
    <dgm:cxn modelId="{F08E4CF1-38A9-4905-B1DA-7FD2CA3922D5}" type="presOf" srcId="{79BB24FD-8D51-46A1-987F-BFF756E73118}" destId="{9B246F1C-2772-44B7-B051-4349181CB2F3}" srcOrd="0" destOrd="0" presId="urn:microsoft.com/office/officeart/2005/8/layout/vList3#1"/>
    <dgm:cxn modelId="{88728BF9-A056-4528-B48D-5B85DFC80D40}" type="presOf" srcId="{6A6A8BAB-E72C-46AD-B517-C0B1D3B07929}" destId="{17B4968F-4600-426C-95FB-EE32A894736B}" srcOrd="0" destOrd="0" presId="urn:microsoft.com/office/officeart/2005/8/layout/vList3#1"/>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1"/>
    <dgm:cxn modelId="{5AA6B516-91B0-49DE-9A5B-68F64291DCF2}" type="presParOf" srcId="{A6DAD417-16D8-4AF0-9A07-093BD5EDB9D3}" destId="{8EA4DD5C-BFD6-4B90-B055-97F256E27FAC}" srcOrd="0" destOrd="0" presId="urn:microsoft.com/office/officeart/2005/8/layout/vList3#1"/>
    <dgm:cxn modelId="{C893E5B9-1019-4611-B7D0-24F67E9B2B93}" type="presParOf" srcId="{A6DAD417-16D8-4AF0-9A07-093BD5EDB9D3}" destId="{17B4968F-4600-426C-95FB-EE32A894736B}" srcOrd="1" destOrd="0" presId="urn:microsoft.com/office/officeart/2005/8/layout/vList3#1"/>
    <dgm:cxn modelId="{8CB5A30A-7B11-4133-8DCC-26D964E72AC4}" type="presParOf" srcId="{259CE56A-C298-46F4-AD78-B1128DEFD7ED}" destId="{A44CC56C-883A-4F9C-AB8F-5993D09AFE2B}" srcOrd="1" destOrd="0" presId="urn:microsoft.com/office/officeart/2005/8/layout/vList3#1"/>
    <dgm:cxn modelId="{D9F64FD5-CA72-4273-BB1F-D7D93E5AF751}" type="presParOf" srcId="{259CE56A-C298-46F4-AD78-B1128DEFD7ED}" destId="{233721F6-A0A9-4CBD-9E89-9B26615726F5}" srcOrd="2" destOrd="0" presId="urn:microsoft.com/office/officeart/2005/8/layout/vList3#1"/>
    <dgm:cxn modelId="{663E8B5A-6E98-45FB-BD0F-325086290591}" type="presParOf" srcId="{233721F6-A0A9-4CBD-9E89-9B26615726F5}" destId="{93EA3057-D1DD-4342-B844-A8981F1054B4}" srcOrd="0" destOrd="0" presId="urn:microsoft.com/office/officeart/2005/8/layout/vList3#1"/>
    <dgm:cxn modelId="{0642F09B-F7A2-42A9-B63F-8ECF5F8583AD}" type="presParOf" srcId="{233721F6-A0A9-4CBD-9E89-9B26615726F5}" destId="{83F87782-1A9E-4216-A989-0F16EFBD516C}" srcOrd="1" destOrd="0" presId="urn:microsoft.com/office/officeart/2005/8/layout/vList3#1"/>
    <dgm:cxn modelId="{BD069C86-8AFE-4E8F-81C6-BB817C9EBE59}" type="presParOf" srcId="{259CE56A-C298-46F4-AD78-B1128DEFD7ED}" destId="{9686A722-5715-4C31-8799-FE9B9E598761}" srcOrd="3" destOrd="0" presId="urn:microsoft.com/office/officeart/2005/8/layout/vList3#1"/>
    <dgm:cxn modelId="{643D4999-BCFC-4BB2-8DE7-04699A5E4FDF}" type="presParOf" srcId="{259CE56A-C298-46F4-AD78-B1128DEFD7ED}" destId="{24A66353-6046-4757-922D-80FCD261DC16}" srcOrd="4" destOrd="0" presId="urn:microsoft.com/office/officeart/2005/8/layout/vList3#1"/>
    <dgm:cxn modelId="{1572C9D0-E920-437F-9116-5AB2DA69C23A}" type="presParOf" srcId="{24A66353-6046-4757-922D-80FCD261DC16}" destId="{B8A9F581-796F-4156-87BA-E637583C7F45}" srcOrd="0" destOrd="0" presId="urn:microsoft.com/office/officeart/2005/8/layout/vList3#1"/>
    <dgm:cxn modelId="{AFBBE7DF-6903-4F12-BCFB-BE62A6854621}" type="presParOf" srcId="{24A66353-6046-4757-922D-80FCD261DC16}" destId="{CAB48DA4-CB0F-4904-989B-4A7571C1A649}" srcOrd="1" destOrd="0" presId="urn:microsoft.com/office/officeart/2005/8/layout/vList3#1"/>
    <dgm:cxn modelId="{FB376554-9CAC-41A0-824E-35C6167A6E61}" type="presParOf" srcId="{259CE56A-C298-46F4-AD78-B1128DEFD7ED}" destId="{8E2614AB-F7ED-4BBC-8168-1D2C83424204}" srcOrd="5" destOrd="0" presId="urn:microsoft.com/office/officeart/2005/8/layout/vList3#1"/>
    <dgm:cxn modelId="{9A4476C4-3C9A-42CE-B8BA-2FCC7F5A199A}" type="presParOf" srcId="{259CE56A-C298-46F4-AD78-B1128DEFD7ED}" destId="{CAD91812-4A8D-43A5-998B-7555DF3FB9F9}" srcOrd="6" destOrd="0" presId="urn:microsoft.com/office/officeart/2005/8/layout/vList3#1"/>
    <dgm:cxn modelId="{BA89EA39-3B7A-4A78-8A40-3FA9D8985CCB}" type="presParOf" srcId="{CAD91812-4A8D-43A5-998B-7555DF3FB9F9}" destId="{C1CDAD93-7050-43D8-9BED-E3304F322C16}" srcOrd="0" destOrd="0" presId="urn:microsoft.com/office/officeart/2005/8/layout/vList3#1"/>
    <dgm:cxn modelId="{80D64A64-16EF-4766-B6A5-C6ACF523CF20}" type="presParOf" srcId="{CAD91812-4A8D-43A5-998B-7555DF3FB9F9}" destId="{688F1EDB-A600-4AB8-AE06-A4F8DB7F002F}" srcOrd="1" destOrd="0" presId="urn:microsoft.com/office/officeart/2005/8/layout/vList3#1"/>
    <dgm:cxn modelId="{192A9C34-92D0-4644-998E-2889C660A0C9}" type="presParOf" srcId="{259CE56A-C298-46F4-AD78-B1128DEFD7ED}" destId="{6F20E7A9-6737-4A53-BCCE-055CB7769EDD}" srcOrd="7" destOrd="0" presId="urn:microsoft.com/office/officeart/2005/8/layout/vList3#1"/>
    <dgm:cxn modelId="{587818D6-8A0F-4943-96DC-1813301F0BE5}" type="presParOf" srcId="{259CE56A-C298-46F4-AD78-B1128DEFD7ED}" destId="{D8B087CB-F7DD-4513-BEDB-0D38A5F6962C}" srcOrd="8" destOrd="0" presId="urn:microsoft.com/office/officeart/2005/8/layout/vList3#1"/>
    <dgm:cxn modelId="{0B03B154-2D24-4927-870C-552B596F6366}" type="presParOf" srcId="{D8B087CB-F7DD-4513-BEDB-0D38A5F6962C}" destId="{780D64A5-DB50-41CD-942C-7E1ED8F97A80}" srcOrd="0" destOrd="0" presId="urn:microsoft.com/office/officeart/2005/8/layout/vList3#1"/>
    <dgm:cxn modelId="{B8C5FC82-7BB9-4860-A9A0-85851248E5C1}" type="presParOf" srcId="{D8B087CB-F7DD-4513-BEDB-0D38A5F6962C}" destId="{9B246F1C-2772-44B7-B051-4349181CB2F3}" srcOrd="1" destOrd="0" presId="urn:microsoft.com/office/officeart/2005/8/layout/vList3#1"/>
    <dgm:cxn modelId="{4DAD79DA-E43E-4EC2-B949-955B47813A8B}" type="presParOf" srcId="{259CE56A-C298-46F4-AD78-B1128DEFD7ED}" destId="{DBDA9AED-E2F5-4971-9E0E-A014C6B0B271}" srcOrd="9" destOrd="0" presId="urn:microsoft.com/office/officeart/2005/8/layout/vList3#1"/>
    <dgm:cxn modelId="{912B7B40-C339-401F-BC9E-D6522F6B8371}" type="presParOf" srcId="{259CE56A-C298-46F4-AD78-B1128DEFD7ED}" destId="{EB105F04-827A-4346-BA44-8E18EAA72D58}" srcOrd="10" destOrd="0" presId="urn:microsoft.com/office/officeart/2005/8/layout/vList3#1"/>
    <dgm:cxn modelId="{6C2199F1-840B-4979-831D-A8D6924EA07B}" type="presParOf" srcId="{EB105F04-827A-4346-BA44-8E18EAA72D58}" destId="{39EA1CAF-5C19-4AA2-BAA3-16390C2FB673}" srcOrd="0" destOrd="0" presId="urn:microsoft.com/office/officeart/2005/8/layout/vList3#1"/>
    <dgm:cxn modelId="{657FDFA7-90E1-412D-B890-9B29085F5116}" type="presParOf" srcId="{EB105F04-827A-4346-BA44-8E18EAA72D58}" destId="{687A8D5A-8382-4B56-90FB-76D6003AFCF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1"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it-IT" sz="2000" b="1" dirty="0">
              <a:solidFill>
                <a:schemeClr val="tx1"/>
              </a:solidFill>
            </a:rPr>
            <a:t>Grandi catastrofi scuotono la Terra</a:t>
          </a:r>
        </a:p>
        <a:p>
          <a:pPr algn="ctr"/>
          <a:r>
            <a:rPr lang="es-ES" sz="2000" b="1" dirty="0">
              <a:solidFill>
                <a:schemeClr val="tx1"/>
              </a:solidFill>
            </a:rPr>
            <a:t>(</a:t>
          </a:r>
          <a:r>
            <a:rPr lang="es-ES" sz="2000" b="1" dirty="0" err="1">
              <a:solidFill>
                <a:schemeClr val="tx1"/>
              </a:solidFill>
            </a:rPr>
            <a:t>Ap</a:t>
          </a:r>
          <a:r>
            <a:rPr lang="es-ES" sz="2000" b="1" dirty="0">
              <a:solidFill>
                <a:schemeClr val="tx1"/>
              </a:solidFill>
            </a:rPr>
            <a:t>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es-ES" sz="2000" b="1" dirty="0">
              <a:solidFill>
                <a:schemeClr val="tx1"/>
              </a:solidFill>
            </a:rPr>
            <a:t>Appare il segno del Figlio dell’uomo</a:t>
          </a:r>
          <a:br>
            <a:rPr lang="es-ES" sz="2000" b="1" dirty="0">
              <a:solidFill>
                <a:schemeClr val="tx1"/>
              </a:solidFill>
            </a:rPr>
          </a:br>
          <a:r>
            <a:rPr lang="es-ES" sz="2000" b="1" dirty="0">
              <a:solidFill>
                <a:schemeClr val="tx1"/>
              </a:solidFill>
            </a:rPr>
            <a:t>(una piccola nuvola)</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es-ES" sz="2000" b="1" dirty="0">
              <a:solidFill>
                <a:schemeClr val="tx1"/>
              </a:solidFill>
            </a:rPr>
            <a:t>Gesù viene sulle </a:t>
          </a:r>
          <a:r>
            <a:rPr lang="es-ES" sz="2000" b="1" dirty="0" err="1">
              <a:solidFill>
                <a:schemeClr val="tx1"/>
              </a:solidFill>
            </a:rPr>
            <a:t>nuvole</a:t>
          </a:r>
          <a:r>
            <a:rPr lang="es-ES" sz="2000" b="1" dirty="0">
              <a:solidFill>
                <a:schemeClr val="tx1"/>
              </a:solidFill>
            </a:rPr>
            <a:t> (</a:t>
          </a:r>
          <a:r>
            <a:rPr lang="es-ES" sz="2000" b="1" dirty="0" err="1">
              <a:solidFill>
                <a:schemeClr val="tx1"/>
              </a:solidFill>
            </a:rPr>
            <a:t>Ap</a:t>
          </a:r>
          <a:r>
            <a:rPr lang="es-ES" sz="2000" b="1" dirty="0">
              <a:solidFill>
                <a:schemeClr val="tx1"/>
              </a:solidFill>
            </a:rPr>
            <a:t>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es-ES" sz="2000" b="1" dirty="0">
              <a:solidFill>
                <a:schemeClr val="tx1"/>
              </a:solidFill>
            </a:rPr>
            <a:t>La sua voce risuscita i morti e trasforma i viventi</a:t>
          </a:r>
          <a:br>
            <a:rPr lang="es-ES" sz="2000" b="1" dirty="0">
              <a:solidFill>
                <a:schemeClr val="tx1"/>
              </a:solidFill>
            </a:rPr>
          </a:br>
          <a:r>
            <a:rPr lang="es-ES" sz="2000" b="1" dirty="0">
              <a:solidFill>
                <a:schemeClr val="tx1"/>
              </a:solidFill>
            </a:rPr>
            <a:t>(</a:t>
          </a:r>
          <a:r>
            <a:rPr lang="es-ES" sz="2000" b="1" dirty="0" err="1">
              <a:solidFill>
                <a:schemeClr val="tx1"/>
              </a:solidFill>
            </a:rPr>
            <a:t>Gv</a:t>
          </a:r>
          <a:r>
            <a:rPr lang="es-ES" sz="2000" b="1" dirty="0">
              <a:solidFill>
                <a:schemeClr val="tx1"/>
              </a:solidFill>
            </a:rPr>
            <a:t> 5:28; 1 Te 4:16; 1 Co 15:51,52)</a:t>
          </a:r>
          <a:endParaRPr lang="es-ES" sz="2000"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it-IT" sz="2000" b="1" dirty="0">
              <a:effectLst>
                <a:outerShdw blurRad="38100" dist="38100" dir="2700000" algn="tl">
                  <a:srgbClr val="000000"/>
                </a:outerShdw>
              </a:effectLst>
            </a:rPr>
            <a:t>Gli angeli raccolgono i redenti e li conducono da Gesù</a:t>
          </a:r>
          <a:r>
            <a:rPr lang="es-ES" sz="2000" b="1" dirty="0">
              <a:effectLst>
                <a:outerShdw blurRad="38100" dist="38100" dir="2700000" algn="tl">
                  <a:srgbClr val="000000"/>
                </a:outerShdw>
              </a:effectLst>
            </a:rPr>
            <a:t>  (1 Te 4:17)</a:t>
          </a:r>
          <a:endParaRPr lang="es-ES" sz="2000"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1"/>
    <dgm:cxn modelId="{D83A0820-2DC6-4118-ACBB-3FB07AEE1A4B}" type="presOf" srcId="{A68BBF75-FCDC-487E-8338-AEE1A73A66A0}" destId="{50586804-5A4B-42AC-938C-32F1E298FE26}" srcOrd="1" destOrd="0" presId="urn:microsoft.com/office/officeart/2005/8/layout/vList4#1"/>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1"/>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1"/>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1"/>
    <dgm:cxn modelId="{D7C1414D-B0B2-4E7D-9C2B-75FB630A547E}" type="presOf" srcId="{A748B47D-72F1-4E95-A078-0305BA78A7DC}" destId="{35098019-4AE8-4CBB-8684-EBA793BA5F51}" srcOrd="0" destOrd="0" presId="urn:microsoft.com/office/officeart/2005/8/layout/vList4#1"/>
    <dgm:cxn modelId="{B7132D96-ED18-4708-BEAA-174DB261532F}" type="presOf" srcId="{9EB8976C-EDD1-4B70-B4A3-F4A264269B20}" destId="{8AAA746A-ADEF-4C75-9F63-DC2FC5A05D8F}" srcOrd="1" destOrd="0" presId="urn:microsoft.com/office/officeart/2005/8/layout/vList4#1"/>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1"/>
    <dgm:cxn modelId="{4048B5C9-7F10-4E7B-8894-7DBD13686230}" type="presOf" srcId="{1A96B937-95DD-4230-A764-3E7B14E6D71F}" destId="{B3C68D2A-EB23-4409-BC66-937F8D1EC4E4}" srcOrd="1" destOrd="0" presId="urn:microsoft.com/office/officeart/2005/8/layout/vList4#1"/>
    <dgm:cxn modelId="{E9CBE1DE-70D3-4685-9A4D-F56AEB3D3F4F}" type="presOf" srcId="{20285B4E-98CF-4805-B4F5-B1FCE220911A}" destId="{64E59556-0954-4F07-927B-99EF2735DC2D}" srcOrd="0" destOrd="0" presId="urn:microsoft.com/office/officeart/2005/8/layout/vList4#1"/>
    <dgm:cxn modelId="{3ACB32E4-F91D-463A-884F-C6E639F86D89}" type="presOf" srcId="{8A732AEA-AE3C-4407-B97B-D515CC384672}" destId="{97E03770-A807-4826-BDA0-B27EC4F55C06}" srcOrd="0" destOrd="0" presId="urn:microsoft.com/office/officeart/2005/8/layout/vList4#1"/>
    <dgm:cxn modelId="{357FA1D9-FA55-4B11-914D-49ADD5401D11}" type="presParOf" srcId="{64E59556-0954-4F07-927B-99EF2735DC2D}" destId="{0CB6B371-6545-43B6-B22A-E832969DBB50}" srcOrd="0" destOrd="0" presId="urn:microsoft.com/office/officeart/2005/8/layout/vList4#1"/>
    <dgm:cxn modelId="{A3E7C7E9-212E-40F5-8A93-64BB31BDC897}" type="presParOf" srcId="{0CB6B371-6545-43B6-B22A-E832969DBB50}" destId="{5EF5DCDD-616B-4F25-9E08-8694F7BEA1A5}" srcOrd="0" destOrd="0" presId="urn:microsoft.com/office/officeart/2005/8/layout/vList4#1"/>
    <dgm:cxn modelId="{101C5CDA-AF7D-4E7F-9362-FFEE3CA2440E}" type="presParOf" srcId="{0CB6B371-6545-43B6-B22A-E832969DBB50}" destId="{2085364A-727B-4BCE-B62D-72979F9A4837}" srcOrd="1" destOrd="0" presId="urn:microsoft.com/office/officeart/2005/8/layout/vList4#1"/>
    <dgm:cxn modelId="{3E9D7DED-F6F5-4C15-B779-12984B4742F0}" type="presParOf" srcId="{0CB6B371-6545-43B6-B22A-E832969DBB50}" destId="{B3C68D2A-EB23-4409-BC66-937F8D1EC4E4}" srcOrd="2" destOrd="0" presId="urn:microsoft.com/office/officeart/2005/8/layout/vList4#1"/>
    <dgm:cxn modelId="{AF113707-129E-4216-AECF-A383CE2A655B}" type="presParOf" srcId="{64E59556-0954-4F07-927B-99EF2735DC2D}" destId="{570D12C4-FAB5-40B8-8F8E-CE58448ACFF6}" srcOrd="1" destOrd="0" presId="urn:microsoft.com/office/officeart/2005/8/layout/vList4#1"/>
    <dgm:cxn modelId="{0FA92CD0-F6ED-4963-B8F9-B8924A8728B3}" type="presParOf" srcId="{64E59556-0954-4F07-927B-99EF2735DC2D}" destId="{61F91E62-0395-4A1D-A70D-2EF22CA7AFD1}" srcOrd="2" destOrd="0" presId="urn:microsoft.com/office/officeart/2005/8/layout/vList4#1"/>
    <dgm:cxn modelId="{FCF606FB-AA08-4821-9015-0428B0B26F0A}" type="presParOf" srcId="{61F91E62-0395-4A1D-A70D-2EF22CA7AFD1}" destId="{EB173234-AF3B-4F64-8A2E-11331E08E648}" srcOrd="0" destOrd="0" presId="urn:microsoft.com/office/officeart/2005/8/layout/vList4#1"/>
    <dgm:cxn modelId="{2CD0CE3D-B8EE-44C1-A55E-B5BBEC67FC00}" type="presParOf" srcId="{61F91E62-0395-4A1D-A70D-2EF22CA7AFD1}" destId="{1626B0FE-F597-4C1A-8EEC-A3EEA6933AE8}" srcOrd="1" destOrd="0" presId="urn:microsoft.com/office/officeart/2005/8/layout/vList4#1"/>
    <dgm:cxn modelId="{53ACA87B-E5FA-448A-9965-81EDD74580A9}" type="presParOf" srcId="{61F91E62-0395-4A1D-A70D-2EF22CA7AFD1}" destId="{8AAA746A-ADEF-4C75-9F63-DC2FC5A05D8F}" srcOrd="2" destOrd="0" presId="urn:microsoft.com/office/officeart/2005/8/layout/vList4#1"/>
    <dgm:cxn modelId="{F982AFE4-D28C-4ECE-9967-73F1F6C82593}" type="presParOf" srcId="{64E59556-0954-4F07-927B-99EF2735DC2D}" destId="{1B27D2F5-1BAD-4859-B48E-9C35463C87C7}" srcOrd="3" destOrd="0" presId="urn:microsoft.com/office/officeart/2005/8/layout/vList4#1"/>
    <dgm:cxn modelId="{015CDE0B-1E3F-43EE-B1FD-3D6C64590272}" type="presParOf" srcId="{64E59556-0954-4F07-927B-99EF2735DC2D}" destId="{8CF7071A-B772-4B6E-A600-63CBD23F2646}" srcOrd="4" destOrd="0" presId="urn:microsoft.com/office/officeart/2005/8/layout/vList4#1"/>
    <dgm:cxn modelId="{16036D56-243B-4981-AB32-584EEFB9B1EF}" type="presParOf" srcId="{8CF7071A-B772-4B6E-A600-63CBD23F2646}" destId="{00CCE154-194C-4447-9071-EB094B37CA16}" srcOrd="0" destOrd="0" presId="urn:microsoft.com/office/officeart/2005/8/layout/vList4#1"/>
    <dgm:cxn modelId="{6E5854EC-4CEA-4C3D-A58E-AB849D6BC2D9}" type="presParOf" srcId="{8CF7071A-B772-4B6E-A600-63CBD23F2646}" destId="{86B4249A-A7BA-4414-B09A-78BF206ED176}" srcOrd="1" destOrd="0" presId="urn:microsoft.com/office/officeart/2005/8/layout/vList4#1"/>
    <dgm:cxn modelId="{B7C38E26-1084-46D7-B92E-E8F2E2A1D684}" type="presParOf" srcId="{8CF7071A-B772-4B6E-A600-63CBD23F2646}" destId="{50586804-5A4B-42AC-938C-32F1E298FE26}" srcOrd="2" destOrd="0" presId="urn:microsoft.com/office/officeart/2005/8/layout/vList4#1"/>
    <dgm:cxn modelId="{765C81A0-0DD2-43F9-9D55-8EBC1E876CE9}" type="presParOf" srcId="{64E59556-0954-4F07-927B-99EF2735DC2D}" destId="{B7B89220-58B0-4FFF-B548-C6BBFFD96F7D}" srcOrd="5" destOrd="0" presId="urn:microsoft.com/office/officeart/2005/8/layout/vList4#1"/>
    <dgm:cxn modelId="{425815D0-53DB-46AD-A767-B1D0B37726A3}" type="presParOf" srcId="{64E59556-0954-4F07-927B-99EF2735DC2D}" destId="{FE421AA0-A8FD-420F-A985-C17233900E43}" srcOrd="6" destOrd="0" presId="urn:microsoft.com/office/officeart/2005/8/layout/vList4#1"/>
    <dgm:cxn modelId="{98C11EC5-703E-47C8-851A-9911107FC3C6}" type="presParOf" srcId="{FE421AA0-A8FD-420F-A985-C17233900E43}" destId="{97E03770-A807-4826-BDA0-B27EC4F55C06}" srcOrd="0" destOrd="0" presId="urn:microsoft.com/office/officeart/2005/8/layout/vList4#1"/>
    <dgm:cxn modelId="{892C45E9-3FE4-43D3-8FD1-9EAF50DFFF95}" type="presParOf" srcId="{FE421AA0-A8FD-420F-A985-C17233900E43}" destId="{18C363CC-0AEE-4CD5-A33B-F7DC0087E544}" srcOrd="1" destOrd="0" presId="urn:microsoft.com/office/officeart/2005/8/layout/vList4#1"/>
    <dgm:cxn modelId="{DAD70602-4DCA-4267-A7B2-D80BDD6FE920}" type="presParOf" srcId="{FE421AA0-A8FD-420F-A985-C17233900E43}" destId="{B8A138B7-C847-4CC8-BC9A-B64FEC0D6ACC}" srcOrd="2" destOrd="0" presId="urn:microsoft.com/office/officeart/2005/8/layout/vList4#1"/>
    <dgm:cxn modelId="{3075EDE2-22E9-4C23-9119-57150ECF2B4D}" type="presParOf" srcId="{64E59556-0954-4F07-927B-99EF2735DC2D}" destId="{0661C07E-208E-4EF1-A6B1-9505EB363320}" srcOrd="7" destOrd="0" presId="urn:microsoft.com/office/officeart/2005/8/layout/vList4#1"/>
    <dgm:cxn modelId="{F1227FC7-C113-43E3-8F45-82F784C7C1D2}" type="presParOf" srcId="{64E59556-0954-4F07-927B-99EF2735DC2D}" destId="{97E6C5FF-BCBF-488C-BB0B-F5B13467FAA5}" srcOrd="8" destOrd="0" presId="urn:microsoft.com/office/officeart/2005/8/layout/vList4#1"/>
    <dgm:cxn modelId="{DDC1CD7E-4B8A-4165-845B-96D31A783EAD}" type="presParOf" srcId="{97E6C5FF-BCBF-488C-BB0B-F5B13467FAA5}" destId="{35098019-4AE8-4CBB-8684-EBA793BA5F51}" srcOrd="0" destOrd="0" presId="urn:microsoft.com/office/officeart/2005/8/layout/vList4#1"/>
    <dgm:cxn modelId="{B43459E9-53C5-4DB8-8FFF-AF396FDDB16E}" type="presParOf" srcId="{97E6C5FF-BCBF-488C-BB0B-F5B13467FAA5}" destId="{DA0AD0CA-B5B6-4522-97C8-FC34BEB005B7}" srcOrd="1" destOrd="0" presId="urn:microsoft.com/office/officeart/2005/8/layout/vList4#1"/>
    <dgm:cxn modelId="{6E3186FF-8F65-472E-8D62-8D15B21D134A}" type="presParOf" srcId="{97E6C5FF-BCBF-488C-BB0B-F5B13467FAA5}" destId="{DFE993D8-A939-4C53-9B82-B4FC466D2E42}"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Tempo d’attesa</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La Seconda Venuta</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Raggiungere la dimora</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Cosa faremo nell’eternità?</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La nostra responsabilità</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67844" y="1247"/>
          <a:ext cx="4260284" cy="23850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Guerre e rumori di guerre</a:t>
          </a:r>
          <a:endParaRPr lang="es-ES" sz="1800" kern="1200" dirty="0"/>
        </a:p>
      </dsp:txBody>
      <dsp:txXfrm rot="10800000">
        <a:off x="327469" y="1247"/>
        <a:ext cx="4200659" cy="238500"/>
      </dsp:txXfrm>
    </dsp:sp>
    <dsp:sp modelId="{8EA4DD5C-BFD6-4B90-B055-97F256E27FAC}">
      <dsp:nvSpPr>
        <dsp:cNvPr id="0" name=""/>
        <dsp:cNvSpPr/>
      </dsp:nvSpPr>
      <dsp:spPr>
        <a:xfrm>
          <a:off x="43899" y="1247"/>
          <a:ext cx="365363" cy="238500"/>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67844" y="309877"/>
          <a:ext cx="4260284" cy="238500"/>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Nazione contro nazione</a:t>
          </a:r>
          <a:endParaRPr lang="es-ES" sz="1800" kern="1200" dirty="0"/>
        </a:p>
      </dsp:txBody>
      <dsp:txXfrm rot="10800000">
        <a:off x="327469" y="309877"/>
        <a:ext cx="4200659" cy="238500"/>
      </dsp:txXfrm>
    </dsp:sp>
    <dsp:sp modelId="{93EA3057-D1DD-4342-B844-A8981F1054B4}">
      <dsp:nvSpPr>
        <dsp:cNvPr id="0" name=""/>
        <dsp:cNvSpPr/>
      </dsp:nvSpPr>
      <dsp:spPr>
        <a:xfrm>
          <a:off x="43899" y="309877"/>
          <a:ext cx="365363" cy="238500"/>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67844" y="618506"/>
          <a:ext cx="4260284" cy="23850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Peste, fame e terremoti</a:t>
          </a:r>
          <a:endParaRPr lang="es-ES" sz="1800" kern="1200" dirty="0"/>
        </a:p>
      </dsp:txBody>
      <dsp:txXfrm rot="10800000">
        <a:off x="327469" y="618506"/>
        <a:ext cx="4200659" cy="238500"/>
      </dsp:txXfrm>
    </dsp:sp>
    <dsp:sp modelId="{B8A9F581-796F-4156-87BA-E637583C7F45}">
      <dsp:nvSpPr>
        <dsp:cNvPr id="0" name=""/>
        <dsp:cNvSpPr/>
      </dsp:nvSpPr>
      <dsp:spPr>
        <a:xfrm>
          <a:off x="43899" y="618506"/>
          <a:ext cx="365363" cy="238500"/>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67844" y="927135"/>
          <a:ext cx="4260284" cy="23850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I cristiani saranno odiati</a:t>
          </a:r>
          <a:endParaRPr lang="es-ES" sz="1800" kern="1200" dirty="0"/>
        </a:p>
      </dsp:txBody>
      <dsp:txXfrm rot="10800000">
        <a:off x="327469" y="927135"/>
        <a:ext cx="4200659" cy="238500"/>
      </dsp:txXfrm>
    </dsp:sp>
    <dsp:sp modelId="{C1CDAD93-7050-43D8-9BED-E3304F322C16}">
      <dsp:nvSpPr>
        <dsp:cNvPr id="0" name=""/>
        <dsp:cNvSpPr/>
      </dsp:nvSpPr>
      <dsp:spPr>
        <a:xfrm>
          <a:off x="43899" y="927135"/>
          <a:ext cx="365363" cy="2385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67844" y="1235765"/>
          <a:ext cx="4260284" cy="23850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Apostasia generale</a:t>
          </a:r>
          <a:endParaRPr lang="es-ES" sz="1800" kern="1200" dirty="0"/>
        </a:p>
      </dsp:txBody>
      <dsp:txXfrm rot="10800000">
        <a:off x="327469" y="1235765"/>
        <a:ext cx="4200659" cy="238500"/>
      </dsp:txXfrm>
    </dsp:sp>
    <dsp:sp modelId="{780D64A5-DB50-41CD-942C-7E1ED8F97A80}">
      <dsp:nvSpPr>
        <dsp:cNvPr id="0" name=""/>
        <dsp:cNvSpPr/>
      </dsp:nvSpPr>
      <dsp:spPr>
        <a:xfrm>
          <a:off x="43899" y="1235765"/>
          <a:ext cx="365363" cy="238500"/>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67844" y="1544394"/>
          <a:ext cx="4260284" cy="238500"/>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17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black"/>
              </a:solidFill>
              <a:latin typeface="Aptos"/>
              <a:ea typeface="+mn-ea"/>
              <a:cs typeface="+mn-cs"/>
            </a:rPr>
            <a:t>Falsi profeti che inganneranno</a:t>
          </a:r>
        </a:p>
      </dsp:txBody>
      <dsp:txXfrm rot="10800000">
        <a:off x="327469" y="1544394"/>
        <a:ext cx="4200659" cy="238500"/>
      </dsp:txXfrm>
    </dsp:sp>
    <dsp:sp modelId="{39EA1CAF-5C19-4AA2-BAA3-16390C2FB673}">
      <dsp:nvSpPr>
        <dsp:cNvPr id="0" name=""/>
        <dsp:cNvSpPr/>
      </dsp:nvSpPr>
      <dsp:spPr>
        <a:xfrm>
          <a:off x="43899" y="1544394"/>
          <a:ext cx="365363" cy="238500"/>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Grandi catastrofi scuotono la Terra</a:t>
          </a:r>
        </a:p>
        <a:p>
          <a:pPr marL="0" lvl="0" indent="0" algn="ctr" defTabSz="889000">
            <a:lnSpc>
              <a:spcPct val="90000"/>
            </a:lnSpc>
            <a:spcBef>
              <a:spcPct val="0"/>
            </a:spcBef>
            <a:spcAft>
              <a:spcPct val="35000"/>
            </a:spcAft>
            <a:buNone/>
          </a:pPr>
          <a:r>
            <a:rPr lang="es-ES" sz="2000" b="1" kern="1200" dirty="0">
              <a:solidFill>
                <a:schemeClr val="tx1"/>
              </a:solidFill>
            </a:rPr>
            <a:t>(</a:t>
          </a:r>
          <a:r>
            <a:rPr lang="es-ES" sz="2000" b="1" kern="1200" dirty="0" err="1">
              <a:solidFill>
                <a:schemeClr val="tx1"/>
              </a:solidFill>
            </a:rPr>
            <a:t>Ap</a:t>
          </a:r>
          <a:r>
            <a:rPr lang="es-ES" sz="2000" b="1" kern="1200" dirty="0">
              <a:solidFill>
                <a:schemeClr val="tx1"/>
              </a:solidFill>
            </a:rPr>
            <a:t>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Appare il segno del Figlio dell’uomo</a:t>
          </a:r>
          <a:br>
            <a:rPr lang="es-ES" sz="2000" b="1" kern="1200" dirty="0">
              <a:solidFill>
                <a:schemeClr val="tx1"/>
              </a:solidFill>
            </a:rPr>
          </a:br>
          <a:r>
            <a:rPr lang="es-ES" sz="2000" b="1" kern="1200" dirty="0">
              <a:solidFill>
                <a:schemeClr val="tx1"/>
              </a:solidFill>
            </a:rPr>
            <a:t>(una piccola nuvola)</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Gesù viene sulle </a:t>
          </a:r>
          <a:r>
            <a:rPr lang="es-ES" sz="2000" b="1" kern="1200" dirty="0" err="1">
              <a:solidFill>
                <a:schemeClr val="tx1"/>
              </a:solidFill>
            </a:rPr>
            <a:t>nuvole</a:t>
          </a:r>
          <a:r>
            <a:rPr lang="es-ES" sz="2000" b="1" kern="1200" dirty="0">
              <a:solidFill>
                <a:schemeClr val="tx1"/>
              </a:solidFill>
            </a:rPr>
            <a:t> (</a:t>
          </a:r>
          <a:r>
            <a:rPr lang="es-ES" sz="2000" b="1" kern="1200" dirty="0" err="1">
              <a:solidFill>
                <a:schemeClr val="tx1"/>
              </a:solidFill>
            </a:rPr>
            <a:t>Ap</a:t>
          </a:r>
          <a:r>
            <a:rPr lang="es-ES" sz="2000" b="1" kern="1200" dirty="0">
              <a:solidFill>
                <a:schemeClr val="tx1"/>
              </a:solidFill>
            </a:rPr>
            <a:t>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La sua voce risuscita i morti e trasforma i viventi</a:t>
          </a:r>
          <a:br>
            <a:rPr lang="es-ES" sz="2000" b="1" kern="1200" dirty="0">
              <a:solidFill>
                <a:schemeClr val="tx1"/>
              </a:solidFill>
            </a:rPr>
          </a:br>
          <a:r>
            <a:rPr lang="es-ES" sz="2000" b="1" kern="1200" dirty="0">
              <a:solidFill>
                <a:schemeClr val="tx1"/>
              </a:solidFill>
            </a:rPr>
            <a:t>(</a:t>
          </a:r>
          <a:r>
            <a:rPr lang="es-ES" sz="2000" b="1" kern="1200" dirty="0" err="1">
              <a:solidFill>
                <a:schemeClr val="tx1"/>
              </a:solidFill>
            </a:rPr>
            <a:t>Gv</a:t>
          </a:r>
          <a:r>
            <a:rPr lang="es-ES" sz="2000" b="1" kern="1200" dirty="0">
              <a:solidFill>
                <a:schemeClr val="tx1"/>
              </a:solidFill>
            </a:rPr>
            <a:t> 5:28; 1 Te 4:16; 1 Co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outerShdw>
              </a:effectLst>
            </a:rPr>
            <a:t>Gli angeli raccolgono i redenti e li conducono da Gesù</a:t>
          </a:r>
          <a:r>
            <a:rPr lang="es-ES" sz="2000" b="1" kern="1200" dirty="0">
              <a:effectLst>
                <a:outerShdw blurRad="38100" dist="38100" dir="2700000" algn="tl">
                  <a:srgbClr val="000000"/>
                </a:outerShdw>
              </a:effectLst>
            </a:rPr>
            <a:t>  (1 Te 4:17)</a:t>
          </a:r>
          <a:endParaRPr lang="es-ES" sz="2000"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pPr/>
              <a:t>25/05/2026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pPr/>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pPr/>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pPr/>
              <a:t>25/05/2026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pPr/>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0" Type="http://schemas.openxmlformats.org/officeDocument/2006/relationships/image" Target="../media/image15.svg"/><Relationship Id="rId4" Type="http://schemas.openxmlformats.org/officeDocument/2006/relationships/diagramLayout" Target="../diagrams/layout2.xml"/><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3.wdp"/><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13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723564"/>
            <a:ext cx="11353800"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NELL’ETERNITÀ</a:t>
            </a:r>
          </a:p>
        </p:txBody>
      </p:sp>
      <p:pic>
        <p:nvPicPr>
          <p:cNvPr id="10" name="Picture 2"/>
          <p:cNvPicPr>
            <a:picLocks noChangeAspect="1" noChangeArrowheads="1"/>
          </p:cNvPicPr>
          <p:nvPr/>
        </p:nvPicPr>
        <p:blipFill>
          <a:blip r:embed="rId3" cstate="email"/>
          <a:stretch>
            <a:fillRect/>
          </a:stretch>
        </p:blipFill>
        <p:spPr bwMode="auto">
          <a:xfrm>
            <a:off x="448464" y="1217677"/>
            <a:ext cx="8249220" cy="4525710"/>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  27 GIUGNO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cstate="email">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761838" y="301134"/>
            <a:ext cx="5239662" cy="5663089"/>
          </a:xfrm>
          <a:prstGeom prst="rect">
            <a:avLst/>
          </a:prstGeom>
          <a:noFill/>
        </p:spPr>
        <p:txBody>
          <a:bodyPr wrap="square">
            <a:spAutoFit/>
          </a:bodyPr>
          <a:lstStyle/>
          <a:p>
            <a:pPr lvl="0" algn="ctr">
              <a:defRPr/>
            </a:pPr>
            <a:r>
              <a:rPr lang="it-IT" sz="3600" b="1" dirty="0">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«Carissimi, ora siamo figli di Dio, ma non è ancora stato manifestato ciò che saremo; sappiamo però che quando egli sarà manifestato, saremo simili a lui, perché lo vedremo come egli è» </a:t>
            </a:r>
            <a:endParaRPr lang="es-ES" sz="3600" b="1" dirty="0">
              <a:ln>
                <a:solidFill>
                  <a:srgbClr val="FFFF00"/>
                </a:solidFill>
              </a:ln>
              <a:solidFill>
                <a:prstClr val="white"/>
              </a:solidFill>
              <a:effectLst>
                <a:outerShdw blurRad="38100" dist="38100" dir="2700000" algn="tl">
                  <a:srgbClr val="000000"/>
                </a:outerShdw>
              </a:effectLst>
              <a:latin typeface="Comic Sans MS" panose="030F0702030302020204" pitchFamily="66"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 Giovanni 3:2)</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380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283554456"/>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200329"/>
          </a:xfrm>
          <a:prstGeom prst="rect">
            <a:avLst/>
          </a:prstGeom>
          <a:noFill/>
        </p:spPr>
        <p:txBody>
          <a:bodyPr wrap="square" rtlCol="0">
            <a:spAutoFit/>
          </a:bodyPr>
          <a:lstStyle/>
          <a:p>
            <a:pPr>
              <a:spcBef>
                <a:spcPts val="600"/>
              </a:spcBef>
            </a:pPr>
            <a:r>
              <a:rPr lang="it-IT" b="1" dirty="0"/>
              <a:t>Sebbene entrare in relazione con Dio e conoscerlo nel corso della nostra vita sia fondamentale, questo non è l'obiettivo del cristiano</a:t>
            </a:r>
            <a:r>
              <a:rPr lang="es-ES" b="1" dirty="0"/>
              <a:t>.</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5" y="2248084"/>
            <a:ext cx="6301433" cy="923330"/>
          </a:xfrm>
          <a:prstGeom prst="rect">
            <a:avLst/>
          </a:prstGeom>
          <a:noFill/>
        </p:spPr>
        <p:txBody>
          <a:bodyPr wrap="square">
            <a:spAutoFit/>
          </a:bodyPr>
          <a:lstStyle/>
          <a:p>
            <a:pPr lvl="0">
              <a:spcBef>
                <a:spcPts val="600"/>
              </a:spcBef>
              <a:defRPr/>
            </a:pPr>
            <a:r>
              <a:rPr lang="it-IT" b="1" dirty="0">
                <a:solidFill>
                  <a:prstClr val="black"/>
                </a:solidFill>
              </a:rPr>
              <a:t>Quanto manca a quel momento? Cosa succederà dopo? In che modo questa consapevolezza influisce sulla mia vita quotidiana?</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4" y="1191491"/>
            <a:ext cx="5988803" cy="1200329"/>
          </a:xfrm>
          <a:prstGeom prst="rect">
            <a:avLst/>
          </a:prstGeom>
          <a:noFill/>
        </p:spPr>
        <p:txBody>
          <a:bodyPr wrap="square">
            <a:spAutoFit/>
          </a:bodyPr>
          <a:lstStyle/>
          <a:p>
            <a:pPr lvl="0">
              <a:spcBef>
                <a:spcPts val="600"/>
              </a:spcBef>
              <a:defRPr/>
            </a:pPr>
            <a:r>
              <a:rPr lang="it-IT" b="1" dirty="0">
                <a:solidFill>
                  <a:prstClr val="black"/>
                </a:solidFill>
              </a:rPr>
              <a:t>Aspiriamo a qualcosa di più. Vogliamo incontrare di persona Colui che abbiamo conosciuto e con cui abbiamo instaurato un rapporto qui</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es-ES" sz="4800" b="1" spc="600" dirty="0">
                <a:ln w="9525">
                  <a:solidFill>
                    <a:schemeClr val="bg1"/>
                  </a:solidFill>
                  <a:prstDash val="solid"/>
                </a:ln>
                <a:solidFill>
                  <a:schemeClr val="accent5"/>
                </a:solidFill>
                <a:effectLst>
                  <a:outerShdw blurRad="12700" dist="12700" dir="2700000" algn="tl" rotWithShape="0">
                    <a:schemeClr val="accent5"/>
                  </a:outerShdw>
                </a:effectLst>
              </a:rPr>
              <a:t>TEMPO D’ATTESA</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it-IT"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«Or sappi questo: che negli ultimi giorni verranno tempi difficili»</a:t>
            </a:r>
            <a:r>
              <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a:t>
            </a:r>
            <a:r>
              <a:rPr lang="es-ES"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(2 Timoteo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115545" y="1198908"/>
            <a:ext cx="6942480" cy="923330"/>
          </a:xfrm>
          <a:prstGeom prst="rect">
            <a:avLst/>
          </a:prstGeom>
          <a:noFill/>
        </p:spPr>
        <p:txBody>
          <a:bodyPr wrap="square" rtlCol="0">
            <a:spAutoFit/>
          </a:bodyPr>
          <a:lstStyle/>
          <a:p>
            <a:pPr>
              <a:spcBef>
                <a:spcPts val="600"/>
              </a:spcBef>
            </a:pPr>
            <a:r>
              <a:rPr lang="it-IT" b="1" dirty="0"/>
              <a:t>Gesù ci ha indicato i segni che precederanno la sua seconda venuta. Si tratta di una serie di eventi che si aggraveranno man mano che quel momento si avvicina </a:t>
            </a:r>
            <a:r>
              <a:rPr lang="es-ES" b="1" dirty="0"/>
              <a:t>(Mt 24:6-11):</a:t>
            </a: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645111238"/>
              </p:ext>
            </p:extLst>
          </p:nvPr>
        </p:nvGraphicFramePr>
        <p:xfrm>
          <a:off x="2351842" y="2399236"/>
          <a:ext cx="4528129" cy="1784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upo 16">
            <a:extLst>
              <a:ext uri="{FF2B5EF4-FFF2-40B4-BE49-F238E27FC236}">
                <a16:creationId xmlns:a16="http://schemas.microsoft.com/office/drawing/2014/main" id="{95EE05F7-E7E1-42FD-D752-B7F53B4CDF0B}"/>
              </a:ext>
            </a:extLst>
          </p:cNvPr>
          <p:cNvGrpSpPr/>
          <p:nvPr/>
        </p:nvGrpSpPr>
        <p:grpSpPr>
          <a:xfrm>
            <a:off x="7024974" y="3983336"/>
            <a:ext cx="5067300" cy="1323439"/>
            <a:chOff x="4786599" y="4099300"/>
            <a:chExt cx="5067300" cy="1323439"/>
          </a:xfrm>
        </p:grpSpPr>
        <p:sp>
          <p:nvSpPr>
            <p:cNvPr id="11" name="CuadroTexto 10">
              <a:extLst>
                <a:ext uri="{FF2B5EF4-FFF2-40B4-BE49-F238E27FC236}">
                  <a16:creationId xmlns:a16="http://schemas.microsoft.com/office/drawing/2014/main" id="{2A84432E-D35B-782F-EC8C-75E0EEB712D0}"/>
                </a:ext>
              </a:extLst>
            </p:cNvPr>
            <p:cNvSpPr txBox="1"/>
            <p:nvPr/>
          </p:nvSpPr>
          <p:spPr>
            <a:xfrm>
              <a:off x="4786599" y="4099300"/>
              <a:ext cx="5067300" cy="1323439"/>
            </a:xfrm>
            <a:prstGeom prst="rect">
              <a:avLst/>
            </a:prstGeom>
            <a:noFill/>
          </p:spPr>
          <p:txBody>
            <a:bodyPr wrap="square">
              <a:spAutoFit/>
            </a:bodyPr>
            <a:lstStyle/>
            <a:p>
              <a:r>
                <a:rPr lang="es-ES" sz="1600" b="1" dirty="0"/>
                <a:t>Mappa dei conflitti armati in  corso:</a:t>
              </a:r>
            </a:p>
            <a:p>
              <a:pPr lvl="1"/>
              <a:r>
                <a:rPr lang="es-ES" sz="1600" b="1" dirty="0"/>
                <a:t>Guerre maggiori (10.000 morti o più)</a:t>
              </a:r>
            </a:p>
            <a:p>
              <a:pPr lvl="1"/>
              <a:r>
                <a:rPr lang="es-ES" sz="1600" b="1" dirty="0"/>
                <a:t>Guerre minori (1.000-9.999 morti)</a:t>
              </a:r>
            </a:p>
            <a:p>
              <a:pPr lvl="1"/>
              <a:r>
                <a:rPr lang="es-ES" sz="1600" b="1" dirty="0"/>
                <a:t>Conflitti (100-999 morti)</a:t>
              </a:r>
            </a:p>
            <a:p>
              <a:pPr lvl="1"/>
              <a:r>
                <a:rPr lang="es-ES" sz="1600" b="1" dirty="0"/>
                <a:t>Scontri e confronti violenti (1-99 morti)</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cstate="email">
              <a:extLst>
                <a:ext uri="{96DAC541-7B7A-43D3-8B79-37D633B846F1}">
                  <asvg:svgBlip xmlns:asvg="http://schemas.microsoft.com/office/drawing/2016/SVG/main" r:embed="rId8"/>
                </a:ext>
              </a:extLst>
            </a:blip>
            <a:stretch>
              <a:fillRect/>
            </a:stretch>
          </p:blipFill>
          <p:spPr>
            <a:xfrm>
              <a:off x="507682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cstate="email">
              <a:extLst>
                <a:ext uri="{96DAC541-7B7A-43D3-8B79-37D633B846F1}">
                  <asvg:svgBlip xmlns:asvg="http://schemas.microsoft.com/office/drawing/2016/SVG/main" r:embed="rId9"/>
                </a:ext>
              </a:extLst>
            </a:blip>
            <a:stretch>
              <a:fillRect/>
            </a:stretch>
          </p:blipFill>
          <p:spPr>
            <a:xfrm>
              <a:off x="507682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cstate="email">
              <a:extLst>
                <a:ext uri="{96DAC541-7B7A-43D3-8B79-37D633B846F1}">
                  <asvg:svgBlip xmlns:asvg="http://schemas.microsoft.com/office/drawing/2016/SVG/main" r:embed="rId10"/>
                </a:ext>
              </a:extLst>
            </a:blip>
            <a:stretch>
              <a:fillRect/>
            </a:stretch>
          </p:blipFill>
          <p:spPr>
            <a:xfrm>
              <a:off x="507682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cstate="email">
              <a:extLst>
                <a:ext uri="{96DAC541-7B7A-43D3-8B79-37D633B846F1}">
                  <asvg:svgBlip xmlns:asvg="http://schemas.microsoft.com/office/drawing/2016/SVG/main" r:embed="rId11"/>
                </a:ext>
              </a:extLst>
            </a:blip>
            <a:stretch>
              <a:fillRect/>
            </a:stretch>
          </p:blipFill>
          <p:spPr>
            <a:xfrm>
              <a:off x="507682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15545" y="4503063"/>
            <a:ext cx="3590924" cy="2585323"/>
          </a:xfrm>
          <a:prstGeom prst="rect">
            <a:avLst/>
          </a:prstGeom>
          <a:noFill/>
        </p:spPr>
        <p:txBody>
          <a:bodyPr wrap="square" rtlCol="0">
            <a:spAutoFit/>
          </a:bodyPr>
          <a:lstStyle/>
          <a:p>
            <a:pPr>
              <a:spcBef>
                <a:spcPts val="600"/>
              </a:spcBef>
            </a:pPr>
            <a:r>
              <a:rPr lang="it-IT" b="1" dirty="0"/>
              <a:t>Per mantenere la nostra fiducia in questi «tempi difficili» (2 Timoteo 3:1) dobbiamo coltivare un rapporto corretto con Dio ed essere certi che Egli ha perdonato i nostri peccati e che siamo salvati da Lui.</a:t>
            </a:r>
            <a:endParaRPr lang="es-ES" b="1" dirty="0"/>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923330"/>
          </a:xfrm>
          <a:prstGeom prst="rect">
            <a:avLst/>
          </a:prstGeom>
          <a:noFill/>
        </p:spPr>
        <p:txBody>
          <a:bodyPr wrap="square" rtlCol="0">
            <a:spAutoFit/>
          </a:bodyPr>
          <a:lstStyle/>
          <a:p>
            <a:pPr>
              <a:spcBef>
                <a:spcPts val="600"/>
              </a:spcBef>
            </a:pPr>
            <a:r>
              <a:rPr lang="it-IT" b="1" dirty="0"/>
              <a:t>C'è bisogno di un risveglio spirituale. Dobbiamo pregare, come </a:t>
            </a:r>
            <a:r>
              <a:rPr lang="it-IT" b="1" dirty="0" err="1"/>
              <a:t>Asaf</a:t>
            </a:r>
            <a:r>
              <a:rPr lang="it-IT" b="1" dirty="0"/>
              <a:t>: «O Dio, ristabiliscici; fa' risplendere il tuo volto, e saremo salvati» </a:t>
            </a:r>
            <a:r>
              <a:rPr lang="es-ES" b="1" dirty="0"/>
              <a:t>(</a:t>
            </a:r>
            <a:r>
              <a:rPr lang="es-ES" b="1" dirty="0" err="1"/>
              <a:t>Sl</a:t>
            </a:r>
            <a:r>
              <a:rPr lang="es-ES" b="1" dirty="0"/>
              <a:t> 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263800" y="2411947"/>
            <a:ext cx="1835886" cy="1851140"/>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a:blip r:embed="rId13" cstate="email"/>
          <a:stretch>
            <a:fillRect/>
          </a:stretch>
        </p:blipFill>
        <p:spPr>
          <a:xfrm>
            <a:off x="3906740" y="4333461"/>
            <a:ext cx="2819713"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C:\DATOS PC CLAUDIO\IGLESIA\Escuela Sabatica - ppt lecciones\2026\2 TRIMESTRE\leccion 13\Ongoing_conflicts_around_the_world.svg.png"/>
          <p:cNvPicPr>
            <a:picLocks noChangeAspect="1" noChangeArrowheads="1"/>
          </p:cNvPicPr>
          <p:nvPr/>
        </p:nvPicPr>
        <p:blipFill>
          <a:blip r:embed="rId14" cstate="email"/>
          <a:srcRect/>
          <a:stretch>
            <a:fillRect/>
          </a:stretch>
        </p:blipFill>
        <p:spPr bwMode="auto">
          <a:xfrm>
            <a:off x="7175725" y="1286556"/>
            <a:ext cx="4762500" cy="2695575"/>
          </a:xfrm>
          <a:prstGeom prst="rect">
            <a:avLst/>
          </a:prstGeom>
          <a:noFill/>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360"/>
                                          </p:val>
                                        </p:tav>
                                        <p:tav tm="100000">
                                          <p:val>
                                            <p:fltVal val="0"/>
                                          </p:val>
                                        </p:tav>
                                      </p:tavLst>
                                    </p:anim>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2000"/>
                                        <p:tgtEl>
                                          <p:spTgt spid="1026"/>
                                        </p:tgtEl>
                                      </p:cBhvr>
                                    </p:animEffect>
                                  </p:childTnLst>
                                </p:cTn>
                              </p:par>
                            </p:childTnLst>
                          </p:cTn>
                        </p:par>
                        <p:par>
                          <p:cTn id="40" fill="hold">
                            <p:stCondLst>
                              <p:cond delay="2000"/>
                            </p:stCondLst>
                            <p:childTnLst>
                              <p:par>
                                <p:cTn id="41" presetID="17" presetClass="entr" presetSubtype="8" fill="hold" grpId="0" nodeType="afterEffect">
                                  <p:stCondLst>
                                    <p:cond delay="0"/>
                                  </p:stCondLst>
                                  <p:childTnLst>
                                    <p:set>
                                      <p:cBhvr>
                                        <p:cTn id="42"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3"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4"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45"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0" dur="500"/>
                                        <p:tgtEl>
                                          <p:spTgt spid="2">
                                            <p:graphicEl>
                                              <a:dgm id="{17B4968F-4600-426C-95FB-EE32A894736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55"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57"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2" dur="500"/>
                                        <p:tgtEl>
                                          <p:spTgt spid="2">
                                            <p:graphicEl>
                                              <a:dgm id="{83F87782-1A9E-4216-A989-0F16EFBD516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grpId="0" nodeType="clickEffect">
                                  <p:stCondLst>
                                    <p:cond delay="0"/>
                                  </p:stCondLst>
                                  <p:childTnLst>
                                    <p:set>
                                      <p:cBhvr>
                                        <p:cTn id="66"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67"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68"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69"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4" dur="500"/>
                                        <p:tgtEl>
                                          <p:spTgt spid="2">
                                            <p:graphicEl>
                                              <a:dgm id="{CAB48DA4-CB0F-4904-989B-4A7571C1A649}"/>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79"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86" dur="500"/>
                                        <p:tgtEl>
                                          <p:spTgt spid="2">
                                            <p:graphicEl>
                                              <a:dgm id="{688F1EDB-A600-4AB8-AE06-A4F8DB7F002F}"/>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8" fill="hold" grpId="0" nodeType="clickEffect">
                                  <p:stCondLst>
                                    <p:cond delay="0"/>
                                  </p:stCondLst>
                                  <p:childTnLst>
                                    <p:set>
                                      <p:cBhvr>
                                        <p:cTn id="90"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1"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98" dur="500"/>
                                        <p:tgtEl>
                                          <p:spTgt spid="2">
                                            <p:graphicEl>
                                              <a:dgm id="{9B246F1C-2772-44B7-B051-4349181CB2F3}"/>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7" presetClass="entr" presetSubtype="8" fill="hold" grpId="0" nodeType="clickEffect">
                                  <p:stCondLst>
                                    <p:cond delay="0"/>
                                  </p:stCondLst>
                                  <p:childTnLst>
                                    <p:set>
                                      <p:cBhvr>
                                        <p:cTn id="102"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3"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4"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05"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0" dur="500"/>
                                        <p:tgtEl>
                                          <p:spTgt spid="2">
                                            <p:graphicEl>
                                              <a:dgm id="{687A8D5A-8382-4B56-90FB-76D6003AFCF0}"/>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left)">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fltVal val="0"/>
                                          </p:val>
                                        </p:tav>
                                        <p:tav tm="100000">
                                          <p:val>
                                            <p:strVal val="#ppt_h"/>
                                          </p:val>
                                        </p:tav>
                                      </p:tavLst>
                                    </p:anim>
                                    <p:animEffect transition="in" filter="fade">
                                      <p:cBhvr>
                                        <p:cTn id="122" dur="500"/>
                                        <p:tgtEl>
                                          <p:spTgt spid="21"/>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es-ES" sz="4000" b="1" dirty="0">
                <a:ln/>
                <a:solidFill>
                  <a:schemeClr val="tx2">
                    <a:lumMod val="75000"/>
                  </a:schemeClr>
                </a:solidFill>
                <a:effectLst>
                  <a:outerShdw blurRad="38100" dist="38100" dir="2700000" algn="tl">
                    <a:srgbClr val="000000">
                      <a:alpha val="43137"/>
                    </a:srgbClr>
                  </a:outerShdw>
                </a:effectLst>
              </a:rPr>
              <a:t>LA SECONDA VENUTA</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612253"/>
            <a:ext cx="5466521" cy="1200329"/>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rgbClr val="D6732F"/>
                </a:solidFill>
                <a:latin typeface="Comic Sans MS" panose="030F0702030302020204" pitchFamily="66" charset="0"/>
              </a:rPr>
              <a:t>«Ed egli manderà i suoi angeli con un potente suono di tromba; ed essi raccoglieranno i suoi eletti dai quattro venti, da una estremità dei cieli all'altra»</a:t>
            </a:r>
            <a:r>
              <a:rPr lang="es-ES" b="1" dirty="0">
                <a:solidFill>
                  <a:srgbClr val="D6732F"/>
                </a:solidFill>
                <a:latin typeface="Comic Sans MS" panose="030F0702030302020204" pitchFamily="66" charset="0"/>
              </a:rPr>
              <a:t> </a:t>
            </a:r>
            <a:r>
              <a:rPr lang="es-ES" sz="1400" b="1" dirty="0">
                <a:solidFill>
                  <a:srgbClr val="D6732F"/>
                </a:solidFill>
                <a:latin typeface="Comic Sans MS" panose="030F0702030302020204" pitchFamily="66" charset="0"/>
              </a:rPr>
              <a:t>(Matteo 24:31)</a:t>
            </a:r>
            <a:endParaRPr lang="es-ES"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923010"/>
            <a:ext cx="5231280" cy="1323439"/>
          </a:xfrm>
          <a:prstGeom prst="rect">
            <a:avLst/>
          </a:prstGeom>
          <a:noFill/>
        </p:spPr>
        <p:txBody>
          <a:bodyPr wrap="square" rtlCol="0">
            <a:spAutoFit/>
          </a:bodyPr>
          <a:lstStyle/>
          <a:p>
            <a:pPr>
              <a:spcBef>
                <a:spcPts val="600"/>
              </a:spcBef>
            </a:pPr>
            <a:r>
              <a:rPr lang="es-ES" sz="2000" b="1" dirty="0"/>
              <a:t>Matteo 24:29-31 </a:t>
            </a:r>
            <a:r>
              <a:rPr lang="it-IT" sz="2000" b="1" dirty="0"/>
              <a:t>riassume i momenti salienti di questo grande evento, il cui quadro è completato da altri passaggi</a:t>
            </a:r>
            <a:r>
              <a:rPr lang="es-ES" sz="2000" b="1" dirty="0"/>
              <a:t>:</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3870146152"/>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54675" y="4219045"/>
            <a:ext cx="5350562" cy="2585323"/>
          </a:xfrm>
          <a:prstGeom prst="rect">
            <a:avLst/>
          </a:prstGeom>
          <a:noFill/>
        </p:spPr>
        <p:txBody>
          <a:bodyPr wrap="square" rtlCol="0">
            <a:spAutoFit/>
          </a:bodyPr>
          <a:lstStyle/>
          <a:p>
            <a:pPr>
              <a:spcBef>
                <a:spcPts val="600"/>
              </a:spcBef>
            </a:pPr>
            <a:r>
              <a:rPr lang="it-IT" sz="2000" b="1" dirty="0"/>
              <a:t>In quel momento, quando risuonerà la tromba, quando ogni occhio vedrà Gesù e noi redenti contempleremo il suo volto, sapremo che l'attesa, insieme a ogni preghiera perseverante, a ogni momento di comunione con Lui, a ogni coraggiosa testimonianza resa su di Lui e a ogni prova, è valsa la pena e non è stata vana.</a:t>
            </a:r>
            <a:endParaRPr lang="es-ES" sz="2000" b="1" dirty="0"/>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4771" y="3005775"/>
            <a:ext cx="5114408" cy="1116486"/>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800" b="1" spc="600" dirty="0">
                <a:ln/>
                <a:solidFill>
                  <a:schemeClr val="accent1"/>
                </a:solidFill>
                <a:effectLst>
                  <a:outerShdw blurRad="60007" dist="200025" dir="15000000" sy="30000" kx="-1800000" algn="bl" rotWithShape="0">
                    <a:schemeClr val="accent1">
                      <a:lumMod val="75000"/>
                      <a:alpha val="43000"/>
                    </a:schemeClr>
                  </a:outerShdw>
                </a:effectLst>
              </a:rPr>
              <a:t>RAGGIUNGERE LA DIMORA</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399388" y="690154"/>
            <a:ext cx="8315325" cy="646331"/>
          </a:xfrm>
          <a:prstGeom prst="rect">
            <a:avLst/>
          </a:prstGeom>
          <a:noFill/>
        </p:spPr>
        <p:txBody>
          <a:bodyPr wrap="square">
            <a:spAutoFit/>
          </a:bodyPr>
          <a:lstStyle/>
          <a:p>
            <a:pPr algn="ctr"/>
            <a:r>
              <a:rPr lang="it-IT" b="1" dirty="0">
                <a:solidFill>
                  <a:srgbClr val="7E463E"/>
                </a:solidFill>
                <a:latin typeface="Comic Sans MS" panose="030F0702030302020204" pitchFamily="66" charset="0"/>
              </a:rPr>
              <a:t>«Nella casa del Padre mio ci sono molte dimore; se no, ve lo avrei detto; io vado a prepararvi un posto»</a:t>
            </a:r>
            <a:r>
              <a:rPr lang="es-ES" b="1" dirty="0">
                <a:solidFill>
                  <a:srgbClr val="7E463E"/>
                </a:solidFill>
                <a:latin typeface="Comic Sans MS" panose="030F0702030302020204" pitchFamily="66" charset="0"/>
              </a:rPr>
              <a:t> </a:t>
            </a:r>
            <a:r>
              <a:rPr lang="es-ES" sz="1400" b="1" dirty="0">
                <a:solidFill>
                  <a:srgbClr val="7E463E"/>
                </a:solidFill>
                <a:latin typeface="Comic Sans MS" panose="030F0702030302020204" pitchFamily="66" charset="0"/>
              </a:rPr>
              <a:t>(Giovanni 14:2)</a:t>
            </a: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923330"/>
          </a:xfrm>
          <a:prstGeom prst="rect">
            <a:avLst/>
          </a:prstGeom>
          <a:noFill/>
        </p:spPr>
        <p:txBody>
          <a:bodyPr wrap="square" rtlCol="0">
            <a:spAutoFit/>
          </a:bodyPr>
          <a:lstStyle/>
          <a:p>
            <a:pPr>
              <a:spcBef>
                <a:spcPts val="600"/>
              </a:spcBef>
            </a:pPr>
            <a:r>
              <a:rPr lang="it-IT" b="1" dirty="0"/>
              <a:t>In cielo c'è un luogo che Gesù ha preparato per noi, una città in cui vivere: la Nuova Gerusalemme </a:t>
            </a:r>
            <a:r>
              <a:rPr lang="es-ES" b="1" dirty="0"/>
              <a:t>(</a:t>
            </a:r>
            <a:r>
              <a:rPr lang="es-ES" b="1" dirty="0" err="1"/>
              <a:t>Gv</a:t>
            </a:r>
            <a:r>
              <a:rPr lang="es-ES" b="1" dirty="0"/>
              <a:t> 14:2; Eb 11:10; </a:t>
            </a:r>
            <a:r>
              <a:rPr lang="es-ES" b="1" dirty="0" err="1"/>
              <a:t>Ap</a:t>
            </a:r>
            <a:r>
              <a:rPr lang="es-ES" b="1" dirty="0"/>
              <a:t> 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963891" y="4047089"/>
            <a:ext cx="3088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6" y="3543342"/>
            <a:ext cx="6219785" cy="923330"/>
          </a:xfrm>
          <a:prstGeom prst="rect">
            <a:avLst/>
          </a:prstGeom>
          <a:noFill/>
        </p:spPr>
        <p:txBody>
          <a:bodyPr wrap="square">
            <a:spAutoFit/>
          </a:bodyPr>
          <a:lstStyle/>
          <a:p>
            <a:pPr>
              <a:spcBef>
                <a:spcPts val="600"/>
              </a:spcBef>
            </a:pPr>
            <a:r>
              <a:rPr lang="it-IT" b="1" dirty="0"/>
              <a:t>Il primo evento a cui parteciperemo nella nostra nuova dimora sarà indimenticabile:  la cena delle nozze dell'Agnello </a:t>
            </a:r>
            <a:r>
              <a:rPr lang="es-ES" b="1" dirty="0"/>
              <a:t>(</a:t>
            </a:r>
            <a:r>
              <a:rPr lang="es-ES" b="1" dirty="0" err="1"/>
              <a:t>Ap</a:t>
            </a:r>
            <a:r>
              <a:rPr lang="es-ES" b="1" dirty="0"/>
              <a:t> 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620011"/>
            <a:ext cx="5961377" cy="646331"/>
          </a:xfrm>
          <a:prstGeom prst="rect">
            <a:avLst/>
          </a:prstGeom>
          <a:noFill/>
        </p:spPr>
        <p:txBody>
          <a:bodyPr wrap="square">
            <a:spAutoFit/>
          </a:bodyPr>
          <a:lstStyle/>
          <a:p>
            <a:pPr lvl="0">
              <a:spcBef>
                <a:spcPts val="600"/>
              </a:spcBef>
              <a:defRPr/>
            </a:pPr>
            <a:r>
              <a:rPr lang="it-IT" b="1" dirty="0">
                <a:solidFill>
                  <a:prstClr val="black"/>
                </a:solidFill>
              </a:rPr>
              <a:t>Questa città, insieme ai suoi abitanti – cioè noi –, viene chiamata «la Sposa dell’Agnello»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s-ES" b="1" i="0" u="none" strike="noStrike" kern="1200" cap="none" spc="0" normalizeH="0" baseline="0" noProof="0" dirty="0" err="1">
                <a:ln>
                  <a:noFill/>
                </a:ln>
                <a:solidFill>
                  <a:prstClr val="black"/>
                </a:solidFill>
                <a:effectLst/>
                <a:uLnTx/>
                <a:uFillTx/>
                <a:latin typeface="Aptos" panose="02110004020202020204"/>
                <a:ea typeface="+mn-ea"/>
                <a:cs typeface="+mn-cs"/>
              </a:rPr>
              <a:t>Ap</a:t>
            </a:r>
            <a:r>
              <a:rPr lang="es-ES" b="1" dirty="0">
                <a:solidFill>
                  <a:prstClr val="black"/>
                </a:solidFill>
                <a:latin typeface="Aptos" panose="02110004020202020204"/>
              </a:rPr>
              <a:t>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21:2, 9; </a:t>
            </a:r>
            <a:r>
              <a:rPr kumimoji="0" lang="es-ES" b="1" i="0" u="none" strike="noStrike" kern="1200" cap="none" spc="0" normalizeH="0" baseline="0" noProof="0" dirty="0" err="1">
                <a:ln>
                  <a:noFill/>
                </a:ln>
                <a:solidFill>
                  <a:prstClr val="black"/>
                </a:solidFill>
                <a:effectLst/>
                <a:uLnTx/>
                <a:uFillTx/>
                <a:latin typeface="Aptos" panose="02110004020202020204"/>
                <a:ea typeface="+mn-ea"/>
                <a:cs typeface="+mn-cs"/>
              </a:rPr>
              <a:t>Ap</a:t>
            </a:r>
            <a:r>
              <a:rPr lang="es-ES" b="1" dirty="0">
                <a:solidFill>
                  <a:prstClr val="black"/>
                </a:solidFill>
                <a:latin typeface="Aptos" panose="02110004020202020204"/>
              </a:rPr>
              <a:t>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19:7,8).</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66776" y="4558145"/>
            <a:ext cx="5916038" cy="2308324"/>
          </a:xfrm>
          <a:prstGeom prst="rect">
            <a:avLst/>
          </a:prstGeom>
          <a:noFill/>
        </p:spPr>
        <p:txBody>
          <a:bodyPr wrap="square">
            <a:spAutoFit/>
          </a:bodyPr>
          <a:lstStyle/>
          <a:p>
            <a:pPr lvl="0">
              <a:spcBef>
                <a:spcPts val="600"/>
              </a:spcBef>
              <a:defRPr/>
            </a:pPr>
            <a:r>
              <a:rPr lang="it-IT" b="1" dirty="0">
                <a:solidFill>
                  <a:prstClr val="black"/>
                </a:solidFill>
              </a:rPr>
              <a:t>Ma, per poter diventare la sposa di Cristo, dobbiamo prima essere la sua fidanzata su questa terra. Dobbiamo avere fin da ora un rapporto intimo con Gesù. Conoscerlo. Parlare con Lui ogni giorno. Riporre in Lui la nostra fiducia. Desiderare ardentemente che arrivi il giorno in cui vivremo per sempre con Lui</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COSA FAREMO NELL'ETERNITÀ?</a:t>
            </a:r>
            <a:endParaRPr lang="es-E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646331"/>
          </a:xfrm>
          <a:prstGeom prst="rect">
            <a:avLst/>
          </a:prstGeom>
          <a:noFill/>
        </p:spPr>
        <p:txBody>
          <a:bodyPr wrap="square">
            <a:spAutoFit/>
          </a:bodyPr>
          <a:lstStyle/>
          <a:p>
            <a:pPr algn="ctr"/>
            <a:r>
              <a:rPr lang="it-IT" b="1" dirty="0">
                <a:solidFill>
                  <a:schemeClr val="bg2">
                    <a:lumMod val="75000"/>
                  </a:schemeClr>
                </a:solidFill>
                <a:latin typeface="Comic Sans MS" panose="030F0702030302020204" pitchFamily="66" charset="0"/>
              </a:rPr>
              <a:t>«Perché l'Agnello, che è in mezzo al trono, li pascolerà e li guiderà alle vive fonti delle acque; e Dio asciugherà ogni lacrima dai loro occhi»</a:t>
            </a:r>
            <a:r>
              <a:rPr lang="es-ES" b="1" dirty="0">
                <a:solidFill>
                  <a:schemeClr val="bg2">
                    <a:lumMod val="75000"/>
                  </a:schemeClr>
                </a:solidFill>
                <a:latin typeface="Comic Sans MS" panose="030F0702030302020204" pitchFamily="66" charset="0"/>
              </a:rPr>
              <a:t> </a:t>
            </a:r>
            <a:r>
              <a:rPr lang="es-ES" sz="1400" b="1" dirty="0">
                <a:solidFill>
                  <a:schemeClr val="bg2">
                    <a:lumMod val="75000"/>
                  </a:schemeClr>
                </a:solidFill>
                <a:latin typeface="Comic Sans MS" panose="030F0702030302020204" pitchFamily="66" charset="0"/>
              </a:rPr>
              <a:t>(Apocalisse 7:17)</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1" y="1621183"/>
            <a:ext cx="5838335" cy="923330"/>
          </a:xfrm>
          <a:prstGeom prst="rect">
            <a:avLst/>
          </a:prstGeom>
          <a:noFill/>
        </p:spPr>
        <p:txBody>
          <a:bodyPr wrap="square" rtlCol="0">
            <a:spAutoFit/>
          </a:bodyPr>
          <a:lstStyle/>
          <a:p>
            <a:pPr>
              <a:spcBef>
                <a:spcPts val="600"/>
              </a:spcBef>
            </a:pPr>
            <a:r>
              <a:rPr lang="it-IT" b="1" dirty="0"/>
              <a:t>La benedizione più grande che avremo  nei Cieli sarà vedere Gesù e poterlo ringraziare per ciò che ha fatto per noi.</a:t>
            </a:r>
            <a:endParaRPr lang="es-ES" b="1" dirty="0"/>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10002982" y="1531761"/>
            <a:ext cx="2103452"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668771"/>
            <a:ext cx="5555289" cy="1754326"/>
          </a:xfrm>
          <a:prstGeom prst="rect">
            <a:avLst/>
          </a:prstGeom>
          <a:noFill/>
        </p:spPr>
        <p:txBody>
          <a:bodyPr wrap="square">
            <a:spAutoFit/>
          </a:bodyPr>
          <a:lstStyle/>
          <a:p>
            <a:pPr>
              <a:spcBef>
                <a:spcPts val="600"/>
              </a:spcBef>
            </a:pPr>
            <a:r>
              <a:rPr lang="it-IT" b="1" dirty="0"/>
              <a:t>Ma non vivremo per sempre nel Cielo. Verrà un momento in cui scenderemo sulla Terra, la nostra dimora definitiva (Ap 21:1-3; </a:t>
            </a:r>
            <a:r>
              <a:rPr lang="it-IT" b="1" dirty="0" err="1"/>
              <a:t>Sl</a:t>
            </a:r>
            <a:r>
              <a:rPr lang="it-IT" b="1" dirty="0"/>
              <a:t> 37:9). Anche se lì il male non esisterà più, Gesù continuerà a essere il nostro Pastore, che si prenderà cura di noi con amore </a:t>
            </a:r>
            <a:r>
              <a:rPr lang="es-ES" b="1" dirty="0"/>
              <a:t>(</a:t>
            </a:r>
            <a:r>
              <a:rPr lang="es-ES" b="1" dirty="0" err="1"/>
              <a:t>Is</a:t>
            </a:r>
            <a:r>
              <a:rPr lang="es-ES" b="1" dirty="0"/>
              <a:t> 25:8; </a:t>
            </a:r>
            <a:r>
              <a:rPr lang="es-ES" b="1" dirty="0" err="1"/>
              <a:t>Ap</a:t>
            </a:r>
            <a:r>
              <a:rPr lang="es-ES" b="1" dirty="0"/>
              <a:t> 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121173" y="4581704"/>
            <a:ext cx="7720909" cy="1477328"/>
          </a:xfrm>
          <a:prstGeom prst="rect">
            <a:avLst/>
          </a:prstGeom>
          <a:noFill/>
        </p:spPr>
        <p:txBody>
          <a:bodyPr wrap="square">
            <a:spAutoFit/>
          </a:bodyPr>
          <a:lstStyle/>
          <a:p>
            <a:pPr>
              <a:spcBef>
                <a:spcPts val="600"/>
              </a:spcBef>
            </a:pPr>
            <a:r>
              <a:rPr lang="it-IT" b="1" dirty="0"/>
              <a:t>Naturalmente, non sarà una vita oziosa. Proprio come Dio ha dato all’uomo un compito quando lo ha creato, ognuno di noi avrà lì un’occupazione. Potremo ampliare le nostre conoscenze e scoprire sempre nuove meraviglie</a:t>
            </a:r>
            <a:r>
              <a:rPr lang="es-ES" b="1" dirty="0"/>
              <a:t>.</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111340" y="5914024"/>
            <a:ext cx="7720909" cy="646331"/>
          </a:xfrm>
          <a:prstGeom prst="rect">
            <a:avLst/>
          </a:prstGeom>
          <a:noFill/>
        </p:spPr>
        <p:txBody>
          <a:bodyPr wrap="square">
            <a:spAutoFit/>
          </a:bodyPr>
          <a:lstStyle/>
          <a:p>
            <a:pPr lvl="0">
              <a:spcBef>
                <a:spcPts val="600"/>
              </a:spcBef>
              <a:defRPr/>
            </a:pPr>
            <a:r>
              <a:rPr lang="it-IT" b="1" dirty="0">
                <a:solidFill>
                  <a:prstClr val="black"/>
                </a:solidFill>
              </a:rPr>
              <a:t>A differenza di quanto accade oggi, allora i nostri pensieri saranno rivolti al 100% a Dio, il cui amore inonderà ogni fibra del nostro essere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s-ES" b="1" i="0" u="none" strike="noStrike" kern="1200" cap="none" spc="0" normalizeH="0" baseline="0" noProof="0" dirty="0" err="1">
                <a:ln>
                  <a:noFill/>
                </a:ln>
                <a:solidFill>
                  <a:prstClr val="black"/>
                </a:solidFill>
                <a:effectLst/>
                <a:uLnTx/>
                <a:uFillTx/>
                <a:latin typeface="Aptos" panose="02110004020202020204"/>
                <a:ea typeface="+mn-ea"/>
                <a:cs typeface="+mn-cs"/>
              </a:rPr>
              <a:t>Ap</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 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LA NOSTRA RESPONSABILITÀ</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947736" y="712291"/>
            <a:ext cx="10296525" cy="646331"/>
          </a:xfrm>
          <a:prstGeom prst="rect">
            <a:avLst/>
          </a:prstGeom>
          <a:noFill/>
        </p:spPr>
        <p:txBody>
          <a:bodyPr wrap="square">
            <a:spAutoFit/>
          </a:bodyPr>
          <a:lstStyle/>
          <a:p>
            <a:pPr algn="ctr"/>
            <a:r>
              <a:rPr lang="it-IT"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 lo Spirito e la sposa dicono: «Vieni!». E chi ode dica: </a:t>
            </a:r>
            <a:r>
              <a:rPr lang="es-E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it-IT"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Vieni</a:t>
            </a:r>
            <a:r>
              <a:rPr lang="es-E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it-IT"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E chi ha sete, venga; e chi vuole, prenda in dono dell'acqua della vita»</a:t>
            </a:r>
            <a:r>
              <a:rPr lang="es-E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(Apocalisse 22:17).</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4" y="1635621"/>
            <a:ext cx="7181841" cy="923330"/>
          </a:xfrm>
          <a:prstGeom prst="rect">
            <a:avLst/>
          </a:prstGeom>
          <a:noFill/>
        </p:spPr>
        <p:txBody>
          <a:bodyPr wrap="square" rtlCol="0">
            <a:spAutoFit/>
          </a:bodyPr>
          <a:lstStyle/>
          <a:p>
            <a:pPr>
              <a:spcBef>
                <a:spcPts val="600"/>
              </a:spcBef>
            </a:pPr>
            <a:r>
              <a:rPr lang="it-IT" b="1" dirty="0"/>
              <a:t>Nella Nuova Gerusalemme – la nostra dimora eterna – un fiume di acqua di vita sgorga dal trono di Dio e irriga l'albero della vita (Ap 22:1,2). Vita piena, vita eterna</a:t>
            </a:r>
            <a:r>
              <a:rPr lang="es-ES" b="1" dirty="0"/>
              <a:t>.</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94404"/>
            <a:ext cx="3247897" cy="3034917"/>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668859" y="4927227"/>
            <a:ext cx="8437603" cy="1200329"/>
          </a:xfrm>
          <a:prstGeom prst="rect">
            <a:avLst/>
          </a:prstGeom>
          <a:noFill/>
        </p:spPr>
        <p:txBody>
          <a:bodyPr wrap="square">
            <a:spAutoFit/>
          </a:bodyPr>
          <a:lstStyle/>
          <a:p>
            <a:pPr>
              <a:spcBef>
                <a:spcPts val="600"/>
              </a:spcBef>
            </a:pPr>
            <a:r>
              <a:rPr lang="it-IT" b="1" dirty="0">
                <a:solidFill>
                  <a:schemeClr val="bg1"/>
                </a:solidFill>
                <a:effectLst>
                  <a:outerShdw blurRad="38100" dist="38100" dir="2700000" algn="tl">
                    <a:srgbClr val="000000"/>
                  </a:outerShdw>
                </a:effectLst>
              </a:rPr>
              <a:t>Abbiamo una responsabilità nei confronti di coloro che bramano la vita eterna ma non sanno come ottenerla. Dobbiamo proclamare ad alta voce: «Chi ha sete venga; chi vuole, prenda gratuitamente l'acqua della vita» </a:t>
            </a:r>
            <a:r>
              <a:rPr lang="es-ES" b="1" dirty="0">
                <a:solidFill>
                  <a:schemeClr val="bg1"/>
                </a:solidFill>
                <a:effectLst>
                  <a:outerShdw blurRad="38100" dist="38100" dir="2700000" algn="tl">
                    <a:srgbClr val="000000"/>
                  </a:outerShdw>
                </a:effectLst>
              </a:rPr>
              <a:t>(Ap.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823855" y="3694405"/>
            <a:ext cx="3375176" cy="959239"/>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597042"/>
            <a:ext cx="7181840" cy="1200329"/>
          </a:xfrm>
          <a:prstGeom prst="rect">
            <a:avLst/>
          </a:prstGeom>
          <a:noFill/>
        </p:spPr>
        <p:txBody>
          <a:bodyPr wrap="square">
            <a:spAutoFit/>
          </a:bodyPr>
          <a:lstStyle/>
          <a:p>
            <a:pPr lvl="0">
              <a:spcBef>
                <a:spcPts val="600"/>
              </a:spcBef>
              <a:defRPr/>
            </a:pPr>
            <a:r>
              <a:rPr lang="it-IT" b="1" dirty="0">
                <a:solidFill>
                  <a:prstClr val="black"/>
                </a:solidFill>
              </a:rPr>
              <a:t>Raggiungerlo è gratuito. Gesù ne ha pagato il prezzo. Un giorno abbiamo risposto alla chiamata dello Spirito Santo e sappiamo come arrivare, ma altri non conoscono ancora la strada</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668859" y="5964035"/>
            <a:ext cx="8523140" cy="923330"/>
          </a:xfrm>
          <a:prstGeom prst="rect">
            <a:avLst/>
          </a:prstGeom>
          <a:noFill/>
        </p:spPr>
        <p:txBody>
          <a:bodyPr wrap="square">
            <a:spAutoFit/>
          </a:bodyPr>
          <a:lstStyle/>
          <a:p>
            <a:pPr lvl="0">
              <a:spcBef>
                <a:spcPts val="600"/>
              </a:spcBef>
              <a:defRPr/>
            </a:pPr>
            <a:r>
              <a:rPr lang="it-IT" b="1" dirty="0">
                <a:solidFill>
                  <a:prstClr val="white"/>
                </a:solidFill>
                <a:effectLst>
                  <a:outerShdw blurRad="38100" dist="38100" dir="2700000" algn="tl">
                    <a:srgbClr val="000000"/>
                  </a:outerShdw>
                </a:effectLst>
              </a:rPr>
              <a:t>Finché non arriverà il momento in cui potremo bere quell'acqua, non stanchiamoci di aspettare. Manteniamo vivo il desiderio. Vieni, Signore Gesù</a:t>
            </a:r>
            <a:r>
              <a:rPr kumimoji="0" lang="es-ES"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357610" y="1001488"/>
            <a:ext cx="8734459" cy="4724370"/>
          </a:xfrm>
          <a:prstGeom prst="rect">
            <a:avLst/>
          </a:prstGeom>
          <a:noFill/>
        </p:spPr>
        <p:txBody>
          <a:bodyPr wrap="square">
            <a:spAutoFit/>
          </a:bodyPr>
          <a:lstStyle/>
          <a:p>
            <a:pPr algn="ctr">
              <a:spcBef>
                <a:spcPts val="600"/>
              </a:spcBef>
            </a:pPr>
            <a:r>
              <a:rPr lang="it-IT" sz="2900" b="1" dirty="0">
                <a:solidFill>
                  <a:srgbClr val="00185C"/>
                </a:solidFill>
                <a:latin typeface="Comic Sans MS" pitchFamily="66" charset="0"/>
              </a:rPr>
              <a:t>«Il grande conflitto è finito. Il peccato e i peccatori non esistono più. L’intero universo è purificato. Tutto il creato palpita di armonia e di gioia. Da colui che ha creato tutte le cose fluiscono la vita, la luce e la gioia che inondano lo spazio infinito. Dall’atomo più impercettibile al più grande dei mondi, tutte le cose, quelle animate e quelle inanimate, nella loro bellezza e nella loro perfezione, dichiarano con gioia che Dio è</a:t>
            </a:r>
          </a:p>
          <a:p>
            <a:pPr algn="ctr">
              <a:spcBef>
                <a:spcPts val="600"/>
              </a:spcBef>
            </a:pPr>
            <a:r>
              <a:rPr lang="it-IT" sz="2900" b="1" dirty="0">
                <a:solidFill>
                  <a:srgbClr val="00185C"/>
                </a:solidFill>
                <a:latin typeface="Comic Sans MS" pitchFamily="66" charset="0"/>
              </a:rPr>
              <a:t>amore» </a:t>
            </a:r>
            <a:endParaRPr lang="es-ES" sz="2900" b="1" dirty="0">
              <a:solidFill>
                <a:srgbClr val="00185C"/>
              </a:solidFill>
              <a:latin typeface="Comic Sans MS" pitchFamily="66"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663245" y="5917509"/>
            <a:ext cx="3428824" cy="338554"/>
          </a:xfrm>
          <a:prstGeom prst="rect">
            <a:avLst/>
          </a:prstGeom>
          <a:noFill/>
        </p:spPr>
        <p:txBody>
          <a:bodyPr wrap="none" rtlCol="0">
            <a:spAutoFit/>
          </a:bodyPr>
          <a:lstStyle/>
          <a:p>
            <a:pPr algn="r"/>
            <a:r>
              <a:rPr lang="es-ES" sz="1600" b="1" dirty="0">
                <a:solidFill>
                  <a:srgbClr val="00185C"/>
                </a:solidFill>
              </a:rPr>
              <a:t>(E.G. White, </a:t>
            </a:r>
            <a:r>
              <a:rPr lang="es-ES" sz="1600" b="1" i="1" dirty="0" err="1">
                <a:solidFill>
                  <a:srgbClr val="00185C"/>
                </a:solidFill>
              </a:rPr>
              <a:t>Il</a:t>
            </a:r>
            <a:r>
              <a:rPr lang="es-ES" sz="1600" b="1" i="1" dirty="0">
                <a:solidFill>
                  <a:srgbClr val="00185C"/>
                </a:solidFill>
              </a:rPr>
              <a:t> gran </a:t>
            </a:r>
            <a:r>
              <a:rPr lang="es-ES" sz="1600" b="1" i="1" dirty="0" err="1">
                <a:solidFill>
                  <a:srgbClr val="00185C"/>
                </a:solidFill>
              </a:rPr>
              <a:t>conflitto</a:t>
            </a:r>
            <a:r>
              <a:rPr lang="es-ES" sz="1600" b="1" dirty="0">
                <a:solidFill>
                  <a:srgbClr val="00185C"/>
                </a:solidFill>
              </a:rPr>
              <a:t>, p. 530)</a:t>
            </a: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539</TotalTime>
  <Words>1166</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Verdana</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80</cp:revision>
  <dcterms:created xsi:type="dcterms:W3CDTF">2026-05-12T14:21:33Z</dcterms:created>
  <dcterms:modified xsi:type="dcterms:W3CDTF">2026-05-25T18:53:44Z</dcterms:modified>
</cp:coreProperties>
</file>