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1" r:id="rId3"/>
    <p:sldId id="273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9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saggezza di Dio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690EB3-3C6D-46BC-80D4-CE1520A26E76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pazzia della croce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D5878C-0484-43CE-94B4-EB836D258373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potenza di Dio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1399854-EE6F-4F96-BF2A-73A2FA0D196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messaggio della croce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3D1BA5-7B91-4C43-A5A9-1361F0524EF7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L’insensato e il debole di Dio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“L</a:t>
          </a:r>
          <a:r>
            <a:rPr lang="it-IT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predicazione della croce è pazzia per quelli che periscono</a:t>
          </a:r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(1 Co 1:18)</a:t>
          </a:r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it-IT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È piaciuto a Dio, nella sua sapienza, di salvare i credenti con la pazzia della predicazione</a:t>
          </a:r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(1 Co 1:21)</a:t>
          </a:r>
          <a:endParaRPr lang="es-E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“Cristo crocifisso, […] per i gentili pazzia” (1 Co 1:23)</a:t>
          </a:r>
          <a:endParaRPr lang="es-E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 “l’uomo naturale[…] le cose dello Spirito di Dio […] sono </a:t>
          </a:r>
          <a:r>
            <a:rPr lang="es-ES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pazzia</a:t>
          </a:r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(1 Co 2:14)</a:t>
          </a:r>
          <a:endParaRPr lang="es-E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“Perchè la saggezza di questo mondo è insensatezza per Dio” (1 Co  3:19)</a:t>
          </a:r>
          <a:endParaRPr lang="es-ES" sz="16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42305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42305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42305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42305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LinFactX="-1113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42305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lato peggiore dell’uomo</a:t>
          </a: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Pazzia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Autodistruzione</a:t>
          </a: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lato migliore di Dio</a:t>
          </a:r>
          <a:endParaRPr lang="es-ES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Potenza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Perdono</a:t>
          </a: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Perdizione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Salvezza</a:t>
          </a: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Rifiuto</a:t>
          </a: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Accettazione</a:t>
          </a: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 custScaleX="105936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 custScaleX="105149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 custScaleX="106528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 custScaleX="107348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4393882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saggezza di Dio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582" y="90387"/>
        <a:ext cx="4356414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4393882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pazzia della croce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582" y="680067"/>
        <a:ext cx="4356414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4393882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La potenza di Dio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582" y="1269747"/>
        <a:ext cx="4356414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4393882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messaggio della croce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582" y="1859428"/>
        <a:ext cx="4356414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4393882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L’insensato e il debole di Dio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582" y="2449107"/>
        <a:ext cx="4356414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298097" y="1361"/>
          <a:ext cx="5255981" cy="54328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7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“L</a:t>
          </a:r>
          <a:r>
            <a:rPr lang="it-IT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predicazione della croce è pazzia per quelli che periscono</a:t>
          </a: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(1 Co 1:18)</a:t>
          </a:r>
        </a:p>
      </dsp:txBody>
      <dsp:txXfrm rot="10800000">
        <a:off x="433918" y="1361"/>
        <a:ext cx="5120160" cy="543285"/>
      </dsp:txXfrm>
    </dsp:sp>
    <dsp:sp modelId="{7942F575-A43E-45B0-9800-AD4DDCBA2EBD}">
      <dsp:nvSpPr>
        <dsp:cNvPr id="0" name=""/>
        <dsp:cNvSpPr/>
      </dsp:nvSpPr>
      <dsp:spPr>
        <a:xfrm>
          <a:off x="54885" y="1361"/>
          <a:ext cx="543285" cy="543285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298097" y="706821"/>
          <a:ext cx="5255981" cy="543285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7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it-IT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È piaciuto a Dio, nella sua sapienza, di salvare i credenti con la pazzia della predicazione</a:t>
          </a: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(1 Co 1:21)</a:t>
          </a:r>
          <a:endParaRPr lang="es-E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33918" y="706821"/>
        <a:ext cx="5120160" cy="543285"/>
      </dsp:txXfrm>
    </dsp:sp>
    <dsp:sp modelId="{AACB4B34-B920-43F8-A145-6153CD808008}">
      <dsp:nvSpPr>
        <dsp:cNvPr id="0" name=""/>
        <dsp:cNvSpPr/>
      </dsp:nvSpPr>
      <dsp:spPr>
        <a:xfrm>
          <a:off x="54885" y="706821"/>
          <a:ext cx="543285" cy="543285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298097" y="1412282"/>
          <a:ext cx="5255981" cy="543285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7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“Cristo crocifisso, […] per i gentili pazzia” (1 Co 1:23)</a:t>
          </a:r>
          <a:endParaRPr lang="es-E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33918" y="1412282"/>
        <a:ext cx="5120160" cy="543285"/>
      </dsp:txXfrm>
    </dsp:sp>
    <dsp:sp modelId="{39D982C7-D34F-432B-B9F2-59999BDDC9C0}">
      <dsp:nvSpPr>
        <dsp:cNvPr id="0" name=""/>
        <dsp:cNvSpPr/>
      </dsp:nvSpPr>
      <dsp:spPr>
        <a:xfrm>
          <a:off x="54885" y="1412282"/>
          <a:ext cx="543285" cy="543285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298097" y="2117742"/>
          <a:ext cx="5255981" cy="79200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7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 “l’uomo naturale[…] le cose dello Spirito di Dio […] sono </a:t>
          </a:r>
          <a:r>
            <a:rPr lang="es-ES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pazzia</a:t>
          </a: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” (1 Co 2:14)</a:t>
          </a:r>
          <a:endParaRPr lang="es-E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96097" y="2117742"/>
        <a:ext cx="5057981" cy="792001"/>
      </dsp:txXfrm>
    </dsp:sp>
    <dsp:sp modelId="{66A9998C-B03C-4000-A764-1A37BBE8B347}">
      <dsp:nvSpPr>
        <dsp:cNvPr id="0" name=""/>
        <dsp:cNvSpPr/>
      </dsp:nvSpPr>
      <dsp:spPr>
        <a:xfrm>
          <a:off x="54885" y="2242100"/>
          <a:ext cx="543285" cy="543285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298097" y="3071918"/>
          <a:ext cx="5255981" cy="543285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7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“Perchè la saggezza di questo mondo è insensatezza per Dio” (1 Co  3:19)</a:t>
          </a:r>
          <a:endParaRPr lang="es-ES" sz="16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433918" y="3071918"/>
        <a:ext cx="5120160" cy="543285"/>
      </dsp:txXfrm>
    </dsp:sp>
    <dsp:sp modelId="{B7F53545-1615-4EC4-91E7-460EA1C6E685}">
      <dsp:nvSpPr>
        <dsp:cNvPr id="0" name=""/>
        <dsp:cNvSpPr/>
      </dsp:nvSpPr>
      <dsp:spPr>
        <a:xfrm>
          <a:off x="54885" y="3071918"/>
          <a:ext cx="543285" cy="543285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287" y="509721"/>
          <a:ext cx="2411813" cy="283742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287" y="616283"/>
          <a:ext cx="177180" cy="177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287" y="0"/>
          <a:ext cx="2411813" cy="50972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lato peggiore dell’uomo</a:t>
          </a:r>
        </a:p>
      </dsp:txBody>
      <dsp:txXfrm>
        <a:off x="1287" y="0"/>
        <a:ext cx="2411813" cy="509721"/>
      </dsp:txXfrm>
    </dsp:sp>
    <dsp:sp modelId="{E7F4D5B1-82DC-4F0B-ACA5-D713CF6E241B}">
      <dsp:nvSpPr>
        <dsp:cNvPr id="0" name=""/>
        <dsp:cNvSpPr/>
      </dsp:nvSpPr>
      <dsp:spPr>
        <a:xfrm>
          <a:off x="17123" y="1029285"/>
          <a:ext cx="177176" cy="17717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19378" y="911375"/>
          <a:ext cx="2376130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Pazzia</a:t>
          </a:r>
        </a:p>
      </dsp:txBody>
      <dsp:txXfrm>
        <a:off x="119378" y="911375"/>
        <a:ext cx="2376130" cy="412998"/>
      </dsp:txXfrm>
    </dsp:sp>
    <dsp:sp modelId="{624BCA84-C5C0-415E-B6C0-97F62AE55C75}">
      <dsp:nvSpPr>
        <dsp:cNvPr id="0" name=""/>
        <dsp:cNvSpPr/>
      </dsp:nvSpPr>
      <dsp:spPr>
        <a:xfrm>
          <a:off x="25949" y="1442284"/>
          <a:ext cx="177176" cy="177176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37030" y="1324373"/>
          <a:ext cx="2358477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Rifiuto</a:t>
          </a:r>
        </a:p>
      </dsp:txBody>
      <dsp:txXfrm>
        <a:off x="137030" y="1324373"/>
        <a:ext cx="2358477" cy="412998"/>
      </dsp:txXfrm>
    </dsp:sp>
    <dsp:sp modelId="{64D44CB1-1FF9-4750-A98F-13AC660D37EC}">
      <dsp:nvSpPr>
        <dsp:cNvPr id="0" name=""/>
        <dsp:cNvSpPr/>
      </dsp:nvSpPr>
      <dsp:spPr>
        <a:xfrm>
          <a:off x="10483" y="1855282"/>
          <a:ext cx="177176" cy="17717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06099" y="1737371"/>
          <a:ext cx="2389408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Autodistruzione</a:t>
          </a:r>
        </a:p>
      </dsp:txBody>
      <dsp:txXfrm>
        <a:off x="106099" y="1737371"/>
        <a:ext cx="2389408" cy="412998"/>
      </dsp:txXfrm>
    </dsp:sp>
    <dsp:sp modelId="{6CEFD66E-15EA-4CD8-AE74-B025AB01603D}">
      <dsp:nvSpPr>
        <dsp:cNvPr id="0" name=""/>
        <dsp:cNvSpPr/>
      </dsp:nvSpPr>
      <dsp:spPr>
        <a:xfrm>
          <a:off x="1287" y="2268280"/>
          <a:ext cx="177176" cy="1771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87707" y="2150369"/>
          <a:ext cx="2407801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Perdizione</a:t>
          </a:r>
        </a:p>
      </dsp:txBody>
      <dsp:txXfrm>
        <a:off x="87707" y="2150369"/>
        <a:ext cx="2407801" cy="412998"/>
      </dsp:txXfrm>
    </dsp:sp>
    <dsp:sp modelId="{CB2A4995-A82B-416F-B79D-8E1A18C51C4A}">
      <dsp:nvSpPr>
        <dsp:cNvPr id="0" name=""/>
        <dsp:cNvSpPr/>
      </dsp:nvSpPr>
      <dsp:spPr>
        <a:xfrm>
          <a:off x="2616098" y="509721"/>
          <a:ext cx="2411813" cy="283742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616098" y="616283"/>
          <a:ext cx="177180" cy="177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616098" y="0"/>
          <a:ext cx="2411813" cy="5097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 lato migliore di Dio</a:t>
          </a:r>
          <a:endParaRPr lang="es-ES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16098" y="0"/>
        <a:ext cx="2411813" cy="509721"/>
      </dsp:txXfrm>
    </dsp:sp>
    <dsp:sp modelId="{7583F063-1618-47DD-A04B-F94D883543E6}">
      <dsp:nvSpPr>
        <dsp:cNvPr id="0" name=""/>
        <dsp:cNvSpPr/>
      </dsp:nvSpPr>
      <dsp:spPr>
        <a:xfrm>
          <a:off x="2616098" y="1029285"/>
          <a:ext cx="177176" cy="17717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84925" y="911375"/>
          <a:ext cx="2242986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Potenza</a:t>
          </a:r>
        </a:p>
      </dsp:txBody>
      <dsp:txXfrm>
        <a:off x="2784925" y="911375"/>
        <a:ext cx="2242986" cy="412998"/>
      </dsp:txXfrm>
    </dsp:sp>
    <dsp:sp modelId="{5221AC91-1EF6-4389-88EE-440942929C89}">
      <dsp:nvSpPr>
        <dsp:cNvPr id="0" name=""/>
        <dsp:cNvSpPr/>
      </dsp:nvSpPr>
      <dsp:spPr>
        <a:xfrm>
          <a:off x="2616098" y="1442284"/>
          <a:ext cx="177176" cy="177176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84925" y="1324373"/>
          <a:ext cx="2242986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Accettazione</a:t>
          </a:r>
        </a:p>
      </dsp:txBody>
      <dsp:txXfrm>
        <a:off x="2784925" y="1324373"/>
        <a:ext cx="2242986" cy="412998"/>
      </dsp:txXfrm>
    </dsp:sp>
    <dsp:sp modelId="{BC6AC961-8476-45B7-BC8A-0ABB721B8675}">
      <dsp:nvSpPr>
        <dsp:cNvPr id="0" name=""/>
        <dsp:cNvSpPr/>
      </dsp:nvSpPr>
      <dsp:spPr>
        <a:xfrm>
          <a:off x="2616098" y="1855282"/>
          <a:ext cx="177176" cy="177176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84925" y="1737371"/>
          <a:ext cx="2242986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Perdono</a:t>
          </a:r>
        </a:p>
      </dsp:txBody>
      <dsp:txXfrm>
        <a:off x="2784925" y="1737371"/>
        <a:ext cx="2242986" cy="412998"/>
      </dsp:txXfrm>
    </dsp:sp>
    <dsp:sp modelId="{0D8C232F-F28D-400E-BD44-3E5B1752609C}">
      <dsp:nvSpPr>
        <dsp:cNvPr id="0" name=""/>
        <dsp:cNvSpPr/>
      </dsp:nvSpPr>
      <dsp:spPr>
        <a:xfrm>
          <a:off x="2616098" y="2268280"/>
          <a:ext cx="177176" cy="17717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84925" y="2150369"/>
          <a:ext cx="2242986" cy="412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Salvezza</a:t>
          </a:r>
        </a:p>
      </dsp:txBody>
      <dsp:txXfrm>
        <a:off x="2784925" y="2150369"/>
        <a:ext cx="2242986" cy="41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3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2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23564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 MESSAGGIO DELLA CROCE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721" y="1165588"/>
            <a:ext cx="8389073" cy="468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11 LUGLIO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lang="it-IT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Poiché la predicazione della croce è pazzia per quelli che periscono, ma per noi, che veniamo salvati, è la potenza di Dio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Corinzi 1:18)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2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571013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180975" y="105013"/>
            <a:ext cx="73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Corinzi 1:17-31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parla dell'impatto che la croce ha sulla vita delle persone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180975" y="1813173"/>
            <a:ext cx="7324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Salvati da qualcuno che è morto sulla croce e poi è risorto? Per gli uomini è follia, stoltezza e debolezza. Ma per noi che abbiamo aperto il nostro cuore alla chiamata dello Spirito Santo, la croce è «potenza di Dio, […] sapienza, giustificazione, santificazione e redenzione»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Co 1:18,30).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180975" y="741439"/>
            <a:ext cx="7344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i credenti, la croce è simbolo di salvezza. Ma per le persone che vivevano nel I secolo, la croce rappresentava solo la morte vergognosa di un criminale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SAGGEZZA DI DIO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820650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 per quelli che sono chiamati, tanto Giudei quanto Greci, predichiamo Cristo, potenza di Dio e sapienza di Dio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Corinzi 1:24)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872313"/>
            <a:ext cx="594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Atene, Paolo aveva fatto ricorso alla saggezza umana per cercare di convincere  i sapienti. Da quel momento in poi, decise di ricorrere solo alla saggezza divina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855" y="183547"/>
            <a:ext cx="2889765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0" y="4666206"/>
            <a:ext cx="73247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sapienza di Dio distrugge «la sapienza dei sapienti»; annulla «l'intelligenza degli intelligenti» (1 Co 1:19); e «ha reso folle […] la sapienza del mondo»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Co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0" y="4257681"/>
            <a:ext cx="839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cosa consiste la saggezza divina predicata da Paolo?</a:t>
            </a:r>
            <a:endParaRPr lang="es-ES_trad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0" y="5768521"/>
            <a:ext cx="741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 ogni logica umana, la saggezza di Dio consiste nel «salvare i credenti attraverso la follia della predicazione»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 Co 1:21).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995697"/>
            <a:ext cx="56838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 stesso lo aveva mandato a predicare il suo messaggio «senza discorsi di sapienza umana, affinché la croce di Cristo non perdesse la sua efficacia»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Co 1:17).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PAZZIA DELLA CROCE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567797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 noi predichiamo Cristo crocifisso, che per i Giudei è scandalo e per gli stranieri pazzia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Corinzi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omic Sans MS" panose="030F0702030302020204" pitchFamily="66" charset="0"/>
              </a:rPr>
              <a:t>Il termine greco </a:t>
            </a:r>
            <a:r>
              <a:rPr lang="it-IT" b="1" dirty="0" err="1">
                <a:latin typeface="Comic Sans MS" panose="030F0702030302020204" pitchFamily="66" charset="0"/>
              </a:rPr>
              <a:t>mōria</a:t>
            </a:r>
            <a:r>
              <a:rPr lang="it-IT" b="1" dirty="0">
                <a:latin typeface="Comic Sans MS" panose="030F0702030302020204" pitchFamily="66" charset="0"/>
              </a:rPr>
              <a:t> (follia, insensatezza, stupidità) compare cinque volte in 1 Corinzi.</a:t>
            </a:r>
            <a:endParaRPr lang="es-ES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023131"/>
              </p:ext>
            </p:extLst>
          </p:nvPr>
        </p:nvGraphicFramePr>
        <p:xfrm>
          <a:off x="37095" y="3152417"/>
          <a:ext cx="5554079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6055891" y="4800846"/>
            <a:ext cx="613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croce è una follia per coloro che periscono; per coloro che non conoscono Dio (i pagani); per coloro che pensano solo a questo mondo (l'uomo naturale); per chi si affida solo alla propria saggezza.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6048546" y="6001175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la croce è una benedizione per chi accetta la salvezza, ossia per chi è disposto a vedere la croce dal punto di vista di Dio.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POTERE DI DIO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28266" y="671376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Poiché la predicazione della croce è pazzia per quelli che periscono, ma per noi, che veniamo salvati, è la potenza di Dio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Corinzi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3" y="1426963"/>
            <a:ext cx="7071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croce ha il potere di rivelare il lato peggiore dell'uomo e quello migliore di Dio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Co 1:18).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992048"/>
              </p:ext>
            </p:extLst>
          </p:nvPr>
        </p:nvGraphicFramePr>
        <p:xfrm>
          <a:off x="1199148" y="2134849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2" y="4983227"/>
            <a:ext cx="7071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 rifiuta la croce sceglie di vivere lontano da Dio e, separandosi dalla sola fonte della vita, va incontro alla distruzione finale.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2" y="5738814"/>
            <a:ext cx="6848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potenza di Dio, manifestata sulla croce, è in grado di riconciliare l'uomo con Dio perdonando tutti i suoi peccati e di donargli la vita eterna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(Cl 1:20; 1 Pi</a:t>
            </a:r>
            <a:r>
              <a:rPr kumimoji="0" lang="es-E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3837710" y="0"/>
            <a:ext cx="835429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MESSAGGIO DELLA CROCE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873472"/>
            <a:ext cx="741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Poiché il mondo non ha conosciuto Dio mediante la propria sapienza, è piaciuto a Dio, nella sua sapienza, di salvare i credenti con la pazzia della predicazione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Corinzi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2018816"/>
            <a:ext cx="73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Perché la predicazione del messaggio della croce è una follia?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Corinzi 1:21-24).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697" y="6211669"/>
            <a:ext cx="7353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messaggio della croce mostra fino a che punto Dio sia stato disposto a spingersi per donarci la salvezza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8" y="4532322"/>
            <a:ext cx="73533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Tuttavia, per gli angeli il messaggio della croce è qualcosa di completamente diverso. Gesù, conoscevano dal Cielo, si lasciava uccidere per amore di un genere umano che lo aveva respinto. Questo è il punto di vista che Paolo voleva trasmettere con la sua predicazione sul fatto che la croce è una follia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836596"/>
            <a:ext cx="73532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ebrei aspettavano un Messia che li liberasse dall'oppressione romana. Quando Gesù annunciò che sarebbe stato crocifisso, i suoi stessi discepoli ne rimasero sconvolti. Inoltre, per un ebreo, un uomo appeso a un legno era una persona maledetta da Dio (De 21:23). Per un gentile, che non aspettava nemmeno un Redentore, la conclusione era la stessa. </a:t>
            </a: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1" y="0"/>
            <a:ext cx="87448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L’INSENSATO E IL DEBOLE DI DIO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75112"/>
            <a:ext cx="8181473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it-IT" b="1" dirty="0">
                <a:latin typeface="Comic Sans MS" panose="030F0702030302020204" pitchFamily="66" charset="0"/>
              </a:rPr>
              <a:t>Poiché la pazzia di Dio è più saggia degli uomini e la debolezza di Dio è più forte degli uomini.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latin typeface="Comic Sans MS" panose="030F0702030302020204" pitchFamily="66" charset="0"/>
              </a:rPr>
              <a:t>(1 Corinzi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25997"/>
            <a:ext cx="864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 ha forse qualcosa di insensato o di debole?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Co 1:25)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72" y="3134058"/>
            <a:ext cx="6448425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686550" y="3054137"/>
            <a:ext cx="5505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Tutta la saggezza esistente in questo mondo è incapace di ideare un tale piano di salvezza per l'umanità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686550" y="5549014"/>
            <a:ext cx="3873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da notare che solo noi che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crediamo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Gesù in risposta alla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chiamata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ci rivolge lo Spirito Santo, saremo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salvati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845" y="5276926"/>
            <a:ext cx="1489281" cy="1484429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826107"/>
            <a:ext cx="11953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Certo che no, poiché Dio non ha alcuna imperfezione. Paolo sta semplicemente facendo un paragone figurato: se Dio avesse un pensiero insensato, sarebbe comunque più saggio del pensiero più saggio di chiunque; oppure, se in Dio ci fosse un argomento debole, sarebbe comunque molto più forte della più solida argomentazione umana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686550" y="3982980"/>
            <a:ext cx="5505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Solo Dio ha potuto offrire la salvezza grazie alla potenza del sacrificio di Gesù offerto sulla croce, «a coloro che sono salvati» (1 Co 1:18); «ai credenti» (1 Co 1:21); e a «coloro che sono chiamati»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 Co 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506361" y="648708"/>
            <a:ext cx="11179277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it-IT" sz="2400" b="1" dirty="0">
                <a:latin typeface="Comic Sans MS" panose="030F0702030302020204" pitchFamily="66" charset="0"/>
              </a:rPr>
              <a:t>Nel nostro tempo la croce del Calvario è oggetto della venerazione di molte persone. Le scene della crocifissione vengono spesso connesse a un'atmosfera di santità e devozione. Ma ai giorni di Paolo, la croce era riguardata con sentimenti di repulsione e orrore. Proclamare come salvatore  della razza umana uno che era stato crocifisso, avrebbe naturalmente provocato  derisione e opposizione.</a:t>
            </a:r>
            <a:r>
              <a:rPr lang="es-ES" sz="2400" b="1" dirty="0">
                <a:latin typeface="Comic Sans MS" panose="030F0702030302020204" pitchFamily="66" charset="0"/>
              </a:rPr>
              <a:t> […]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anose="030F0702030302020204" pitchFamily="66" charset="0"/>
              </a:rPr>
              <a:t> Egli sarebbe stato considerato uomo di scarsa intelligenza per aver tentato di mostrare come la croce poteva essere connessa con l'elevazione della razza umana o con la salvezza dell'umanità. 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anose="030F0702030302020204" pitchFamily="66" charset="0"/>
              </a:rPr>
              <a:t>Per Paolo la croce era l’unico oggetto di supremo interesse</a:t>
            </a:r>
            <a:r>
              <a:rPr lang="es-ES" sz="2400" b="1" dirty="0">
                <a:latin typeface="Comic Sans MS" panose="030F0702030302020204" pitchFamily="66" charset="0"/>
              </a:rPr>
              <a:t>. […]</a:t>
            </a:r>
            <a:r>
              <a:rPr lang="it-IT" sz="2400" b="1" dirty="0">
                <a:latin typeface="Comic Sans MS" panose="030F0702030302020204" pitchFamily="66" charset="0"/>
              </a:rPr>
              <a:t> Paolo capì per esperienza personale che quando un peccatore contempla l'amore del Padre,  come è rivelato nel sacrificio del Figlio, e si sottomette all'influsso divino,  realizza un cambiamento del cuore. In questo modo Cristo può diventare la cosa più importante nell'esistenza di ogni uomo.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6515405" y="6065576"/>
            <a:ext cx="474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White, </a:t>
            </a:r>
            <a:r>
              <a:rPr lang="es-E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Gli uomini che vinsero un impero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153)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1273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Comic Sans MS</vt:lpstr>
      <vt:lpstr>Arial</vt:lpstr>
      <vt:lpstr>Aptos Display</vt:lpstr>
      <vt:lpstr>Verdana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78</cp:revision>
  <dcterms:created xsi:type="dcterms:W3CDTF">2026-05-30T13:56:14Z</dcterms:created>
  <dcterms:modified xsi:type="dcterms:W3CDTF">2026-07-06T08:58:44Z</dcterms:modified>
</cp:coreProperties>
</file>