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81" r:id="rId2"/>
    <p:sldId id="265" r:id="rId3"/>
    <p:sldId id="258" r:id="rId4"/>
    <p:sldId id="259" r:id="rId5"/>
    <p:sldId id="260" r:id="rId6"/>
    <p:sldId id="270" r:id="rId7"/>
    <p:sldId id="262" r:id="rId8"/>
    <p:sldId id="271" r:id="rId9"/>
    <p:sldId id="264" r:id="rId10"/>
    <p:sldId id="266" r:id="rId11"/>
    <p:sldId id="268" r:id="rId12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Georgia" panose="02040502050405020303" pitchFamily="18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58"/>
  </p:normalViewPr>
  <p:slideViewPr>
    <p:cSldViewPr snapToGrid="0">
      <p:cViewPr varScale="1">
        <p:scale>
          <a:sx n="101" d="100"/>
          <a:sy n="101" d="100"/>
        </p:scale>
        <p:origin x="3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Relationship Id="rId4" Type="http://schemas.openxmlformats.org/officeDocument/2006/relationships/image" Target="../media/image2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4" Type="http://schemas.openxmlformats.org/officeDocument/2006/relationships/image" Target="../media/image3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Relationship Id="rId4" Type="http://schemas.openxmlformats.org/officeDocument/2006/relationships/image" Target="../media/image2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4" Type="http://schemas.openxmlformats.org/officeDocument/2006/relationships/image" Target="../media/image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s-ES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Immaturi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Sono come bambini  (1 Co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Si alimentano di latte (1 Co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Sono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carnali</a:t>
          </a:r>
          <a:b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Co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Si lasciano trasportare da opinioni altrui(1 Co 3:4) 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Maturi</a:t>
          </a: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Sono adulti</a:t>
          </a:r>
          <a:br>
            <a:rPr lang="es-ES" sz="2000" b="1" dirty="0">
              <a:solidFill>
                <a:schemeClr val="tx1"/>
              </a:solidFill>
            </a:rPr>
          </a:br>
          <a:r>
            <a:rPr lang="es-ES" sz="2000" b="1" dirty="0">
              <a:solidFill>
                <a:schemeClr val="tx1"/>
              </a:solidFill>
            </a:rPr>
            <a:t>(1 Co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Mangiano cibi solidi (Eb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Sono </a:t>
          </a:r>
          <a:r>
            <a:rPr lang="es-ES" sz="2000" b="1" dirty="0" err="1">
              <a:solidFill>
                <a:schemeClr val="tx1"/>
              </a:solidFill>
            </a:rPr>
            <a:t>spirituali</a:t>
          </a:r>
          <a:br>
            <a:rPr lang="es-ES" sz="2000" b="1" dirty="0">
              <a:solidFill>
                <a:schemeClr val="tx1"/>
              </a:solidFill>
            </a:rPr>
          </a:br>
          <a:r>
            <a:rPr lang="es-ES" sz="2000" b="1" dirty="0">
              <a:solidFill>
                <a:schemeClr val="tx1"/>
              </a:solidFill>
            </a:rPr>
            <a:t>(1 Co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Hanno discernimiento spirituale (1 Co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3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Immaturi</a:t>
          </a: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Sono come bambini  (1 Co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Si alimentano di latte (1 Co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Sono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carnali</a:t>
          </a:r>
          <a:b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Co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Si lasciano trasportare da opinioni altrui(1 Co 3:4) 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3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Maturi</a:t>
          </a: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Sono adulti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s-ES" sz="2000" b="1" kern="1200" dirty="0">
              <a:solidFill>
                <a:schemeClr val="tx1"/>
              </a:solidFill>
            </a:rPr>
            <a:t>(1 Co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Mangiano cibi solidi (Eb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Sono </a:t>
          </a:r>
          <a:r>
            <a:rPr lang="es-ES" sz="2000" b="1" kern="1200" dirty="0" err="1">
              <a:solidFill>
                <a:schemeClr val="tx1"/>
              </a:solidFill>
            </a:rPr>
            <a:t>spirituali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s-ES" sz="2000" b="1" kern="1200" dirty="0">
              <a:solidFill>
                <a:schemeClr val="tx1"/>
              </a:solidFill>
            </a:rPr>
            <a:t>(1 Co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Hanno discernimiento spirituale (1 Co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ATOS PC CLAUDIO\IGLESIA\Escuela Sabatica - ppt lecciones\2026\1 TRIMESTRE\leccion 2\17668803368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74" y="11564"/>
            <a:ext cx="12200074" cy="6846435"/>
          </a:xfrm>
          <a:prstGeom prst="rect">
            <a:avLst/>
          </a:prstGeom>
          <a:noFill/>
        </p:spPr>
      </p:pic>
      <p:sp>
        <p:nvSpPr>
          <p:cNvPr id="3" name="Rettangolo arrotondato 2"/>
          <p:cNvSpPr/>
          <p:nvPr/>
        </p:nvSpPr>
        <p:spPr>
          <a:xfrm>
            <a:off x="304801" y="132641"/>
            <a:ext cx="11549742" cy="1151873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118271" y="1316157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3 TRIMESTRE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88B29BE-9242-473D-A56B-64D155C91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1" y="355348"/>
            <a:ext cx="11443062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4" tIns="60957" rIns="121914" bIns="60957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LEZIONE 3 DELLA SCUOLA DEL SABATO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7200" y="5693229"/>
            <a:ext cx="11549743" cy="1077815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4CB3EE98-247C-4F61-BF86-8B6275695A74}"/>
              </a:ext>
            </a:extLst>
          </p:cNvPr>
          <p:cNvSpPr txBox="1"/>
          <p:nvPr/>
        </p:nvSpPr>
        <p:spPr>
          <a:xfrm>
            <a:off x="527143" y="5663604"/>
            <a:ext cx="11353800" cy="1138767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6">
                  <a:lumMod val="50000"/>
                </a:schemeClr>
              </a:contourClr>
            </a:sp3d>
          </a:bodyPr>
          <a:lstStyle>
            <a:defPPr>
              <a:defRPr lang="es-ES"/>
            </a:defPPr>
            <a:lvl1pPr algn="ctr" defTabSz="914400">
              <a:defRPr sz="4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s-ES" sz="6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9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UNIT</a:t>
            </a:r>
            <a:r>
              <a:rPr lang="it-IT" sz="6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9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À</a:t>
            </a:r>
            <a:r>
              <a:rPr lang="es-ES" sz="6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9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IN CRISTO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0694" y="1360621"/>
            <a:ext cx="8453540" cy="4287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sellaDiTesto 10"/>
          <p:cNvSpPr txBox="1"/>
          <p:nvPr/>
        </p:nvSpPr>
        <p:spPr>
          <a:xfrm>
            <a:off x="10166168" y="5113093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  18 LUGLIO 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s-ES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RISPETTO PER I LEADER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Del resto, quel che si richiede agli amministratori è che ciascuno sia trovato fedele</a:t>
            </a:r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Corinzi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479054"/>
            <a:ext cx="7348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Il fatto che esistano rivalità e fazioni attorno ai leader non significa che dobbiamo scartarli. Al contrario, Paolo sostenne e difese il ministero di Apollo e la sua opera a Corinto </a:t>
            </a:r>
            <a:r>
              <a:rPr lang="es-ES" b="1" dirty="0"/>
              <a:t>(1 Co 3:5,6; 4:6; 16:12).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882733"/>
            <a:ext cx="2626744" cy="2893430"/>
            <a:chOff x="9365230" y="1587500"/>
            <a:chExt cx="2626744" cy="3011051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1169551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sz="1400" b="1" noProof="0" dirty="0">
                  <a:latin typeface="Georgia" panose="02040502050405020303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Frank y Walter Bond </a:t>
              </a:r>
              <a:r>
                <a:rPr lang="it-IT" sz="1400" b="1" dirty="0">
                  <a:latin typeface="Georgia" panose="02040502050405020303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furono i primi missionari in Spagna. Walter morì per la sua fede a Jaén nel </a:t>
              </a:r>
              <a:r>
                <a:rPr lang="es-ES" sz="1400" b="1" noProof="0" dirty="0">
                  <a:latin typeface="Georgia" panose="02040502050405020303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1914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527" y="1310640"/>
            <a:ext cx="2612445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145" y="4077247"/>
            <a:ext cx="3623828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2123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I leader cristiani seguono le orme di Gesù dimostrandosi disposti a soffrire per i propri fratelli e sorelle e, se necessario, persino a morire per il proprio ministero</a:t>
            </a:r>
            <a:r>
              <a:rPr lang="es-ES" b="1" dirty="0"/>
              <a:t>(1 Co 4:11-13; 2 Co11:23-28).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449383"/>
            <a:ext cx="73481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Quando i leader agiscono con fedeltà, sono degni di onore (1 Co 4:2; 1 Ti 5:17). Tuttavia, anche quando non ricevono tale onore, continuano a rimanere fedeli perché sanno che chi deve giudicarli è Dio stesso, non gli uomini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 4:3,4).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3478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Né i leader né i membri sono chiamati a litigare o a discutere tra loro, ma a unirsi per esaltare Gesù e predicare il messaggio della croce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1978701" y="434714"/>
            <a:ext cx="799843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400" b="1" dirty="0">
                <a:latin typeface="Comic Sans MS" panose="030F0702030302020204" pitchFamily="66" charset="0"/>
              </a:rPr>
              <a:t>“</a:t>
            </a:r>
            <a:r>
              <a:rPr lang="it-IT" sz="2400" b="1" dirty="0">
                <a:latin typeface="Comic Sans MS" panose="030F0702030302020204" pitchFamily="66" charset="0"/>
              </a:rPr>
              <a:t>Nulla può perfezionare la perfetta unità nella Chiesa se non lo spirito di una pazienza simile a quella di Cristo. Satana può seminare discordia; solo Cristo può armonizzare gli elementi discordanti</a:t>
            </a:r>
            <a:r>
              <a:rPr lang="es-ES" sz="2400" b="1" dirty="0">
                <a:latin typeface="Comic Sans MS" panose="030F0702030302020204" pitchFamily="66" charset="0"/>
              </a:rPr>
              <a:t>...</a:t>
            </a:r>
            <a:r>
              <a:rPr lang="it-IT" sz="2400" b="1" dirty="0">
                <a:latin typeface="Comic Sans MS" panose="030F0702030302020204" pitchFamily="66" charset="0"/>
              </a:rPr>
              <a:t> Quando, come singoli membri della chiesa, ameremo Dio sopra ogni cosa e il prossimo come noi stessi, allora non ci saranno faticosi sforzi per unirci; ci sarà unità in Cristo, le orecchie saranno chiuse alle voci, e nessuno muoverà rimproveri contro il proprio prossimo. I membri della chiesa apprezzeranno l’amore e l’unità e saranno come una grande famiglia. Allora presenteremo al mondo le credenziali che testimonieranno che Dio ha mandato il suo Figlio nel mondo</a:t>
            </a:r>
            <a:r>
              <a:rPr lang="es-ES" sz="2400" b="1" dirty="0">
                <a:latin typeface="Comic Sans MS" panose="030F0702030302020204" pitchFamily="66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5222003" y="6045012"/>
            <a:ext cx="47401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(E.G. White, </a:t>
            </a:r>
            <a:r>
              <a:rPr lang="es-ES" sz="16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Riflettiamo</a:t>
            </a:r>
            <a:r>
              <a:rPr lang="es-ES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l'immagine di Gesù</a:t>
            </a:r>
            <a:r>
              <a:rPr lang="es-E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 5 </a:t>
            </a:r>
            <a:r>
              <a:rPr lang="es-ES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luglio</a:t>
            </a:r>
            <a:r>
              <a:rPr lang="es-E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lang="it-IT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Ora, fratelli, vi esorto, nel nome del Signore nostro Gesù Cristo, ad avere tutti un medesimo parlare e a non avere divisioni tra di voi, ma a stare perfettamente uniti nel medesimo modo di pensare e di sentire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Corinzi 1:10)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91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4" y="3760707"/>
            <a:ext cx="4924425" cy="28315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s-ES" b="1" dirty="0"/>
              <a:t>Problemi che provocano desunioni: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C53544"/>
                </a:solidFill>
              </a:rPr>
              <a:t>Divisioni e contese.</a:t>
            </a:r>
          </a:p>
          <a:p>
            <a:pPr>
              <a:spcBef>
                <a:spcPts val="1800"/>
              </a:spcBef>
            </a:pPr>
            <a:r>
              <a:rPr lang="es-ES" sz="2000" b="1" dirty="0"/>
              <a:t>Come mantenere l’unità: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55A14E"/>
                </a:solidFill>
              </a:rPr>
              <a:t>L’unità in Gesù.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3080B9"/>
                </a:solidFill>
              </a:rPr>
              <a:t>Saggezza e maturità.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C57035"/>
                </a:solidFill>
              </a:rPr>
              <a:t>Servizio e umiltà.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BD2DB8"/>
                </a:solidFill>
              </a:rPr>
              <a:t>Rispetto per i leader.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Dopo aver salutato i Corinzi e averli lodati per la loro crescita spirituale, Paolo passa ad affrontare il primo dei problemi che affliggevano quella comunità: la mancanza di unità</a:t>
            </a:r>
            <a:r>
              <a:rPr lang="es-ES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1900" y="144061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2" y="2313709"/>
            <a:ext cx="70199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Una cosa è chiara fin dall’inizio: l’unità nella Chiesa non può essere raggiunta grazie allo sforzo umano. Solo concentrandoci su Gesù potremo raggiungere l’unità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229256"/>
            <a:ext cx="70199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Nelle epistole ai Corinzi e in altre scritte da Paolo, vediamo come egli ci fornisca delle indicazioni per risolvere questo problema, che può riguardare anche le chiese di oggi.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s-ES" sz="6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PROBLEMI CHE PROVOCANO DISUNIONE</a:t>
            </a: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rgbClr val="FF0000"/>
                </a:solidFill>
              </a:rPr>
              <a:t>DIVISIONI E CONTESE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rgbClr val="002060"/>
                </a:solidFill>
                <a:latin typeface="Comic Sans MS" panose="030F0702030302020204" pitchFamily="66" charset="0"/>
              </a:rPr>
              <a:t>Ora, fratelli, vi esorto, nel nome del Signore nostro Gesù Cristo, ad avere tutti un medesimo parlare e a non avere divisioni tra di voi, ma a stare perfettamente uniti nel medesimo modo di pensare e di sentire.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s-E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Corinzi 1:10)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387862"/>
            <a:ext cx="5427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Diversi leader erano passati da Corinto e ogni credente aveva il proprio predicatore preferito (Paolo, Apollo, Pietro… ). La situazione era arrivata al punto da generare contrasti tra loro </a:t>
            </a:r>
            <a:r>
              <a:rPr lang="es-ES" b="1" dirty="0"/>
              <a:t>1 Co 1:11).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195909" y="5045117"/>
            <a:ext cx="578210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b="1" dirty="0"/>
              <a:t>Lentamente, </a:t>
            </a:r>
            <a:r>
              <a:rPr lang="it-IT" b="1" dirty="0"/>
              <a:t>la vita della chiesa ne risentì (1 Co 3:3). </a:t>
            </a:r>
          </a:p>
          <a:p>
            <a:pPr>
              <a:spcBef>
                <a:spcPts val="600"/>
              </a:spcBef>
            </a:pPr>
            <a:r>
              <a:rPr lang="it-IT" b="1" dirty="0"/>
              <a:t>La mancanza di unità comprometteva la celebrazione della Cena del Signore (1 Co 11:33), e si arrivò persino all’estremo di citarsi a vicenda in tribunale </a:t>
            </a:r>
            <a:r>
              <a:rPr lang="es-ES" b="1" dirty="0"/>
              <a:t>(1 Co 6:1).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32533"/>
            <a:ext cx="9694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In cosa consistevano le divisioni presenti nella chiesa di Corinto?</a:t>
            </a:r>
            <a:r>
              <a:rPr lang="es-ES" b="1" dirty="0"/>
              <a:t> (1 Co 1:12)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0" y="2283038"/>
            <a:ext cx="4071290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5181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Senza rendersi conto che tutti predicavano un messaggio comune, si sono concentrati su aspetti irrilevanti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 3:5-8).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149544"/>
            <a:ext cx="7846142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s-ES" sz="6600" b="1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COME MANTENERE L’UNITÀ </a:t>
            </a: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3"/>
                </a:solidFill>
              </a:rPr>
              <a:t>L’UNITÀ IN GESÙ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81722"/>
            <a:ext cx="6848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Fedele è Dio, dal quale siete stati chiamati alla comunione del Figlio suo Gesù Cristo, nostro Signore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Corinzi 1:9)</a:t>
            </a:r>
            <a:endParaRPr lang="es-ES" b="1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528282"/>
            <a:ext cx="7278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«Forse Cristo è diviso? È stato forse Paolo crocifisso per voi? Oppure siete stati battezzati nel nome di Paolo?» (1 Co 1:13). Con queste domande Paolo vuole farli riflettere</a:t>
            </a:r>
            <a:r>
              <a:rPr lang="es-ES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3822" y="5894765"/>
            <a:ext cx="7278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L'unità nella Chiesa si raggiunge solo morendo a se stessi e vivendo per Gesù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29979" y="4821382"/>
            <a:ext cx="72818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Le piccole divergenze di opinione, i diversi doni che ciascuno possiede, quando sono incentrati su Cristo, invece di generare disunione generano unione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 12:12-13,25, 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29978" y="3805479"/>
            <a:ext cx="73900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Ma l'unità in Gesù non è uniformità. Non significa che tutti dobbiamo pensare allo stesso modo su tutto, né che dobbiamo agire tutti allo stesso modo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22" y="2651492"/>
            <a:ext cx="72741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L'unità si può raggiungere solo riconoscendo Gesù come nostro Signore. Non si ottiene aderendo al pensiero o alle idee di un fratello o di una sorella, né formando gruppi chiusi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SAGGEZZA E MATURITÀ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Fratelli, io non ho potuto parlarvi come a spirituali, ma ho dovuto parlarvi come a carnali, come a bambini in Cristo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Corinzi 3:1)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544987"/>
            <a:ext cx="32953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it-IT" b="1" dirty="0"/>
              <a:t>Paolo definisce “carnali” i cristiani immaturi, i “bambini in Cristo” (1 Co 3:1). Questo tipo di cristiani presta maggiore attenzione alle persone che a Gesù</a:t>
            </a:r>
            <a:r>
              <a:rPr lang="es-ES" b="1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465764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186711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459534"/>
            <a:ext cx="316752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/>
              <a:t>Quando si attribuisce un’importanza eccessiva ad alcuni leader a scapito di altri, si formano gruppi che dividono la Chiesa.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B542E7C-024E-D732-0D0D-6087C4B2E188}"/>
              </a:ext>
            </a:extLst>
          </p:cNvPr>
          <p:cNvSpPr txBox="1"/>
          <p:nvPr/>
        </p:nvSpPr>
        <p:spPr>
          <a:xfrm>
            <a:off x="155781" y="5097083"/>
            <a:ext cx="30160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Questo è frutto di immaturità. Per questo Paolo ci invita a raggiungere la maturità in Cristo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 2:6).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SERVIZIO E UMILTÀ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Così ognuno ci consideri servitori di Cristo e amministratori dei misteri di Dio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s-ES" sz="14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Corinzi 4:1)</a:t>
            </a:r>
            <a:endParaRPr lang="es-ES" b="1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61504" y="1518792"/>
            <a:ext cx="6515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Proprio come oggi, nel I secolo le persone erano divise da idee politiche, filosofiche, religiose… Come evitare che questo modo di pensare si insinui nella Chiesa, generando divisioni?</a:t>
            </a:r>
            <a:endParaRPr lang="es-ES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930805"/>
            <a:ext cx="2104883" cy="2069819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52617" y="2930805"/>
            <a:ext cx="63912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L'atteggiamento del leader è fondamentale. I leader della chiesa devono avere ben chiaro il proprio ruolo di amministratori. Non sono i proprietari della chiesa, ma semplicemente la amministrano per Cristo.</a:t>
            </a:r>
            <a:endParaRPr lang="es-ES" b="1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75352" y="5930404"/>
            <a:ext cx="64813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Quale unità ci sarebbe nella Chiesa se tutti – non solo i leader, ma ciascuno dei membri – agissimo in questo modo?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80688" y="4927236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Il servitore che amministra deve comportarsi come si comporta il suo Signore: sempre pronto a mettersi umilmente al servizio degli altri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Fl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2:3-8).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80688" y="4184784"/>
            <a:ext cx="63912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Il capo della Chiesa è Gesù; tutti gli altri la guidano in qualità di “servitori di Cristo”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Co 4:1).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1228</Words>
  <Application>Microsoft Office PowerPoint</Application>
  <PresentationFormat>Panorámica</PresentationFormat>
  <Paragraphs>64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Comic Sans MS</vt:lpstr>
      <vt:lpstr>Georgia</vt:lpstr>
      <vt:lpstr>Arial</vt:lpstr>
      <vt:lpstr>Aptos Display</vt:lpstr>
      <vt:lpstr>Verdana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</dc:creator>
  <cp:lastModifiedBy>Sergio</cp:lastModifiedBy>
  <cp:revision>67</cp:revision>
  <dcterms:created xsi:type="dcterms:W3CDTF">2026-06-06T16:57:43Z</dcterms:created>
  <dcterms:modified xsi:type="dcterms:W3CDTF">2026-07-06T09:02:26Z</dcterms:modified>
</cp:coreProperties>
</file>