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70" r:id="rId2"/>
    <p:sldId id="265" r:id="rId3"/>
    <p:sldId id="266" r:id="rId4"/>
    <p:sldId id="267" r:id="rId5"/>
    <p:sldId id="268" r:id="rId6"/>
    <p:sldId id="260" r:id="rId7"/>
    <p:sldId id="261" r:id="rId8"/>
    <p:sldId id="269" r:id="rId9"/>
    <p:sldId id="264" r:id="rId10"/>
  </p:sldIdLst>
  <p:sldSz cx="12192000" cy="6858000"/>
  <p:notesSz cx="6858000" cy="9144000"/>
  <p:embeddedFontLst>
    <p:embeddedFont>
      <p:font typeface="Comic Sans MS" panose="030F0702030302020204" pitchFamily="66" charset="0"/>
      <p:regular r:id="rId11"/>
      <p:bold r:id="rId12"/>
      <p:italic r:id="rId13"/>
      <p:boldItalic r:id="rId14"/>
    </p:embeddedFont>
    <p:embeddedFont>
      <p:font typeface="Verdana" panose="020B0604030504040204" pitchFamily="34" charset="0"/>
      <p:regular r:id="rId15"/>
      <p:bold r:id="rId16"/>
      <p:italic r:id="rId17"/>
      <p:boldItalic r:id="rId18"/>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519"/>
    <a:srgbClr val="91E171"/>
    <a:srgbClr val="105660"/>
    <a:srgbClr val="5C4A00"/>
    <a:srgbClr val="FFE79B"/>
    <a:srgbClr val="C7E6A4"/>
    <a:srgbClr val="91784B"/>
    <a:srgbClr val="BCEDA9"/>
    <a:srgbClr val="645730"/>
    <a:srgbClr val="807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96233" autoAdjust="0"/>
  </p:normalViewPr>
  <p:slideViewPr>
    <p:cSldViewPr snapToGrid="0">
      <p:cViewPr varScale="1">
        <p:scale>
          <a:sx n="103" d="100"/>
          <a:sy n="103" d="100"/>
        </p:scale>
        <p:origin x="82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s>
</file>

<file path=ppt/diagrams/_rels/data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1.png"/><Relationship Id="rId1" Type="http://schemas.openxmlformats.org/officeDocument/2006/relationships/image" Target="../media/image30.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s>
</file>

<file path=ppt/diagrams/_rels/drawing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1.png"/><Relationship Id="rId1" Type="http://schemas.openxmlformats.org/officeDocument/2006/relationships/image" Target="../media/image30.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es-ES" sz="2000" b="1" dirty="0"/>
            <a:t>1 Corinzi 8</a:t>
          </a:r>
        </a:p>
      </dgm:t>
    </dgm:pt>
    <dgm:pt modelId="{194D3DDD-781E-487E-BE5E-CC1789E42CF2}" type="parTrans" cxnId="{0DFE376C-6ADB-42B6-B120-E3C6CF69EBB1}">
      <dgm:prSet/>
      <dgm:spPr/>
      <dgm:t>
        <a:bodyPr/>
        <a:lstStyle/>
        <a:p>
          <a:endParaRPr lang="es-ES" sz="2000" b="1"/>
        </a:p>
      </dgm:t>
    </dgm:pt>
    <dgm:pt modelId="{3C1CC809-8E8C-4D32-A836-E33BAAC1F441}" type="sib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s-ES" sz="2000" b="1" dirty="0">
              <a:solidFill>
                <a:srgbClr val="105660"/>
              </a:solidFill>
            </a:rPr>
            <a:t>Alimenti sacrificati agli idoli</a:t>
          </a:r>
        </a:p>
      </dgm:t>
    </dgm:pt>
    <dgm:pt modelId="{0649B2E2-32EE-4588-BC06-73599311D52F}" type="parTrans" cxnId="{8069C2BD-91EA-44BC-935D-5B69537D5FB2}">
      <dgm:prSet/>
      <dgm:spPr/>
      <dgm:t>
        <a:bodyPr/>
        <a:lstStyle/>
        <a:p>
          <a:endParaRPr lang="es-ES" sz="2000" b="1"/>
        </a:p>
      </dgm:t>
    </dgm:pt>
    <dgm:pt modelId="{72DA17D0-0320-45F2-9CB8-722D008DBF13}" type="sibTrans" cxnId="{8069C2BD-91EA-44BC-935D-5B69537D5FB2}">
      <dgm:prSet/>
      <dgm:spPr/>
      <dgm:t>
        <a:bodyPr/>
        <a:lstStyle/>
        <a:p>
          <a:endParaRPr lang="es-ES" sz="2000" b="1"/>
        </a:p>
      </dgm:t>
    </dgm:pt>
    <dgm:pt modelId="{827423D8-1AD9-46A3-A11E-90EEBF91BB4E}">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s-ES" sz="2000" b="1" dirty="0"/>
            <a:t>(La conoscenza e l’amore)</a:t>
          </a:r>
        </a:p>
      </dgm:t>
    </dgm:pt>
    <dgm:pt modelId="{10F515B2-ED3A-409F-BCD3-D9353A3A44C3}" type="parTrans" cxnId="{5F0486D8-51B4-482B-870D-B2B9BC0AE83C}">
      <dgm:prSet/>
      <dgm:spPr/>
      <dgm:t>
        <a:bodyPr/>
        <a:lstStyle/>
        <a:p>
          <a:endParaRPr lang="es-ES" sz="2000" b="1"/>
        </a:p>
      </dgm:t>
    </dgm:pt>
    <dgm:pt modelId="{9ADDA0EC-1591-4B58-B3BA-E14D06682C58}" type="sibTrans" cxnId="{5F0486D8-51B4-482B-870D-B2B9BC0AE83C}">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es-ES" sz="2000" b="1" dirty="0"/>
            <a:t>1 Corinzi 9</a:t>
          </a:r>
        </a:p>
      </dgm:t>
    </dgm:pt>
    <dgm:pt modelId="{173A3E42-C226-407F-8237-FD1E5BB3E420}" type="parTrans" cxnId="{A9424E30-0283-4EB8-8AC1-83260AB5FF22}">
      <dgm:prSet/>
      <dgm:spPr/>
      <dgm:t>
        <a:bodyPr/>
        <a:lstStyle/>
        <a:p>
          <a:endParaRPr lang="es-ES" sz="2000" b="1"/>
        </a:p>
      </dgm:t>
    </dgm:pt>
    <dgm:pt modelId="{E2FD1593-85B8-4ED3-9E3C-EE793DFF1658}" type="sibTrans" cxnId="{A9424E30-0283-4EB8-8AC1-83260AB5FF22}">
      <dgm:prSet/>
      <dgm:spPr/>
      <dgm:t>
        <a:bodyPr/>
        <a:lstStyle/>
        <a:p>
          <a:endParaRPr lang="es-ES" sz="2000" b="1"/>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s-ES" sz="2000" b="1" dirty="0">
              <a:solidFill>
                <a:schemeClr val="accent1">
                  <a:lumMod val="50000"/>
                </a:schemeClr>
              </a:solidFill>
            </a:rPr>
            <a:t>Paolo </a:t>
          </a:r>
          <a:r>
            <a:rPr lang="it-IT" sz="2000" b="1" dirty="0">
              <a:solidFill>
                <a:schemeClr val="accent1">
                  <a:lumMod val="50000"/>
                </a:schemeClr>
              </a:solidFill>
            </a:rPr>
            <a:t>rinuncia ai propri diritti
</a:t>
          </a:r>
          <a:r>
            <a:rPr lang="it-IT" sz="2000" b="1" dirty="0">
              <a:solidFill>
                <a:schemeClr val="tx1"/>
              </a:solidFill>
            </a:rPr>
            <a:t>(I diritti del Vangelo)</a:t>
          </a:r>
          <a:endParaRPr lang="es-ES" sz="2000" b="1" dirty="0">
            <a:solidFill>
              <a:schemeClr val="tx1"/>
            </a:solidFill>
          </a:endParaRPr>
        </a:p>
      </dgm:t>
    </dgm:pt>
    <dgm:pt modelId="{DA552DF3-2578-49D5-B151-85AED4F0B1F2}" type="parTrans" cxnId="{F5A1A44B-50FB-4C38-BC3A-6CC53E41B616}">
      <dgm:prSet/>
      <dgm:spPr/>
      <dgm:t>
        <a:bodyPr/>
        <a:lstStyle/>
        <a:p>
          <a:endParaRPr lang="es-ES" sz="2000" b="1"/>
        </a:p>
      </dgm:t>
    </dgm:pt>
    <dgm:pt modelId="{E544601E-07D6-4C33-8042-DB025AEE11B5}" type="sibTrans" cxnId="{F5A1A44B-50FB-4C38-BC3A-6CC53E41B616}">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es-ES" sz="2000" b="1" dirty="0"/>
            <a:t>1 Corinzi 10:1-13</a:t>
          </a:r>
        </a:p>
      </dgm:t>
    </dgm:pt>
    <dgm:pt modelId="{D181264C-9C20-4C80-A9DF-4C20BD8CFC7C}" type="parTrans" cxnId="{1D4AEDF9-7731-43A1-A2E2-5ECE0F781982}">
      <dgm:prSet/>
      <dgm:spPr/>
      <dgm:t>
        <a:bodyPr/>
        <a:lstStyle/>
        <a:p>
          <a:endParaRPr lang="es-ES" sz="2000" b="1"/>
        </a:p>
      </dgm:t>
    </dgm:pt>
    <dgm:pt modelId="{6372C50C-2F9B-4534-8705-6AA32B63F789}" type="sib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s-ES" sz="2000" b="1" dirty="0">
              <a:solidFill>
                <a:schemeClr val="accent5">
                  <a:lumMod val="50000"/>
                </a:schemeClr>
              </a:solidFill>
            </a:rPr>
            <a:t>Avvertimenti contro l’idolatria</a:t>
          </a:r>
        </a:p>
      </dgm:t>
    </dgm:pt>
    <dgm:pt modelId="{2274FFB4-4B2C-4153-A18E-A23146937F52}" type="parTrans" cxnId="{21A481E3-9585-4D6B-9E9F-1DE0940CB427}">
      <dgm:prSet/>
      <dgm:spPr/>
      <dgm:t>
        <a:bodyPr/>
        <a:lstStyle/>
        <a:p>
          <a:endParaRPr lang="es-ES" sz="2000" b="1"/>
        </a:p>
      </dgm:t>
    </dgm:pt>
    <dgm:pt modelId="{3A3E78A7-9F41-42AE-90D3-FFF94E6FB6A1}" type="sibTrans" cxnId="{21A481E3-9585-4D6B-9E9F-1DE0940CB427}">
      <dgm:prSet/>
      <dgm:spPr/>
      <dgm:t>
        <a:bodyPr/>
        <a:lstStyle/>
        <a:p>
          <a:endParaRPr lang="es-ES" sz="2000" b="1"/>
        </a:p>
      </dgm:t>
    </dgm:pt>
    <dgm:pt modelId="{7E7C4A5E-3813-4E62-8701-AC2CDB909CE3}">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s-ES" sz="2000" b="1" dirty="0"/>
            <a:t>(Lezioni del passato)</a:t>
          </a:r>
        </a:p>
      </dgm:t>
    </dgm:pt>
    <dgm:pt modelId="{6142C5ED-00DE-4880-BE19-DFE0725A7C33}" type="parTrans" cxnId="{CEFDE731-7B0B-4BE2-A396-A7FAF5FAD183}">
      <dgm:prSet/>
      <dgm:spPr/>
      <dgm:t>
        <a:bodyPr/>
        <a:lstStyle/>
        <a:p>
          <a:endParaRPr lang="es-ES" sz="2000" b="1"/>
        </a:p>
      </dgm:t>
    </dgm:pt>
    <dgm:pt modelId="{A1C3323B-B82F-491E-8DD0-B01EA676CE2D}" type="sibTrans" cxnId="{CEFDE731-7B0B-4BE2-A396-A7FAF5FAD183}">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es-ES" sz="2000" b="1" dirty="0"/>
            <a:t>1 Corinzi 10:14-22</a:t>
          </a:r>
        </a:p>
      </dgm:t>
    </dgm:pt>
    <dgm:pt modelId="{716BA5BC-8650-4C80-A758-E545C9B2F9C1}" type="parTrans" cxnId="{A8CD50C4-9FB6-4D50-97CB-ECD47B5EE62A}">
      <dgm:prSet/>
      <dgm:spPr/>
      <dgm:t>
        <a:bodyPr/>
        <a:lstStyle/>
        <a:p>
          <a:endParaRPr lang="es-ES" sz="2000" b="1"/>
        </a:p>
      </dgm:t>
    </dgm:pt>
    <dgm:pt modelId="{C7CA6C9E-4294-4543-BF9B-72B740B78668}" type="sib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it-IT" sz="2000" b="1" dirty="0">
              <a:solidFill>
                <a:schemeClr val="accent6">
                  <a:lumMod val="50000"/>
                </a:schemeClr>
              </a:solidFill>
            </a:rPr>
            <a:t>Il calice del Signore e il calice dei demoni</a:t>
          </a:r>
          <a:endParaRPr lang="es-ES" sz="2000" b="1" dirty="0">
            <a:solidFill>
              <a:schemeClr val="accent6">
                <a:lumMod val="50000"/>
              </a:schemeClr>
            </a:solidFill>
          </a:endParaRPr>
        </a:p>
      </dgm:t>
    </dgm:pt>
    <dgm:pt modelId="{2F0E6EA3-5BDE-437C-BAD3-EB384E4778E6}" type="parTrans" cxnId="{B5C5B7B3-FE0B-40E5-87E0-351D691C4778}">
      <dgm:prSet/>
      <dgm:spPr/>
      <dgm:t>
        <a:bodyPr/>
        <a:lstStyle/>
        <a:p>
          <a:endParaRPr lang="es-ES" sz="2000" b="1"/>
        </a:p>
      </dgm:t>
    </dgm:pt>
    <dgm:pt modelId="{EAEB4C2F-B6F7-4B4F-8268-CBF30DEF8D0B}" type="sibTrans" cxnId="{B5C5B7B3-FE0B-40E5-87E0-351D691C4778}">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es-ES" sz="2000" b="1" dirty="0"/>
            <a:t>1 Corinzi 10:23-33</a:t>
          </a:r>
        </a:p>
      </dgm:t>
    </dgm:pt>
    <dgm:pt modelId="{9DBB4E95-5646-41A8-A5D6-7159A86BB88C}" type="parTrans" cxnId="{051BC786-8D26-4D9E-91A1-C74B41B91965}">
      <dgm:prSet/>
      <dgm:spPr/>
      <dgm:t>
        <a:bodyPr/>
        <a:lstStyle/>
        <a:p>
          <a:endParaRPr lang="es-ES" sz="2000" b="1"/>
        </a:p>
      </dgm:t>
    </dgm:pt>
    <dgm:pt modelId="{6ACE434A-AD9B-466D-A982-F0F1284FDFD6}" type="sib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it-IT" sz="2000" b="1" dirty="0">
              <a:solidFill>
                <a:schemeClr val="accent3">
                  <a:lumMod val="50000"/>
                </a:schemeClr>
              </a:solidFill>
            </a:rPr>
            <a:t>Fare tutto alla gloria di Dio</a:t>
          </a:r>
          <a:endParaRPr lang="es-ES" sz="2000" b="1" dirty="0">
            <a:solidFill>
              <a:schemeClr val="accent3">
                <a:lumMod val="50000"/>
              </a:schemeClr>
            </a:solidFill>
          </a:endParaRPr>
        </a:p>
      </dgm:t>
    </dgm:pt>
    <dgm:pt modelId="{BA06FD9E-E4F9-4DBE-93A9-02580831DF2A}" type="parTrans" cxnId="{F5479E2A-AF07-4B80-9E03-633BDE5EFFFC}">
      <dgm:prSet/>
      <dgm:spPr/>
      <dgm:t>
        <a:bodyPr/>
        <a:lstStyle/>
        <a:p>
          <a:endParaRPr lang="es-ES" sz="2000" b="1"/>
        </a:p>
      </dgm:t>
    </dgm:pt>
    <dgm:pt modelId="{7057C2B2-13DB-4594-9FC3-FD03734FFA1D}" type="sibTrans" cxnId="{F5479E2A-AF07-4B80-9E03-633BDE5EFFFC}">
      <dgm:prSet/>
      <dgm:spPr/>
      <dgm:t>
        <a:bodyPr/>
        <a:lstStyle/>
        <a:p>
          <a:endParaRPr lang="es-ES" sz="2000" b="1"/>
        </a:p>
      </dgm:t>
    </dgm:pt>
    <dgm:pt modelId="{F5B9CF13-9D89-4323-A0E7-B4BCDAC219F8}">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es-ES" sz="2000" b="1" dirty="0"/>
            <a:t>(</a:t>
          </a:r>
          <a:r>
            <a:rPr lang="it-IT" sz="2000" b="1" dirty="0"/>
            <a:t>Ciò che è lecito e ciò che è opportuno)</a:t>
          </a:r>
          <a:endParaRPr lang="es-ES" sz="2000" b="1" dirty="0"/>
        </a:p>
      </dgm:t>
    </dgm:pt>
    <dgm:pt modelId="{39DD5979-1606-42C9-ACE9-FB44F3DB702E}" type="parTrans" cxnId="{74EB4B43-8E0F-4CD6-A0FA-4D350F864E23}">
      <dgm:prSet/>
      <dgm:spPr/>
      <dgm:t>
        <a:bodyPr/>
        <a:lstStyle/>
        <a:p>
          <a:endParaRPr lang="es-ES" sz="2000" b="1"/>
        </a:p>
      </dgm:t>
    </dgm:pt>
    <dgm:pt modelId="{32809D65-05FB-4909-AC01-4D08D8411DA1}" type="sibTrans" cxnId="{74EB4B43-8E0F-4CD6-A0FA-4D350F864E23}">
      <dgm:prSet/>
      <dgm:spPr/>
      <dgm:t>
        <a:bodyPr/>
        <a:lstStyle/>
        <a:p>
          <a:endParaRPr lang="es-ES" sz="2000" b="1"/>
        </a:p>
      </dgm:t>
    </dgm:pt>
    <dgm:pt modelId="{FD43EE3A-59F9-4004-8793-E2FB48F69C29}">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s-ES" sz="2000" b="1" dirty="0"/>
            <a:t>(Abbandonare l’idolatria)</a:t>
          </a:r>
          <a:endParaRPr lang="es-ES" sz="2000" b="1" dirty="0">
            <a:solidFill>
              <a:schemeClr val="accent6">
                <a:lumMod val="50000"/>
              </a:schemeClr>
            </a:solidFill>
          </a:endParaRPr>
        </a:p>
      </dgm:t>
    </dgm:pt>
    <dgm:pt modelId="{787B9FBF-AD0B-4E28-BEF2-06FB8105F71C}" type="parTrans" cxnId="{A5A031A2-EED7-4BE3-8120-6A74B4126327}">
      <dgm:prSet/>
      <dgm:spPr/>
      <dgm:t>
        <a:bodyPr/>
        <a:lstStyle/>
        <a:p>
          <a:endParaRPr lang="es-ES_tradnl"/>
        </a:p>
      </dgm:t>
    </dgm:pt>
    <dgm:pt modelId="{FD24E802-A5A0-44BD-AADB-0CB778382C7F}" type="sibTrans" cxnId="{A5A031A2-EED7-4BE3-8120-6A74B4126327}">
      <dgm:prSet/>
      <dgm:spPr/>
      <dgm:t>
        <a:bodyPr/>
        <a:lstStyle/>
        <a:p>
          <a:endParaRPr lang="es-ES_tradnl"/>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5D03F124-52E2-486E-A89B-D50A3CE4BB77}" type="presOf" srcId="{7E7C4A5E-3813-4E62-8701-AC2CDB909CE3}" destId="{10B49261-2E38-4333-877D-540977F0CE76}" srcOrd="0" destOrd="1"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CEFDE731-7B0B-4BE2-A396-A7FAF5FAD183}" srcId="{2DD08215-E7C0-406F-A2C1-B933C43095E0}" destId="{7E7C4A5E-3813-4E62-8701-AC2CDB909CE3}" srcOrd="1" destOrd="0" parTransId="{6142C5ED-00DE-4880-BE19-DFE0725A7C33}" sibTransId="{A1C3323B-B82F-491E-8DD0-B01EA676CE2D}"/>
    <dgm:cxn modelId="{1D9DB933-B562-49AA-A92D-BAA94C19B152}" type="presOf" srcId="{A0487429-BEEA-4814-A7FD-DF3D8DDB8992}" destId="{D23DF7B9-1508-4D64-BF74-796D8F9392E5}" srcOrd="0" destOrd="0" presId="urn:microsoft.com/office/officeart/2005/8/layout/vList2"/>
    <dgm:cxn modelId="{8568455E-AD73-48C8-86B0-FCB1EB756C32}" type="presOf" srcId="{827423D8-1AD9-46A3-A11E-90EEBF91BB4E}" destId="{CBDBDD01-3099-41C2-BE30-1FC52A6D2D21}" srcOrd="0" destOrd="1" presId="urn:microsoft.com/office/officeart/2005/8/layout/vList2"/>
    <dgm:cxn modelId="{7835A542-DEE3-492D-AF86-4C7E692D928E}" type="presOf" srcId="{3309BE94-2E55-4780-8847-E2314BB6B5CA}" destId="{E02B32B1-A93B-45CE-A8E9-B011A91A1719}" srcOrd="0" destOrd="0" presId="urn:microsoft.com/office/officeart/2005/8/layout/vList2"/>
    <dgm:cxn modelId="{74EB4B43-8E0F-4CD6-A0FA-4D350F864E23}" srcId="{0E15DC5B-1B4C-48A9-B98F-835B260FC666}" destId="{F5B9CF13-9D89-4323-A0E7-B4BCDAC219F8}" srcOrd="1" destOrd="0" parTransId="{39DD5979-1606-42C9-ACE9-FB44F3DB702E}" sibTransId="{32809D65-05FB-4909-AC01-4D08D8411DA1}"/>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85973558-BC2B-40FE-A323-BC8AF96F0D64}" type="presOf" srcId="{D02A6EB1-2A9E-4313-AFC2-7525C8869E9E}" destId="{F6C34058-B94A-4665-B0D2-FAC45F96C35E}" srcOrd="0" destOrd="0" presId="urn:microsoft.com/office/officeart/2005/8/layout/vList2"/>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A5A031A2-EED7-4BE3-8120-6A74B4126327}" srcId="{3309BE94-2E55-4780-8847-E2314BB6B5CA}" destId="{FD43EE3A-59F9-4004-8793-E2FB48F69C29}" srcOrd="1" destOrd="0" parTransId="{787B9FBF-AD0B-4E28-BEF2-06FB8105F71C}" sibTransId="{FD24E802-A5A0-44BD-AADB-0CB778382C7F}"/>
    <dgm:cxn modelId="{28B616A5-962E-4E3B-915E-283FD71556C5}" type="presOf" srcId="{F5B9CF13-9D89-4323-A0E7-B4BCDAC219F8}" destId="{A64A5609-2709-430E-A009-E012925686C4}" srcOrd="0" destOrd="1" presId="urn:microsoft.com/office/officeart/2005/8/layout/vList2"/>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97BCF3C0-AD04-4779-A379-39C99B75CC78}" type="presOf" srcId="{FD43EE3A-59F9-4004-8793-E2FB48F69C29}" destId="{F6C34058-B94A-4665-B0D2-FAC45F96C35E}" srcOrd="0" destOrd="1" presId="urn:microsoft.com/office/officeart/2005/8/layout/vList2"/>
    <dgm:cxn modelId="{A8CD50C4-9FB6-4D50-97CB-ECD47B5EE62A}" srcId="{408DE2A0-7BA7-458D-99A1-D9B3F741FE62}" destId="{3309BE94-2E55-4780-8847-E2314BB6B5CA}" srcOrd="3" destOrd="0" parTransId="{716BA5BC-8650-4C80-A758-E545C9B2F9C1}" sibTransId="{C7CA6C9E-4294-4543-BF9B-72B740B78668}"/>
    <dgm:cxn modelId="{5F0486D8-51B4-482B-870D-B2B9BC0AE83C}" srcId="{118D28A0-2C81-4E20-83D8-337E72355E0C}" destId="{827423D8-1AD9-46A3-A11E-90EEBF91BB4E}" srcOrd="1" destOrd="0" parTransId="{10F515B2-ED3A-409F-BCD3-D9353A3A44C3}" sibTransId="{9ADDA0EC-1591-4B58-B3BA-E14D06682C5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es-ES" sz="2400" b="1" dirty="0">
              <a:effectLst>
                <a:outerShdw blurRad="38100" dist="38100" dir="2700000" algn="tl">
                  <a:srgbClr val="000000"/>
                </a:outerShdw>
              </a:effectLst>
            </a:rPr>
            <a:t>1 Corinzi 8:4-7a</a:t>
          </a: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es-ES" sz="2000" b="1" dirty="0"/>
            <a:t>I forti comprendono che gli idoli non sono nulla, poiché esiste solo un unico vero  Dio</a:t>
          </a:r>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it-IT" sz="1800" b="1" dirty="0"/>
            <a:t>I deboli non sono ancora riusciti a comprendere questo punt</a:t>
          </a:r>
          <a:r>
            <a:rPr lang="it-IT" sz="2000" b="1" dirty="0"/>
            <a:t>o</a:t>
          </a:r>
          <a:r>
            <a:rPr lang="es-ES" sz="2000" b="1" dirty="0"/>
            <a:t>.</a:t>
          </a:r>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s-ES" sz="2400" b="1" dirty="0">
              <a:effectLst>
                <a:outerShdw blurRad="38100" dist="38100" dir="2700000" algn="tl">
                  <a:srgbClr val="000000"/>
                </a:outerShdw>
              </a:effectLst>
            </a:rPr>
            <a:t>1 Corinzi 8:7b</a:t>
          </a: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it-IT" sz="1800" b="1" dirty="0"/>
            <a:t>I forti mangiano carne sacrificata agli idoli perché sanno che gli idoli non possono contaminare il cibo</a:t>
          </a:r>
          <a:r>
            <a:rPr lang="es-ES" sz="2000" b="1" dirty="0"/>
            <a:t>.</a:t>
          </a:r>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endParaRPr lang="it-IT" sz="1800" b="1" dirty="0"/>
        </a:p>
        <a:p>
          <a:r>
            <a:rPr lang="it-IT" sz="1800" b="1" dirty="0"/>
            <a:t>I deboli credono di peccare se mangiano quella carne</a:t>
          </a:r>
          <a:r>
            <a:rPr lang="it-IT" sz="2000" b="1" dirty="0"/>
            <a:t>
</a:t>
          </a:r>
          <a:r>
            <a:rPr lang="es-ES" sz="2000" b="1" dirty="0"/>
            <a:t>.</a:t>
          </a:r>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1" loCatId="picture" qsTypeId="urn:microsoft.com/office/officeart/2005/8/quickstyle/3d1" qsCatId="3D" csTypeId="urn:microsoft.com/office/officeart/2005/8/colors/colorful1#1" csCatId="colorful" phldr="1"/>
      <dgm:spPr/>
      <dgm:t>
        <a:bodyPr/>
        <a:lstStyle/>
        <a:p>
          <a:endParaRPr lang="es-ES"/>
        </a:p>
      </dgm:t>
    </dgm:pt>
    <dgm:pt modelId="{03942CB3-9D9C-4136-8880-46DADD6644AC}">
      <dgm:prSet custT="1"/>
      <dgm:spPr>
        <a:solidFill>
          <a:schemeClr val="accent2"/>
        </a:solidFill>
      </dgm:spPr>
      <dgm:t>
        <a:bodyPr/>
        <a:lstStyle/>
        <a:p>
          <a:pPr>
            <a:buNone/>
          </a:pPr>
          <a:r>
            <a:rPr lang="es-ES" sz="2000" b="1" dirty="0">
              <a:solidFill>
                <a:schemeClr val="accent2">
                  <a:lumMod val="50000"/>
                </a:schemeClr>
              </a:solidFill>
            </a:rPr>
            <a:t>⁕</a:t>
          </a:r>
          <a:r>
            <a:rPr lang="es-ES" sz="2000" b="1" dirty="0">
              <a:solidFill>
                <a:schemeClr val="tx1"/>
              </a:solidFill>
            </a:rPr>
            <a:t> </a:t>
          </a:r>
          <a:r>
            <a:rPr lang="it-IT" sz="1800" b="1" dirty="0">
              <a:solidFill>
                <a:schemeClr val="tx1"/>
              </a:solidFill>
            </a:rPr>
            <a:t>Diritto di essere sostenuto dalla congregazione </a:t>
          </a:r>
          <a:r>
            <a:rPr lang="es-ES" sz="1800" b="1" dirty="0">
              <a:solidFill>
                <a:schemeClr val="tx1"/>
              </a:solidFill>
            </a:rPr>
            <a:t>(1 Co 9:4)</a:t>
          </a:r>
          <a:endParaRPr lang="es-ES" sz="18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2D033899-8014-4392-A649-546F546E44BE}">
      <dgm:prSet custT="1"/>
      <dgm:spPr>
        <a:solidFill>
          <a:schemeClr val="tx2">
            <a:lumMod val="75000"/>
          </a:schemeClr>
        </a:solidFill>
      </dgm:spPr>
      <dgm:t>
        <a:bodyPr/>
        <a:lstStyle/>
        <a:p>
          <a:pPr>
            <a:buFont typeface="Wingdings" panose="05000000000000000000" pitchFamily="2" charset="2"/>
            <a:buChar char="Ø"/>
          </a:pPr>
          <a:r>
            <a:rPr lang="it-IT" sz="1800" b="1" dirty="0">
              <a:effectLst>
                <a:outerShdw blurRad="38100" dist="38100" dir="2700000" algn="tl">
                  <a:srgbClr val="000000"/>
                </a:outerShdw>
              </a:effectLst>
            </a:rPr>
            <a:t>Era prassi comune tra gli apostoli viaggiare con le proprie mogli, affinché queste si prendessero cura di loro e li aiutassero nel loro ministero. Questa donna avrebbe avuto, come suo marito, il diritto di essere sostenuta dalla chiesa.</a:t>
          </a:r>
          <a:endParaRPr lang="es-ES" sz="1800" dirty="0">
            <a:effectLst>
              <a:outerShdw blurRad="38100" dist="38100" dir="2700000" algn="tl">
                <a:srgbClr val="000000"/>
              </a:outerShdw>
            </a:effectLst>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3FB8E94F-B91A-4F40-9FBD-1868CAA1D215}">
      <dgm:prSet custT="1"/>
      <dgm:spPr>
        <a:solidFill>
          <a:schemeClr val="tx2">
            <a:lumMod val="75000"/>
          </a:schemeClr>
        </a:solidFill>
      </dgm:spPr>
      <dgm:t>
        <a:bodyPr/>
        <a:lstStyle/>
        <a:p>
          <a:pPr>
            <a:buNone/>
          </a:pPr>
          <a:r>
            <a:rPr lang="es-ES" sz="2000" b="1" dirty="0">
              <a:solidFill>
                <a:schemeClr val="tx2">
                  <a:lumMod val="20000"/>
                  <a:lumOff val="80000"/>
                </a:schemeClr>
              </a:solidFill>
              <a:effectLst>
                <a:outerShdw blurRad="38100" dist="38100" dir="2700000" algn="tl">
                  <a:srgbClr val="000000"/>
                </a:outerShdw>
              </a:effectLst>
            </a:rPr>
            <a:t>⁕</a:t>
          </a:r>
          <a:r>
            <a:rPr lang="es-ES" sz="2000" b="1" dirty="0">
              <a:effectLst>
                <a:outerShdw blurRad="38100" dist="38100" dir="2700000" algn="tl">
                  <a:srgbClr val="000000"/>
                </a:outerShdw>
              </a:effectLst>
            </a:rPr>
            <a:t> </a:t>
          </a:r>
          <a:r>
            <a:rPr lang="es-ES" sz="1800" b="1" dirty="0">
              <a:effectLst>
                <a:outerShdw blurRad="38100" dist="38100" dir="2700000" algn="tl">
                  <a:srgbClr val="000000"/>
                </a:outerShdw>
              </a:effectLst>
            </a:rPr>
            <a:t>Diritto di essere accompagnato dalla  sua moglie (1 Co 9:5)</a:t>
          </a:r>
          <a:endParaRPr lang="es-ES" sz="1800" dirty="0">
            <a:effectLst>
              <a:outerShdw blurRad="38100" dist="38100" dir="2700000" algn="tl">
                <a:srgbClr val="000000"/>
              </a:outerShdw>
            </a:effectLst>
          </a:endParaRPr>
        </a:p>
      </dgm:t>
    </dgm:pt>
    <dgm:pt modelId="{C9DD17F3-EA30-4390-B8BF-E6FD7F95B681}" type="sibTrans" cxnId="{9D1E0E2B-B861-4A09-AE11-9ABC4508277C}">
      <dgm:prSet/>
      <dgm:spPr/>
      <dgm:t>
        <a:bodyPr/>
        <a:lstStyle/>
        <a:p>
          <a:endParaRPr lang="es-ES" sz="2000"/>
        </a:p>
      </dgm:t>
    </dgm:pt>
    <dgm:pt modelId="{968CD9E5-65AC-4BA8-B056-21F8B45C2EE4}" type="parTrans" cxnId="{9D1E0E2B-B861-4A09-AE11-9ABC4508277C}">
      <dgm:prSet/>
      <dgm:spPr/>
      <dgm:t>
        <a:bodyPr/>
        <a:lstStyle/>
        <a:p>
          <a:endParaRPr lang="es-ES" sz="2000"/>
        </a:p>
      </dgm:t>
    </dgm:pt>
    <dgm:pt modelId="{49EC6A2F-89BB-4D45-AD42-2C2217D52EE7}">
      <dgm:prSet custT="1"/>
      <dgm:spPr>
        <a:solidFill>
          <a:schemeClr val="accent2"/>
        </a:solidFill>
      </dgm:spPr>
      <dgm:t>
        <a:bodyPr/>
        <a:lstStyle/>
        <a:p>
          <a:pPr>
            <a:buFont typeface="Wingdings" panose="05000000000000000000" pitchFamily="2" charset="2"/>
            <a:buChar char="Ø"/>
            <a:tabLst>
              <a:tab pos="1433513" algn="l"/>
            </a:tabLst>
          </a:pPr>
          <a:r>
            <a:rPr lang="es-ES" sz="2000" b="1" dirty="0">
              <a:solidFill>
                <a:schemeClr val="tx1"/>
              </a:solidFill>
            </a:rPr>
            <a:t>Paolo rinuncia al diritto che gli spetta di essere sostenuto dalle chiese che amministra, come facevano gli altri apostoli.</a:t>
          </a:r>
          <a:endParaRPr lang="es-ES" sz="2000" dirty="0">
            <a:solidFill>
              <a:schemeClr val="tx1"/>
            </a:solidFill>
          </a:endParaRPr>
        </a:p>
      </dgm:t>
    </dgm:pt>
    <dgm:pt modelId="{AE3800F5-C4EC-4127-A793-A2EC1E3A0126}" type="sibTrans" cxnId="{D23052DE-8F53-4A16-8278-AA2E89B9A3A9}">
      <dgm:prSet/>
      <dgm:spPr/>
      <dgm:t>
        <a:bodyPr/>
        <a:lstStyle/>
        <a:p>
          <a:endParaRPr lang="es-ES" sz="2000"/>
        </a:p>
      </dgm:t>
    </dgm:pt>
    <dgm:pt modelId="{8457B35D-12C9-4919-80C4-CAC586FA105F}" type="parTrans" cxnId="{D23052DE-8F53-4A16-8278-AA2E89B9A3A9}">
      <dgm:prSet/>
      <dgm:spPr/>
      <dgm:t>
        <a:bodyPr/>
        <a:lstStyle/>
        <a:p>
          <a:endParaRPr lang="es-ES" sz="2000"/>
        </a:p>
      </dgm:t>
    </dgm:pt>
    <dgm:pt modelId="{EA4EAAA4-3102-49A9-8391-4D88A61E3350}">
      <dgm:prSet custT="1"/>
      <dgm:spPr>
        <a:solidFill>
          <a:schemeClr val="accent5"/>
        </a:solidFill>
      </dgm:spPr>
      <dgm:t>
        <a:bodyPr/>
        <a:lstStyle/>
        <a:p>
          <a:pPr>
            <a:buNone/>
            <a:tabLst>
              <a:tab pos="269875" algn="l"/>
            </a:tabLst>
          </a:pPr>
          <a:r>
            <a:rPr lang="es-ES" sz="2000" b="1" dirty="0">
              <a:solidFill>
                <a:schemeClr val="accent5">
                  <a:lumMod val="20000"/>
                  <a:lumOff val="80000"/>
                </a:schemeClr>
              </a:solidFill>
              <a:effectLst>
                <a:outerShdw blurRad="50800" dist="50800" dir="5400000" algn="ctr" rotWithShape="0">
                  <a:schemeClr val="tx1"/>
                </a:outerShdw>
              </a:effectLst>
            </a:rPr>
            <a:t>⁕</a:t>
          </a:r>
          <a:r>
            <a:rPr lang="es-ES" sz="2000" b="1" dirty="0">
              <a:effectLst>
                <a:outerShdw blurRad="50800" dist="50800" dir="5400000" algn="ctr" rotWithShape="0">
                  <a:schemeClr val="tx1"/>
                </a:outerShdw>
              </a:effectLst>
            </a:rPr>
            <a:t> </a:t>
          </a:r>
          <a:r>
            <a:rPr lang="it-IT" sz="1800" b="1" dirty="0">
              <a:effectLst>
                <a:outerShdw blurRad="50800" dist="50800" dir="5400000" algn="ctr" rotWithShape="0">
                  <a:schemeClr val="tx1"/>
                </a:outerShdw>
              </a:effectLst>
            </a:rPr>
            <a:t>Diritto di non svolgere lavori comuni per il suo mantenimento </a:t>
          </a:r>
          <a:r>
            <a:rPr lang="es-ES" sz="1800" b="1" dirty="0">
              <a:effectLst>
                <a:outerShdw blurRad="50800" dist="50800" dir="5400000" algn="ctr" rotWithShape="0">
                  <a:schemeClr val="tx1"/>
                </a:outerShdw>
              </a:effectLst>
            </a:rPr>
            <a:t>(1 Co 9:6)</a:t>
          </a:r>
          <a:endParaRPr lang="es-ES" sz="1800" dirty="0">
            <a:effectLst>
              <a:outerShdw blurRad="50800" dist="50800" dir="5400000" algn="ctr" rotWithShape="0">
                <a:schemeClr val="tx1"/>
              </a:outerShdw>
            </a:effectLst>
          </a:endParaRPr>
        </a:p>
      </dgm:t>
    </dgm:pt>
    <dgm:pt modelId="{393D40A6-5BB1-4F59-98F1-4D4E9616E1D7}" type="sibTrans" cxnId="{42D4AD7F-B144-476F-90F4-FA2C6F7238E9}">
      <dgm:prSet/>
      <dgm:spPr/>
      <dgm:t>
        <a:bodyPr/>
        <a:lstStyle/>
        <a:p>
          <a:endParaRPr lang="es-ES" sz="2000"/>
        </a:p>
      </dgm:t>
    </dgm:pt>
    <dgm:pt modelId="{733BBF15-7430-42BE-9784-878F9721A70D}" type="parTrans" cxnId="{42D4AD7F-B144-476F-90F4-FA2C6F7238E9}">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lang="it-IT" sz="1800" b="1" dirty="0">
              <a:effectLst>
                <a:outerShdw blurRad="50800" dist="50800" dir="5400000" algn="ctr" rotWithShape="0">
                  <a:schemeClr val="tx1"/>
                </a:outerShdw>
              </a:effectLst>
            </a:rPr>
            <a:t>Pablo vuole guadagnarsi da vivere per evitare che pensino che voglia approfittare del suo pubblico, e dare loro una dimostrazione di abnegazione.</a:t>
          </a:r>
          <a:endParaRPr lang="es-ES" sz="1800" dirty="0">
            <a:effectLst>
              <a:outerShdw blurRad="50800" dist="50800" dir="5400000" algn="ctr" rotWithShape="0">
                <a:schemeClr val="tx1"/>
              </a:outerShdw>
            </a:effectLst>
          </a:endParaRPr>
        </a:p>
      </dgm:t>
    </dgm:pt>
    <dgm:pt modelId="{BE2BECFE-E762-4CA1-8EBA-E1EBCE2A906C}" type="sibTrans" cxnId="{3998D6F0-AE27-4B74-A2D9-E195DF127B6A}">
      <dgm:prSet/>
      <dgm:spPr/>
      <dgm:t>
        <a:bodyPr/>
        <a:lstStyle/>
        <a:p>
          <a:endParaRPr lang="es-ES" sz="2000"/>
        </a:p>
      </dgm:t>
    </dgm:pt>
    <dgm:pt modelId="{CFEB01E6-53C9-438B-ABCF-5A0252CDA0E6}" type="parTrans" cxnId="{3998D6F0-AE27-4B74-A2D9-E195DF127B6A}">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1"/>
    <dgm:cxn modelId="{DAF8D818-3A7D-465D-897F-20B862B030E9}" type="presOf" srcId="{D70A179F-097B-4B05-BC4C-144113917F64}" destId="{BDAA947B-83D1-4802-AE95-32137525D2E9}" srcOrd="0" destOrd="1" presId="urn:microsoft.com/office/officeart/2005/8/layout/vList4#1"/>
    <dgm:cxn modelId="{B4854322-FA8D-4307-944E-1D935AE618C3}" type="presOf" srcId="{EA4EAAA4-3102-49A9-8391-4D88A61E3350}" destId="{C0D450B1-33D8-4B63-AC48-24C92858B4C9}" srcOrd="1" destOrd="0" presId="urn:microsoft.com/office/officeart/2005/8/layout/vList4#1"/>
    <dgm:cxn modelId="{48A71726-5F39-46B3-B7D5-8C2B1D5609E6}" type="presOf" srcId="{2D033899-8014-4392-A649-546F546E44BE}" destId="{C1283636-2920-432E-A0E9-3097451169D5}" srcOrd="1" destOrd="1" presId="urn:microsoft.com/office/officeart/2005/8/layout/vList4#1"/>
    <dgm:cxn modelId="{529FA327-F094-43FF-BC61-0DB29626F7CB}" type="presOf" srcId="{3FB8E94F-B91A-4F40-9FBD-1868CAA1D215}" destId="{C1283636-2920-432E-A0E9-3097451169D5}" srcOrd="1" destOrd="0" presId="urn:microsoft.com/office/officeart/2005/8/layout/vList4#1"/>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1"/>
    <dgm:cxn modelId="{60B03048-20CA-48E3-918E-7C5E613D300B}" type="presOf" srcId="{EA4EAAA4-3102-49A9-8391-4D88A61E3350}" destId="{BDAA947B-83D1-4802-AE95-32137525D2E9}" srcOrd="0" destOrd="0" presId="urn:microsoft.com/office/officeart/2005/8/layout/vList4#1"/>
    <dgm:cxn modelId="{EE59726C-066D-4D82-A897-556070A08A0D}" type="presOf" srcId="{49EC6A2F-89BB-4D45-AD42-2C2217D52EE7}" destId="{79C596E9-7AAA-4AAC-BDB2-B5ED843AC08D}" srcOrd="1" destOrd="1" presId="urn:microsoft.com/office/officeart/2005/8/layout/vList4#1"/>
    <dgm:cxn modelId="{964E8D5A-366B-4857-A349-48C787280D32}" type="presOf" srcId="{4DCB63BE-EA62-416F-972E-5B6217987F3E}" destId="{DB27B909-7CE8-4132-93E1-474F1295A631}" srcOrd="0" destOrd="0" presId="urn:microsoft.com/office/officeart/2005/8/layout/vList4#1"/>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1"/>
    <dgm:cxn modelId="{C61F5989-56F7-4A59-AA0B-88155C22089B}" type="presOf" srcId="{49EC6A2F-89BB-4D45-AD42-2C2217D52EE7}" destId="{B0B5F2F0-467F-45EA-827F-B947316FAE2A}" srcOrd="0" destOrd="1" presId="urn:microsoft.com/office/officeart/2005/8/layout/vList4#1"/>
    <dgm:cxn modelId="{E5CCF589-AE6A-4AA4-A95E-8F3B01E090FC}" type="presOf" srcId="{D70A179F-097B-4B05-BC4C-144113917F64}" destId="{C0D450B1-33D8-4B63-AC48-24C92858B4C9}" srcOrd="1" destOrd="1" presId="urn:microsoft.com/office/officeart/2005/8/layout/vList4#1"/>
    <dgm:cxn modelId="{9BDBA08D-65F9-4EE9-BF9B-A76FDC79E541}" srcId="{3FB8E94F-B91A-4F40-9FBD-1868CAA1D215}" destId="{2D033899-8014-4392-A649-546F546E44BE}" srcOrd="0" destOrd="0" parTransId="{68969D03-FBEE-4B43-A8A1-FE6821B37BF9}" sibTransId="{7DD54A3B-F80A-4A5E-99DA-AF7FDB404839}"/>
    <dgm:cxn modelId="{D23052DE-8F53-4A16-8278-AA2E89B9A3A9}" srcId="{03942CB3-9D9C-4136-8880-46DADD6644AC}" destId="{49EC6A2F-89BB-4D45-AD42-2C2217D52EE7}" srcOrd="0" destOrd="0" parTransId="{8457B35D-12C9-4919-80C4-CAC586FA105F}" sibTransId="{AE3800F5-C4EC-4127-A793-A2EC1E3A0126}"/>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1"/>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1"/>
    <dgm:cxn modelId="{822CA089-3FEB-471D-BFD9-1FFEAD103DB1}" type="presParOf" srcId="{E658DD70-15B0-4AA4-8F15-6C7B8876895C}" destId="{B0B5F2F0-467F-45EA-827F-B947316FAE2A}" srcOrd="0" destOrd="0" presId="urn:microsoft.com/office/officeart/2005/8/layout/vList4#1"/>
    <dgm:cxn modelId="{25F8E702-F7F8-467D-A610-CDB2303CCC87}" type="presParOf" srcId="{E658DD70-15B0-4AA4-8F15-6C7B8876895C}" destId="{AB8C7CC9-BA0B-4F46-AD9D-9D84D3686FF9}" srcOrd="1" destOrd="0" presId="urn:microsoft.com/office/officeart/2005/8/layout/vList4#1"/>
    <dgm:cxn modelId="{30BC5928-D6A9-44A0-8208-6144171278F9}" type="presParOf" srcId="{E658DD70-15B0-4AA4-8F15-6C7B8876895C}" destId="{79C596E9-7AAA-4AAC-BDB2-B5ED843AC08D}" srcOrd="2" destOrd="0" presId="urn:microsoft.com/office/officeart/2005/8/layout/vList4#1"/>
    <dgm:cxn modelId="{193D1C43-6C19-433C-9575-2A803CD2EFAF}" type="presParOf" srcId="{DB27B909-7CE8-4132-93E1-474F1295A631}" destId="{15E9A38B-8BE8-4EDC-9E45-422B70F71134}" srcOrd="1" destOrd="0" presId="urn:microsoft.com/office/officeart/2005/8/layout/vList4#1"/>
    <dgm:cxn modelId="{FD1BAC68-E9F2-4EC9-B9A9-B46294CE93F6}" type="presParOf" srcId="{DB27B909-7CE8-4132-93E1-474F1295A631}" destId="{5FD0E560-0351-4AED-9428-19415E4D947D}" srcOrd="2" destOrd="0" presId="urn:microsoft.com/office/officeart/2005/8/layout/vList4#1"/>
    <dgm:cxn modelId="{7C58AA35-943C-4C27-AE2D-FA3448C969A0}" type="presParOf" srcId="{5FD0E560-0351-4AED-9428-19415E4D947D}" destId="{C3C4E1E8-9A50-40FB-B74D-1375FE9DE9EA}" srcOrd="0" destOrd="0" presId="urn:microsoft.com/office/officeart/2005/8/layout/vList4#1"/>
    <dgm:cxn modelId="{CBB614F3-8ED0-436C-9BB8-5F7F648A1D6D}" type="presParOf" srcId="{5FD0E560-0351-4AED-9428-19415E4D947D}" destId="{5B844668-161A-40CE-834D-DBA7B2491ED1}" srcOrd="1" destOrd="0" presId="urn:microsoft.com/office/officeart/2005/8/layout/vList4#1"/>
    <dgm:cxn modelId="{A286B9F9-05DE-4C46-AE3B-41859B7E08A9}" type="presParOf" srcId="{5FD0E560-0351-4AED-9428-19415E4D947D}" destId="{C1283636-2920-432E-A0E9-3097451169D5}" srcOrd="2" destOrd="0" presId="urn:microsoft.com/office/officeart/2005/8/layout/vList4#1"/>
    <dgm:cxn modelId="{36FC2B71-F79F-42D7-B2FF-B66ECB835D0D}" type="presParOf" srcId="{DB27B909-7CE8-4132-93E1-474F1295A631}" destId="{D26C9CB4-610B-4E22-A604-9CD97B724534}" srcOrd="3" destOrd="0" presId="urn:microsoft.com/office/officeart/2005/8/layout/vList4#1"/>
    <dgm:cxn modelId="{DF430A59-6365-47C5-A7A0-CD6BDFB26F61}" type="presParOf" srcId="{DB27B909-7CE8-4132-93E1-474F1295A631}" destId="{8F9A6C2E-DC98-4DAC-8FB2-07CE63FE2507}" srcOrd="4" destOrd="0" presId="urn:microsoft.com/office/officeart/2005/8/layout/vList4#1"/>
    <dgm:cxn modelId="{8C615A38-590D-4868-A318-49FB22F86E1C}" type="presParOf" srcId="{8F9A6C2E-DC98-4DAC-8FB2-07CE63FE2507}" destId="{BDAA947B-83D1-4802-AE95-32137525D2E9}" srcOrd="0" destOrd="0" presId="urn:microsoft.com/office/officeart/2005/8/layout/vList4#1"/>
    <dgm:cxn modelId="{63134D53-4DD5-4970-BA20-9BE997663141}" type="presParOf" srcId="{8F9A6C2E-DC98-4DAC-8FB2-07CE63FE2507}" destId="{099A9D28-0AA8-42AD-86D9-0B379C1B1FD4}" srcOrd="1" destOrd="0" presId="urn:microsoft.com/office/officeart/2005/8/layout/vList4#1"/>
    <dgm:cxn modelId="{0F04C4C6-5398-4155-AF64-6D187B08F55F}" type="presParOf" srcId="{8F9A6C2E-DC98-4DAC-8FB2-07CE63FE2507}" destId="{C0D450B1-33D8-4B63-AC48-24C92858B4C9}" srcOrd="2" destOrd="0" presId="urn:microsoft.com/office/officeart/2005/8/layout/vList4#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it-IT" sz="2000" b="1" dirty="0">
              <a:effectLst>
                <a:outerShdw blurRad="38100" dist="38100" dir="2700000" algn="tl">
                  <a:srgbClr val="000000">
                    <a:alpha val="43137"/>
                  </a:srgbClr>
                </a:outerShdw>
              </a:effectLst>
            </a:rPr>
            <a:t>Nella macelleria si vendevano sia alimenti offerti in sacrificio agli idoli sia alimenti non offerti in sacrificio. Il credente non doveva chiedere da dove provenissero, per non dare l'impressione di considerare illecito il consumo di quel tipo di carne </a:t>
          </a:r>
          <a:r>
            <a:rPr lang="es-ES" sz="2000" b="1" dirty="0">
              <a:effectLst>
                <a:outerShdw blurRad="38100" dist="38100" dir="2700000" algn="tl">
                  <a:srgbClr val="000000">
                    <a:alpha val="43137"/>
                  </a:srgbClr>
                </a:outerShdw>
              </a:effectLst>
            </a:rPr>
            <a:t>(1 Co 10:25).</a:t>
          </a:r>
          <a:endParaRPr lang="es-ES" sz="2000" dirty="0">
            <a:effectLst>
              <a:outerShdw blurRad="38100" dist="38100" dir="2700000" algn="tl">
                <a:srgbClr val="000000">
                  <a:alpha val="43137"/>
                </a:srgbClr>
              </a:outerShdw>
            </a:effectLst>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r>
            <a:rPr lang="it-IT" sz="1800" b="1" dirty="0">
              <a:effectLst>
                <a:outerShdw blurRad="38100" dist="38100" dir="2700000" algn="tl">
                  <a:srgbClr val="000000">
                    <a:alpha val="43137"/>
                  </a:srgbClr>
                </a:outerShdw>
              </a:effectLst>
            </a:rPr>
            <a:t>Un non credente invitò un credente a mangiare. Il credente mangiò senza fare domande (tutto gli è lecito). Ma il padrone di casa disse che la carne era stata offerta a un idolo. Quindi, per non urtare la coscienza del padrone di casa, non è opportuno che il credente mangi quella carne</a:t>
          </a:r>
          <a:r>
            <a:rPr lang="es-ES" sz="1800" b="1" dirty="0">
              <a:effectLst>
                <a:outerShdw blurRad="38100" dist="38100" dir="2700000" algn="tl">
                  <a:srgbClr val="000000">
                    <a:alpha val="43137"/>
                  </a:srgbClr>
                </a:outerShdw>
              </a:effectLst>
            </a:rPr>
            <a:t> (1 Co 10:27-29).</a:t>
          </a:r>
          <a:endParaRPr lang="es-ES" sz="1800" dirty="0">
            <a:effectLst>
              <a:outerShdw blurRad="38100" dist="38100" dir="2700000" algn="tl">
                <a:srgbClr val="000000">
                  <a:alpha val="43137"/>
                </a:srgbClr>
              </a:outerShdw>
            </a:effectLst>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10832" custLinFactNeighborX="50520" custLinFactNeighborY="-59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10494" custLinFactNeighborY="-591"/>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10832" custLinFactNeighborX="-5085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LinFactX="100000" custLinFactNeighborX="110495" custLinFactNeighborY="-972"/>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35247"/>
          <a:ext cx="5886449" cy="359999"/>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 Corinzi 8</a:t>
          </a:r>
        </a:p>
      </dsp:txBody>
      <dsp:txXfrm>
        <a:off x="17574" y="52821"/>
        <a:ext cx="5851301" cy="324851"/>
      </dsp:txXfrm>
    </dsp:sp>
    <dsp:sp modelId="{CBDBDD01-3099-41C2-BE30-1FC52A6D2D21}">
      <dsp:nvSpPr>
        <dsp:cNvPr id="0" name=""/>
        <dsp:cNvSpPr/>
      </dsp:nvSpPr>
      <dsp:spPr>
        <a:xfrm>
          <a:off x="0" y="395247"/>
          <a:ext cx="5886449" cy="91080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s-ES" sz="2000" b="1" kern="1200" dirty="0">
              <a:solidFill>
                <a:srgbClr val="105660"/>
              </a:solidFill>
            </a:rPr>
            <a:t>Alimenti sacrificati agli idoli</a:t>
          </a:r>
        </a:p>
        <a:p>
          <a:pPr marL="228600" lvl="1" indent="-228600" algn="l" defTabSz="889000">
            <a:lnSpc>
              <a:spcPct val="90000"/>
            </a:lnSpc>
            <a:spcBef>
              <a:spcPct val="0"/>
            </a:spcBef>
            <a:spcAft>
              <a:spcPct val="20000"/>
            </a:spcAft>
            <a:buNone/>
          </a:pPr>
          <a:r>
            <a:rPr lang="es-ES" sz="2000" b="1" kern="1200" dirty="0"/>
            <a:t>(La conoscenza e l’amore)</a:t>
          </a:r>
        </a:p>
      </dsp:txBody>
      <dsp:txXfrm>
        <a:off x="0" y="395247"/>
        <a:ext cx="5886449" cy="910800"/>
      </dsp:txXfrm>
    </dsp:sp>
    <dsp:sp modelId="{D23DF7B9-1508-4D64-BF74-796D8F9392E5}">
      <dsp:nvSpPr>
        <dsp:cNvPr id="0" name=""/>
        <dsp:cNvSpPr/>
      </dsp:nvSpPr>
      <dsp:spPr>
        <a:xfrm>
          <a:off x="0" y="1306047"/>
          <a:ext cx="5886449" cy="359999"/>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 Corinzi 9</a:t>
          </a:r>
        </a:p>
      </dsp:txBody>
      <dsp:txXfrm>
        <a:off x="17574" y="1323621"/>
        <a:ext cx="5851301" cy="324851"/>
      </dsp:txXfrm>
    </dsp:sp>
    <dsp:sp modelId="{EFC215ED-B80C-46B7-91C7-A6AC412A000D}">
      <dsp:nvSpPr>
        <dsp:cNvPr id="0" name=""/>
        <dsp:cNvSpPr/>
      </dsp:nvSpPr>
      <dsp:spPr>
        <a:xfrm>
          <a:off x="0" y="1666046"/>
          <a:ext cx="5886449" cy="91080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s-ES" sz="2000" b="1" kern="1200" dirty="0">
              <a:solidFill>
                <a:schemeClr val="accent1">
                  <a:lumMod val="50000"/>
                </a:schemeClr>
              </a:solidFill>
            </a:rPr>
            <a:t>Paolo </a:t>
          </a:r>
          <a:r>
            <a:rPr lang="it-IT" sz="2000" b="1" kern="1200" dirty="0">
              <a:solidFill>
                <a:schemeClr val="accent1">
                  <a:lumMod val="50000"/>
                </a:schemeClr>
              </a:solidFill>
            </a:rPr>
            <a:t>rinuncia ai propri diritti
</a:t>
          </a:r>
          <a:r>
            <a:rPr lang="it-IT" sz="2000" b="1" kern="1200" dirty="0">
              <a:solidFill>
                <a:schemeClr val="tx1"/>
              </a:solidFill>
            </a:rPr>
            <a:t>(I diritti del Vangelo)</a:t>
          </a:r>
          <a:endParaRPr lang="es-ES" sz="2000" b="1" kern="1200" dirty="0">
            <a:solidFill>
              <a:schemeClr val="tx1"/>
            </a:solidFill>
          </a:endParaRPr>
        </a:p>
      </dsp:txBody>
      <dsp:txXfrm>
        <a:off x="0" y="1666046"/>
        <a:ext cx="5886449" cy="910800"/>
      </dsp:txXfrm>
    </dsp:sp>
    <dsp:sp modelId="{44612A3A-7010-455E-982D-13892276492C}">
      <dsp:nvSpPr>
        <dsp:cNvPr id="0" name=""/>
        <dsp:cNvSpPr/>
      </dsp:nvSpPr>
      <dsp:spPr>
        <a:xfrm>
          <a:off x="0" y="2576846"/>
          <a:ext cx="5886449" cy="359999"/>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 Corinzi 10:1-13</a:t>
          </a:r>
        </a:p>
      </dsp:txBody>
      <dsp:txXfrm>
        <a:off x="17574" y="2594420"/>
        <a:ext cx="5851301" cy="324851"/>
      </dsp:txXfrm>
    </dsp:sp>
    <dsp:sp modelId="{10B49261-2E38-4333-877D-540977F0CE76}">
      <dsp:nvSpPr>
        <dsp:cNvPr id="0" name=""/>
        <dsp:cNvSpPr/>
      </dsp:nvSpPr>
      <dsp:spPr>
        <a:xfrm>
          <a:off x="0" y="2936846"/>
          <a:ext cx="5886449" cy="910800"/>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s-ES" sz="2000" b="1" kern="1200" dirty="0">
              <a:solidFill>
                <a:schemeClr val="accent5">
                  <a:lumMod val="50000"/>
                </a:schemeClr>
              </a:solidFill>
            </a:rPr>
            <a:t>Avvertimenti contro l’idolatria</a:t>
          </a:r>
        </a:p>
        <a:p>
          <a:pPr marL="228600" lvl="1" indent="-228600" algn="l" defTabSz="889000">
            <a:lnSpc>
              <a:spcPct val="90000"/>
            </a:lnSpc>
            <a:spcBef>
              <a:spcPct val="0"/>
            </a:spcBef>
            <a:spcAft>
              <a:spcPct val="20000"/>
            </a:spcAft>
            <a:buNone/>
          </a:pPr>
          <a:r>
            <a:rPr lang="es-ES" sz="2000" b="1" kern="1200" dirty="0"/>
            <a:t>(Lezioni del passato)</a:t>
          </a:r>
        </a:p>
      </dsp:txBody>
      <dsp:txXfrm>
        <a:off x="0" y="2936846"/>
        <a:ext cx="5886449" cy="910800"/>
      </dsp:txXfrm>
    </dsp:sp>
    <dsp:sp modelId="{E02B32B1-A93B-45CE-A8E9-B011A91A1719}">
      <dsp:nvSpPr>
        <dsp:cNvPr id="0" name=""/>
        <dsp:cNvSpPr/>
      </dsp:nvSpPr>
      <dsp:spPr>
        <a:xfrm>
          <a:off x="0" y="3847646"/>
          <a:ext cx="5886449" cy="359999"/>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 Corinzi 10:14-22</a:t>
          </a:r>
        </a:p>
      </dsp:txBody>
      <dsp:txXfrm>
        <a:off x="17574" y="3865220"/>
        <a:ext cx="5851301" cy="324851"/>
      </dsp:txXfrm>
    </dsp:sp>
    <dsp:sp modelId="{F6C34058-B94A-4665-B0D2-FAC45F96C35E}">
      <dsp:nvSpPr>
        <dsp:cNvPr id="0" name=""/>
        <dsp:cNvSpPr/>
      </dsp:nvSpPr>
      <dsp:spPr>
        <a:xfrm>
          <a:off x="0" y="4207645"/>
          <a:ext cx="5886449" cy="91080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it-IT" sz="2000" b="1" kern="1200" dirty="0">
              <a:solidFill>
                <a:schemeClr val="accent6">
                  <a:lumMod val="50000"/>
                </a:schemeClr>
              </a:solidFill>
            </a:rPr>
            <a:t>Il calice del Signore e il calice dei demoni</a:t>
          </a:r>
          <a:endParaRPr lang="es-ES" sz="2000" b="1" kern="1200" dirty="0">
            <a:solidFill>
              <a:schemeClr val="accent6">
                <a:lumMod val="50000"/>
              </a:schemeClr>
            </a:solidFill>
          </a:endParaRPr>
        </a:p>
        <a:p>
          <a:pPr marL="228600" lvl="1" indent="-228600" algn="l" defTabSz="889000">
            <a:lnSpc>
              <a:spcPct val="90000"/>
            </a:lnSpc>
            <a:spcBef>
              <a:spcPct val="0"/>
            </a:spcBef>
            <a:spcAft>
              <a:spcPct val="20000"/>
            </a:spcAft>
            <a:buNone/>
          </a:pPr>
          <a:r>
            <a:rPr lang="es-ES" sz="2000" b="1" kern="1200" dirty="0"/>
            <a:t>(Abbandonare l’idolatria)</a:t>
          </a:r>
          <a:endParaRPr lang="es-ES" sz="2000" b="1" kern="1200" dirty="0">
            <a:solidFill>
              <a:schemeClr val="accent6">
                <a:lumMod val="50000"/>
              </a:schemeClr>
            </a:solidFill>
          </a:endParaRPr>
        </a:p>
      </dsp:txBody>
      <dsp:txXfrm>
        <a:off x="0" y="4207645"/>
        <a:ext cx="5886449" cy="910800"/>
      </dsp:txXfrm>
    </dsp:sp>
    <dsp:sp modelId="{98DC2228-4CA8-4FBD-BE7A-F2BCAB7EE064}">
      <dsp:nvSpPr>
        <dsp:cNvPr id="0" name=""/>
        <dsp:cNvSpPr/>
      </dsp:nvSpPr>
      <dsp:spPr>
        <a:xfrm>
          <a:off x="0" y="5118445"/>
          <a:ext cx="5886449" cy="359999"/>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 Corinzi 10:23-33</a:t>
          </a:r>
        </a:p>
      </dsp:txBody>
      <dsp:txXfrm>
        <a:off x="17574" y="5136019"/>
        <a:ext cx="5851301" cy="324851"/>
      </dsp:txXfrm>
    </dsp:sp>
    <dsp:sp modelId="{A64A5609-2709-430E-A009-E012925686C4}">
      <dsp:nvSpPr>
        <dsp:cNvPr id="0" name=""/>
        <dsp:cNvSpPr/>
      </dsp:nvSpPr>
      <dsp:spPr>
        <a:xfrm>
          <a:off x="0" y="5478445"/>
          <a:ext cx="5886449" cy="91080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it-IT" sz="2000" b="1" kern="1200" dirty="0">
              <a:solidFill>
                <a:schemeClr val="accent3">
                  <a:lumMod val="50000"/>
                </a:schemeClr>
              </a:solidFill>
            </a:rPr>
            <a:t>Fare tutto alla gloria di Dio</a:t>
          </a:r>
          <a:endParaRPr lang="es-ES" sz="2000" b="1" kern="1200" dirty="0">
            <a:solidFill>
              <a:schemeClr val="accent3">
                <a:lumMod val="50000"/>
              </a:schemeClr>
            </a:solidFill>
          </a:endParaRPr>
        </a:p>
        <a:p>
          <a:pPr marL="228600" lvl="1" indent="-228600" algn="l" defTabSz="889000">
            <a:lnSpc>
              <a:spcPct val="90000"/>
            </a:lnSpc>
            <a:spcBef>
              <a:spcPct val="0"/>
            </a:spcBef>
            <a:spcAft>
              <a:spcPct val="20000"/>
            </a:spcAft>
            <a:buNone/>
          </a:pPr>
          <a:r>
            <a:rPr lang="es-ES" sz="2000" b="1" kern="1200" dirty="0"/>
            <a:t>(</a:t>
          </a:r>
          <a:r>
            <a:rPr lang="it-IT" sz="2000" b="1" kern="1200" dirty="0"/>
            <a:t>Ciò che è lecito e ciò che è opportuno)</a:t>
          </a:r>
          <a:endParaRPr lang="es-ES" sz="2000" b="1" kern="1200" dirty="0"/>
        </a:p>
      </dsp:txBody>
      <dsp:txXfrm>
        <a:off x="0" y="5478445"/>
        <a:ext cx="5886449" cy="910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18983" y="621"/>
          <a:ext cx="2664883" cy="1065953"/>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effectLst>
                <a:outerShdw blurRad="38100" dist="38100" dir="2700000" algn="tl">
                  <a:srgbClr val="000000"/>
                </a:outerShdw>
              </a:effectLst>
            </a:rPr>
            <a:t>1 Corinzi 8:4-7a</a:t>
          </a:r>
        </a:p>
      </dsp:txBody>
      <dsp:txXfrm>
        <a:off x="551960" y="621"/>
        <a:ext cx="1598930" cy="1065953"/>
      </dsp:txXfrm>
    </dsp:sp>
    <dsp:sp modelId="{E90EB568-0294-4AFD-BC10-719F13A82570}">
      <dsp:nvSpPr>
        <dsp:cNvPr id="0" name=""/>
        <dsp:cNvSpPr/>
      </dsp:nvSpPr>
      <dsp:spPr>
        <a:xfrm>
          <a:off x="2337432" y="91227"/>
          <a:ext cx="5508002" cy="884741"/>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t>I forti comprendono che gli idoli non sono nulla, poiché esiste solo un unico vero  Dio</a:t>
          </a:r>
        </a:p>
      </dsp:txBody>
      <dsp:txXfrm>
        <a:off x="2779803" y="91227"/>
        <a:ext cx="4623261" cy="884741"/>
      </dsp:txXfrm>
    </dsp:sp>
    <dsp:sp modelId="{068719C7-C5E4-40BB-8BAF-8186DB790EF8}">
      <dsp:nvSpPr>
        <dsp:cNvPr id="0" name=""/>
        <dsp:cNvSpPr/>
      </dsp:nvSpPr>
      <dsp:spPr>
        <a:xfrm>
          <a:off x="7535775" y="91227"/>
          <a:ext cx="3779991" cy="884741"/>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it-IT" sz="1800" b="1" kern="1200" dirty="0"/>
            <a:t>I deboli non sono ancora riusciti a comprendere questo punt</a:t>
          </a:r>
          <a:r>
            <a:rPr lang="it-IT" sz="2000" b="1" kern="1200" dirty="0"/>
            <a:t>o</a:t>
          </a:r>
          <a:r>
            <a:rPr lang="es-ES" sz="2000" b="1" kern="1200" dirty="0"/>
            <a:t>.</a:t>
          </a:r>
        </a:p>
      </dsp:txBody>
      <dsp:txXfrm>
        <a:off x="7978146" y="91227"/>
        <a:ext cx="2895250" cy="884741"/>
      </dsp:txXfrm>
    </dsp:sp>
    <dsp:sp modelId="{666AC947-4D8B-44F5-BA63-AF83B5AD4115}">
      <dsp:nvSpPr>
        <dsp:cNvPr id="0" name=""/>
        <dsp:cNvSpPr/>
      </dsp:nvSpPr>
      <dsp:spPr>
        <a:xfrm>
          <a:off x="18983" y="1215808"/>
          <a:ext cx="2664883" cy="1065953"/>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effectLst>
                <a:outerShdw blurRad="38100" dist="38100" dir="2700000" algn="tl">
                  <a:srgbClr val="000000"/>
                </a:outerShdw>
              </a:effectLst>
            </a:rPr>
            <a:t>1 Corinzi 8:7b</a:t>
          </a:r>
        </a:p>
      </dsp:txBody>
      <dsp:txXfrm>
        <a:off x="551960" y="1215808"/>
        <a:ext cx="1598930" cy="1065953"/>
      </dsp:txXfrm>
    </dsp:sp>
    <dsp:sp modelId="{6F7ADDF0-0B6A-451D-A9A2-A1F29DEE9070}">
      <dsp:nvSpPr>
        <dsp:cNvPr id="0" name=""/>
        <dsp:cNvSpPr/>
      </dsp:nvSpPr>
      <dsp:spPr>
        <a:xfrm>
          <a:off x="2337432" y="1306414"/>
          <a:ext cx="5508002" cy="884741"/>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it-IT" sz="1800" b="1" kern="1200" dirty="0"/>
            <a:t>I forti mangiano carne sacrificata agli idoli perché sanno che gli idoli non possono contaminare il cibo</a:t>
          </a:r>
          <a:r>
            <a:rPr lang="es-ES" sz="2000" b="1" kern="1200" dirty="0"/>
            <a:t>.</a:t>
          </a:r>
        </a:p>
      </dsp:txBody>
      <dsp:txXfrm>
        <a:off x="2779803" y="1306414"/>
        <a:ext cx="4623261" cy="884741"/>
      </dsp:txXfrm>
    </dsp:sp>
    <dsp:sp modelId="{531987D8-A72D-4C2C-ABC1-F5CAF8BEE0FD}">
      <dsp:nvSpPr>
        <dsp:cNvPr id="0" name=""/>
        <dsp:cNvSpPr/>
      </dsp:nvSpPr>
      <dsp:spPr>
        <a:xfrm>
          <a:off x="7535775" y="1306414"/>
          <a:ext cx="3779991" cy="884741"/>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endParaRPr lang="it-IT" sz="1800" b="1" kern="1200" dirty="0"/>
        </a:p>
        <a:p>
          <a:pPr marL="0" lvl="0" indent="0" algn="ctr" defTabSz="800100">
            <a:lnSpc>
              <a:spcPct val="90000"/>
            </a:lnSpc>
            <a:spcBef>
              <a:spcPct val="0"/>
            </a:spcBef>
            <a:spcAft>
              <a:spcPct val="35000"/>
            </a:spcAft>
            <a:buNone/>
          </a:pPr>
          <a:r>
            <a:rPr lang="it-IT" sz="1800" b="1" kern="1200" dirty="0"/>
            <a:t>I deboli credono di peccare se mangiano quella carne</a:t>
          </a:r>
          <a:r>
            <a:rPr lang="it-IT" sz="2000" b="1" kern="1200" dirty="0"/>
            <a:t>
</a:t>
          </a:r>
          <a:r>
            <a:rPr lang="es-ES" sz="2000" b="1" kern="1200" dirty="0"/>
            <a:t>.</a:t>
          </a:r>
        </a:p>
      </dsp:txBody>
      <dsp:txXfrm>
        <a:off x="7978146" y="1306414"/>
        <a:ext cx="2895250" cy="8847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b="1" kern="1200" dirty="0">
              <a:solidFill>
                <a:schemeClr val="accent2">
                  <a:lumMod val="50000"/>
                </a:schemeClr>
              </a:solidFill>
            </a:rPr>
            <a:t>⁕</a:t>
          </a:r>
          <a:r>
            <a:rPr lang="es-ES" sz="2000" b="1" kern="1200" dirty="0">
              <a:solidFill>
                <a:schemeClr val="tx1"/>
              </a:solidFill>
            </a:rPr>
            <a:t> </a:t>
          </a:r>
          <a:r>
            <a:rPr lang="it-IT" sz="1800" b="1" kern="1200" dirty="0">
              <a:solidFill>
                <a:schemeClr val="tx1"/>
              </a:solidFill>
            </a:rPr>
            <a:t>Diritto di essere sostenuto dalla congregazione </a:t>
          </a:r>
          <a:r>
            <a:rPr lang="es-ES" sz="1800" b="1" kern="1200" dirty="0">
              <a:solidFill>
                <a:schemeClr val="tx1"/>
              </a:solidFill>
            </a:rPr>
            <a:t>(1 Co 9:4)</a:t>
          </a:r>
          <a:endParaRPr lang="es-ES" sz="1800"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r>
            <a:rPr lang="es-ES" sz="2000" b="1" kern="1200" dirty="0">
              <a:solidFill>
                <a:schemeClr val="tx1"/>
              </a:solidFill>
            </a:rPr>
            <a:t>Paolo rinuncia al diritto che gli spetta di essere sostenuto dalle chiese che amministra, come facevano gli altri apostoli.</a:t>
          </a:r>
          <a:endParaRPr lang="es-ES" sz="2000" kern="1200" dirty="0">
            <a:solidFill>
              <a:schemeClr val="tx1"/>
            </a:solidFill>
          </a:endParaRPr>
        </a:p>
      </dsp:txBody>
      <dsp:txXfrm>
        <a:off x="2449030" y="0"/>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521806"/>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b="1" kern="1200" dirty="0">
              <a:solidFill>
                <a:schemeClr val="tx2">
                  <a:lumMod val="20000"/>
                  <a:lumOff val="80000"/>
                </a:schemeClr>
              </a:solidFill>
              <a:effectLst>
                <a:outerShdw blurRad="38100" dist="38100" dir="2700000" algn="tl">
                  <a:srgbClr val="000000"/>
                </a:outerShdw>
              </a:effectLst>
            </a:rPr>
            <a:t>⁕</a:t>
          </a:r>
          <a:r>
            <a:rPr lang="es-ES" sz="2000" b="1" kern="1200" dirty="0">
              <a:effectLst>
                <a:outerShdw blurRad="38100" dist="38100" dir="2700000" algn="tl">
                  <a:srgbClr val="000000"/>
                </a:outerShdw>
              </a:effectLst>
            </a:rPr>
            <a:t> </a:t>
          </a:r>
          <a:r>
            <a:rPr lang="es-ES" sz="1800" b="1" kern="1200" dirty="0">
              <a:effectLst>
                <a:outerShdw blurRad="38100" dist="38100" dir="2700000" algn="tl">
                  <a:srgbClr val="000000"/>
                </a:outerShdw>
              </a:effectLst>
            </a:rPr>
            <a:t>Diritto di essere accompagnato dalla  sua moglie (1 Co 9:5)</a:t>
          </a:r>
          <a:endParaRPr lang="es-ES" sz="1800" kern="1200" dirty="0">
            <a:effectLst>
              <a:outerShdw blurRad="38100" dist="38100" dir="2700000" algn="tl">
                <a:srgbClr val="000000"/>
              </a:outerShdw>
            </a:effectLst>
          </a:endParaRPr>
        </a:p>
        <a:p>
          <a:pPr marL="171450" lvl="1" indent="-171450" algn="l" defTabSz="800100">
            <a:lnSpc>
              <a:spcPct val="90000"/>
            </a:lnSpc>
            <a:spcBef>
              <a:spcPct val="0"/>
            </a:spcBef>
            <a:spcAft>
              <a:spcPct val="15000"/>
            </a:spcAft>
            <a:buFont typeface="Wingdings" panose="05000000000000000000" pitchFamily="2" charset="2"/>
            <a:buChar char="Ø"/>
          </a:pPr>
          <a:r>
            <a:rPr lang="it-IT" sz="1800" b="1" kern="1200" dirty="0">
              <a:effectLst>
                <a:outerShdw blurRad="38100" dist="38100" dir="2700000" algn="tl">
                  <a:srgbClr val="000000"/>
                </a:outerShdw>
              </a:effectLst>
            </a:rPr>
            <a:t>Era prassi comune tra gli apostoli viaggiare con le proprie mogli, affinché queste si prendessero cura di loro e li aiutassero nel loro ministero. Questa donna avrebbe avuto, come suo marito, il diritto di essere sostenuta dalla chiesa.</a:t>
          </a:r>
          <a:endParaRPr lang="es-ES" sz="1800" kern="1200" dirty="0">
            <a:effectLst>
              <a:outerShdw blurRad="38100" dist="38100" dir="2700000" algn="tl">
                <a:srgbClr val="000000"/>
              </a:outerShdw>
            </a:effectLst>
          </a:endParaRPr>
        </a:p>
      </dsp:txBody>
      <dsp:txXfrm>
        <a:off x="2449030" y="1521806"/>
        <a:ext cx="9104392" cy="1383460"/>
      </dsp:txXfrm>
    </dsp:sp>
    <dsp:sp modelId="{5B844668-161A-40CE-834D-DBA7B2491ED1}">
      <dsp:nvSpPr>
        <dsp:cNvPr id="0" name=""/>
        <dsp:cNvSpPr/>
      </dsp:nvSpPr>
      <dsp:spPr>
        <a:xfrm>
          <a:off x="138346" y="1660152"/>
          <a:ext cx="2310684" cy="1106768"/>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043612"/>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tabLst>
              <a:tab pos="269875" algn="l"/>
            </a:tabLst>
          </a:pPr>
          <a:r>
            <a:rPr lang="es-ES" sz="2000" b="1" kern="1200" dirty="0">
              <a:solidFill>
                <a:schemeClr val="accent5">
                  <a:lumMod val="20000"/>
                  <a:lumOff val="80000"/>
                </a:schemeClr>
              </a:solidFill>
              <a:effectLst>
                <a:outerShdw blurRad="50800" dist="50800" dir="5400000" algn="ctr" rotWithShape="0">
                  <a:schemeClr val="tx1"/>
                </a:outerShdw>
              </a:effectLst>
            </a:rPr>
            <a:t>⁕</a:t>
          </a:r>
          <a:r>
            <a:rPr lang="es-ES" sz="2000" b="1" kern="1200" dirty="0">
              <a:effectLst>
                <a:outerShdw blurRad="50800" dist="50800" dir="5400000" algn="ctr" rotWithShape="0">
                  <a:schemeClr val="tx1"/>
                </a:outerShdw>
              </a:effectLst>
            </a:rPr>
            <a:t> </a:t>
          </a:r>
          <a:r>
            <a:rPr lang="it-IT" sz="1800" b="1" kern="1200" dirty="0">
              <a:effectLst>
                <a:outerShdw blurRad="50800" dist="50800" dir="5400000" algn="ctr" rotWithShape="0">
                  <a:schemeClr val="tx1"/>
                </a:outerShdw>
              </a:effectLst>
            </a:rPr>
            <a:t>Diritto di non svolgere lavori comuni per il suo mantenimento </a:t>
          </a:r>
          <a:r>
            <a:rPr lang="es-ES" sz="1800" b="1" kern="1200" dirty="0">
              <a:effectLst>
                <a:outerShdw blurRad="50800" dist="50800" dir="5400000" algn="ctr" rotWithShape="0">
                  <a:schemeClr val="tx1"/>
                </a:outerShdw>
              </a:effectLst>
            </a:rPr>
            <a:t>(1 Co 9:6)</a:t>
          </a:r>
          <a:endParaRPr lang="es-ES" sz="1800" kern="1200" dirty="0">
            <a:effectLst>
              <a:outerShdw blurRad="50800" dist="50800" dir="5400000" algn="ctr" rotWithShape="0">
                <a:schemeClr val="tx1"/>
              </a:outerShdw>
            </a:effectLst>
          </a:endParaRPr>
        </a:p>
        <a:p>
          <a:pPr marL="171450" lvl="1" indent="-171450" algn="l" defTabSz="800100">
            <a:lnSpc>
              <a:spcPct val="90000"/>
            </a:lnSpc>
            <a:spcBef>
              <a:spcPct val="0"/>
            </a:spcBef>
            <a:spcAft>
              <a:spcPct val="15000"/>
            </a:spcAft>
            <a:buFont typeface="Wingdings" panose="05000000000000000000" pitchFamily="2" charset="2"/>
            <a:buChar char="Ø"/>
          </a:pPr>
          <a:r>
            <a:rPr lang="it-IT" sz="1800" b="1" kern="1200" dirty="0">
              <a:effectLst>
                <a:outerShdw blurRad="50800" dist="50800" dir="5400000" algn="ctr" rotWithShape="0">
                  <a:schemeClr val="tx1"/>
                </a:outerShdw>
              </a:effectLst>
            </a:rPr>
            <a:t>Pablo vuole guadagnarsi da vivere per evitare che pensino che voglia approfittare del suo pubblico, e dare loro una dimostrazione di abnegazione.</a:t>
          </a:r>
          <a:endParaRPr lang="es-ES" sz="1800" kern="1200" dirty="0">
            <a:effectLst>
              <a:outerShdw blurRad="50800" dist="50800" dir="5400000" algn="ctr" rotWithShape="0">
                <a:schemeClr val="tx1"/>
              </a:outerShdw>
            </a:effectLst>
          </a:endParaRPr>
        </a:p>
      </dsp:txBody>
      <dsp:txXfrm>
        <a:off x="2449030" y="3043612"/>
        <a:ext cx="9104392" cy="1383460"/>
      </dsp:txXfrm>
    </dsp:sp>
    <dsp:sp modelId="{099A9D28-0AA8-42AD-86D9-0B379C1B1FD4}">
      <dsp:nvSpPr>
        <dsp:cNvPr id="0" name=""/>
        <dsp:cNvSpPr/>
      </dsp:nvSpPr>
      <dsp:spPr>
        <a:xfrm>
          <a:off x="138346" y="3181958"/>
          <a:ext cx="2310684" cy="1106768"/>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906981" y="0"/>
          <a:ext cx="8913555" cy="1296989"/>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kern="1200" dirty="0">
              <a:effectLst>
                <a:outerShdw blurRad="38100" dist="38100" dir="2700000" algn="tl">
                  <a:srgbClr val="000000">
                    <a:alpha val="43137"/>
                  </a:srgbClr>
                </a:outerShdw>
              </a:effectLst>
            </a:rPr>
            <a:t>Nella macelleria si vendevano sia alimenti offerti in sacrificio agli idoli sia alimenti non offerti in sacrificio. Il credente non doveva chiedere da dove provenissero, per non dare l'impressione di considerare illecito il consumo di quel tipo di carne </a:t>
          </a:r>
          <a:r>
            <a:rPr lang="es-ES" sz="2000" b="1" kern="1200" dirty="0">
              <a:effectLst>
                <a:outerShdw blurRad="38100" dist="38100" dir="2700000" algn="tl">
                  <a:srgbClr val="000000">
                    <a:alpha val="43137"/>
                  </a:srgbClr>
                </a:outerShdw>
              </a:effectLst>
            </a:rPr>
            <a:t>(1 Co 10:25).</a:t>
          </a:r>
          <a:endParaRPr lang="es-ES" sz="2000" kern="1200" dirty="0">
            <a:effectLst>
              <a:outerShdw blurRad="38100" dist="38100" dir="2700000" algn="tl">
                <a:srgbClr val="000000">
                  <a:alpha val="43137"/>
                </a:srgbClr>
              </a:outerShdw>
            </a:effectLst>
          </a:endParaRPr>
        </a:p>
      </dsp:txBody>
      <dsp:txXfrm>
        <a:off x="2906981" y="0"/>
        <a:ext cx="8913555" cy="1296989"/>
      </dsp:txXfrm>
    </dsp:sp>
    <dsp:sp modelId="{0E39B0EA-1CF8-4763-B1A5-529D112E96FB}">
      <dsp:nvSpPr>
        <dsp:cNvPr id="0" name=""/>
        <dsp:cNvSpPr/>
      </dsp:nvSpPr>
      <dsp:spPr>
        <a:xfrm>
          <a:off x="0" y="0"/>
          <a:ext cx="2663994" cy="1296989"/>
        </a:xfrm>
        <a:prstGeom prst="rect">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0" y="1552566"/>
          <a:ext cx="8913555" cy="1296989"/>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b="1" kern="1200" dirty="0">
              <a:effectLst>
                <a:outerShdw blurRad="38100" dist="38100" dir="2700000" algn="tl">
                  <a:srgbClr val="000000">
                    <a:alpha val="43137"/>
                  </a:srgbClr>
                </a:outerShdw>
              </a:effectLst>
            </a:rPr>
            <a:t>Un non credente invitò un credente a mangiare. Il credente mangiò senza fare domande (tutto gli è lecito). Ma il padrone di casa disse che la carne era stata offerta a un idolo. Quindi, per non urtare la coscienza del padrone di casa, non è opportuno che il credente mangi quella carne</a:t>
          </a:r>
          <a:r>
            <a:rPr lang="es-ES" sz="1800" b="1" kern="1200" dirty="0">
              <a:effectLst>
                <a:outerShdw blurRad="38100" dist="38100" dir="2700000" algn="tl">
                  <a:srgbClr val="000000">
                    <a:alpha val="43137"/>
                  </a:srgbClr>
                </a:outerShdw>
              </a:effectLst>
            </a:rPr>
            <a:t> (1 Co 10:27-29).</a:t>
          </a:r>
          <a:endParaRPr lang="es-ES" sz="1800" kern="1200" dirty="0">
            <a:effectLst>
              <a:outerShdw blurRad="38100" dist="38100" dir="2700000" algn="tl">
                <a:srgbClr val="000000">
                  <a:alpha val="43137"/>
                </a:srgbClr>
              </a:outerShdw>
            </a:effectLst>
          </a:endParaRPr>
        </a:p>
      </dsp:txBody>
      <dsp:txXfrm>
        <a:off x="0" y="1552566"/>
        <a:ext cx="8913555" cy="1296989"/>
      </dsp:txXfrm>
    </dsp:sp>
    <dsp:sp modelId="{599A541C-F2D6-406B-8AAD-AE6417A2067B}">
      <dsp:nvSpPr>
        <dsp:cNvPr id="0" name=""/>
        <dsp:cNvSpPr/>
      </dsp:nvSpPr>
      <dsp:spPr>
        <a:xfrm>
          <a:off x="9166055" y="1552566"/>
          <a:ext cx="2663994" cy="1296989"/>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pPr/>
              <a:t>16/07/2026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pPr/>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pPr/>
              <a:t>16/07/2026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pPr/>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pPr/>
              <a:t>16/07/2026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pPr/>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pPr/>
              <a:t>16/07/2026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pPr/>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pPr/>
              <a:t>16/07/2026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pPr/>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pPr/>
              <a:t>16/07/2026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pPr/>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pPr/>
              <a:t>16/07/2026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pPr/>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pPr/>
              <a:t>16/07/2026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pPr/>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pPr/>
              <a:t>16/07/2026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pPr/>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pPr/>
              <a:t>16/07/2026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pPr/>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pPr/>
              <a:t>16/07/2026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pPr/>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pPr/>
              <a:t>16/07/2026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pPr/>
              <a:t>‹Nº›</a:t>
            </a:fld>
            <a:endParaRPr lang="es-ES"/>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10.jpeg"/><Relationship Id="rId5" Type="http://schemas.openxmlformats.org/officeDocument/2006/relationships/diagramQuickStyle" Target="../diagrams/quickStyle2.xml"/><Relationship Id="rId10" Type="http://schemas.openxmlformats.org/officeDocument/2006/relationships/image" Target="../media/image9.jpeg"/><Relationship Id="rId4" Type="http://schemas.openxmlformats.org/officeDocument/2006/relationships/diagramLayout" Target="../diagrams/layout2.xml"/><Relationship Id="rId9" Type="http://schemas.openxmlformats.org/officeDocument/2006/relationships/image" Target="../media/image8.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2.jpeg"/><Relationship Id="rId7" Type="http://schemas.openxmlformats.org/officeDocument/2006/relationships/diagramColors" Target="../diagrams/colors3.xml"/><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0.jpeg"/><Relationship Id="rId11" Type="http://schemas.openxmlformats.org/officeDocument/2006/relationships/image" Target="../media/image25.jpeg"/><Relationship Id="rId5" Type="http://schemas.openxmlformats.org/officeDocument/2006/relationships/image" Target="../media/image19.jpeg"/><Relationship Id="rId10" Type="http://schemas.openxmlformats.org/officeDocument/2006/relationships/image" Target="../media/image24.jpeg"/><Relationship Id="rId4" Type="http://schemas.openxmlformats.org/officeDocument/2006/relationships/image" Target="../media/image18.jpeg"/><Relationship Id="rId9"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8.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33.jpeg"/></Relationships>
</file>

<file path=ppt/slides/_rels/slide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DATOS PC CLAUDIO\IGLESIA\Escuela Sabatica - ppt lecciones\2026\1 TRIMESTRE\leccion 2\176688033683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074" y="11564"/>
            <a:ext cx="12200074" cy="6846435"/>
          </a:xfrm>
          <a:prstGeom prst="rect">
            <a:avLst/>
          </a:prstGeom>
          <a:noFill/>
        </p:spPr>
      </p:pic>
      <p:sp>
        <p:nvSpPr>
          <p:cNvPr id="3" name="Rettangolo arrotondato 2"/>
          <p:cNvSpPr/>
          <p:nvPr/>
        </p:nvSpPr>
        <p:spPr>
          <a:xfrm>
            <a:off x="304801" y="132641"/>
            <a:ext cx="11549742" cy="1151873"/>
          </a:xfrm>
          <a:prstGeom prst="roundRect">
            <a:avLst/>
          </a:prstGeom>
          <a:gradFill flip="none" rotWithShape="1">
            <a:gsLst>
              <a:gs pos="82000">
                <a:schemeClr val="accent1">
                  <a:lumMod val="60000"/>
                  <a:lumOff val="40000"/>
                </a:schemeClr>
              </a:gs>
              <a:gs pos="50000">
                <a:srgbClr val="9CB86E"/>
              </a:gs>
              <a:gs pos="100000">
                <a:srgbClr val="156B13"/>
              </a:gs>
            </a:gsLst>
            <a:path path="shape">
              <a:fillToRect l="50000" t="50000" r="50000" b="50000"/>
            </a:path>
            <a:tileRect/>
          </a:gradFill>
          <a:ln>
            <a:noFill/>
          </a:ln>
          <a:scene3d>
            <a:camera prst="orthographicFront"/>
            <a:lightRig rig="threePt" dir="t"/>
          </a:scene3d>
          <a:sp3d>
            <a:bevelT w="165100" prst="coolSlant"/>
          </a:sp3d>
        </p:spPr>
        <p:style>
          <a:lnRef idx="2">
            <a:schemeClr val="accent6">
              <a:shade val="50000"/>
            </a:schemeClr>
          </a:lnRef>
          <a:fillRef idx="1">
            <a:schemeClr val="accent6"/>
          </a:fillRef>
          <a:effectRef idx="0">
            <a:schemeClr val="accent6"/>
          </a:effectRef>
          <a:fontRef idx="minor">
            <a:schemeClr val="lt1"/>
          </a:fontRef>
        </p:style>
        <p:txBody>
          <a:bodyPr lIns="121914" tIns="60957" rIns="121914" bIns="60957" rtlCol="0" anchor="ctr"/>
          <a:lstStyle/>
          <a:p>
            <a:pPr algn="ctr"/>
            <a:endParaRPr lang="it-IT" sz="2700" dirty="0"/>
          </a:p>
        </p:txBody>
      </p:sp>
      <p:sp>
        <p:nvSpPr>
          <p:cNvPr id="4" name="CasellaDiTesto 3"/>
          <p:cNvSpPr txBox="1"/>
          <p:nvPr/>
        </p:nvSpPr>
        <p:spPr>
          <a:xfrm>
            <a:off x="10118271" y="1316157"/>
            <a:ext cx="1538151" cy="492436"/>
          </a:xfrm>
          <a:prstGeom prst="rect">
            <a:avLst/>
          </a:prstGeom>
          <a:solidFill>
            <a:schemeClr val="accent3">
              <a:lumMod val="40000"/>
              <a:lumOff val="60000"/>
            </a:schemeClr>
          </a:solidFill>
          <a:effectLst>
            <a:innerShdw dist="1943100" dir="13500000">
              <a:prstClr val="black"/>
            </a:innerShdw>
          </a:effectLst>
          <a:scene3d>
            <a:camera prst="orthographicFront"/>
            <a:lightRig rig="threePt" dir="t"/>
          </a:scene3d>
          <a:sp3d>
            <a:bevelT/>
          </a:sp3d>
        </p:spPr>
        <p:txBody>
          <a:bodyPr wrap="square" lIns="121914" tIns="60957" rIns="121914" bIns="60957" rtlCol="0">
            <a:spAutoFit/>
          </a:bodyPr>
          <a:lstStyle/>
          <a:p>
            <a:pPr algn="ctr"/>
            <a:r>
              <a:rPr lang="es-ES" sz="1200" b="1" dirty="0">
                <a:solidFill>
                  <a:srgbClr val="002060"/>
                </a:solidFill>
                <a:effectLst>
                  <a:outerShdw blurRad="38100" dist="38100" dir="2700000" algn="tl">
                    <a:srgbClr val="000000">
                      <a:alpha val="43137"/>
                    </a:srgbClr>
                  </a:outerShdw>
                </a:effectLst>
                <a:latin typeface="Verdana" pitchFamily="34" charset="0"/>
                <a:ea typeface="Verdana" pitchFamily="34" charset="0"/>
              </a:rPr>
              <a:t>3 TRIMESTRE 2026</a:t>
            </a:r>
            <a:endParaRPr lang="it-IT" sz="1200" b="1" dirty="0">
              <a:solidFill>
                <a:srgbClr val="002060"/>
              </a:solidFill>
              <a:effectLst>
                <a:outerShdw blurRad="38100" dist="38100" dir="2700000" algn="tl">
                  <a:srgbClr val="000000">
                    <a:alpha val="43137"/>
                  </a:srgbClr>
                </a:outerShdw>
              </a:effectLst>
              <a:latin typeface="Verdana" pitchFamily="34" charset="0"/>
              <a:ea typeface="Verdana" pitchFamily="34" charset="0"/>
            </a:endParaRPr>
          </a:p>
        </p:txBody>
      </p:sp>
      <p:sp>
        <p:nvSpPr>
          <p:cNvPr id="5" name="Text Box 5">
            <a:extLst>
              <a:ext uri="{FF2B5EF4-FFF2-40B4-BE49-F238E27FC236}">
                <a16:creationId xmlns:a16="http://schemas.microsoft.com/office/drawing/2014/main" id="{E88B29BE-9242-473D-A56B-64D155C91C84}"/>
              </a:ext>
            </a:extLst>
          </p:cNvPr>
          <p:cNvSpPr txBox="1">
            <a:spLocks noChangeArrowheads="1"/>
          </p:cNvSpPr>
          <p:nvPr/>
        </p:nvSpPr>
        <p:spPr bwMode="auto">
          <a:xfrm>
            <a:off x="365761" y="355348"/>
            <a:ext cx="11443062" cy="707880"/>
          </a:xfrm>
          <a:prstGeom prst="rect">
            <a:avLst/>
          </a:prstGeom>
          <a:noFill/>
          <a:ln w="9525">
            <a:noFill/>
            <a:miter lim="800000"/>
            <a:headEnd/>
            <a:tailEnd/>
          </a:ln>
          <a:effectLst/>
        </p:spPr>
        <p:txBody>
          <a:bodyPr wrap="square" lIns="121914" tIns="60957" rIns="121914" bIns="60957">
            <a:spAutoFit/>
          </a:bodyPr>
          <a:lstStyle/>
          <a:p>
            <a:pPr algn="ctr">
              <a:spcBef>
                <a:spcPct val="50000"/>
              </a:spcBef>
              <a:defRPr/>
            </a:pPr>
            <a:r>
              <a:rPr lang="it-IT" sz="3800" b="1" dirty="0">
                <a:solidFill>
                  <a:srgbClr val="002060"/>
                </a:solidFill>
                <a:effectLst>
                  <a:outerShdw blurRad="38100" dist="38100" dir="2700000" algn="tl">
                    <a:srgbClr val="C0C0C0"/>
                  </a:outerShdw>
                </a:effectLst>
                <a:latin typeface="Verdana" pitchFamily="34" charset="0"/>
                <a:ea typeface="Verdana" pitchFamily="34" charset="0"/>
                <a:cs typeface="Arial" charset="0"/>
              </a:rPr>
              <a:t>LEZIONE 5 DELLA SCUOLA DEL SABATO</a:t>
            </a:r>
          </a:p>
        </p:txBody>
      </p:sp>
      <p:sp>
        <p:nvSpPr>
          <p:cNvPr id="6" name="Rettangolo arrotondato 5"/>
          <p:cNvSpPr/>
          <p:nvPr/>
        </p:nvSpPr>
        <p:spPr>
          <a:xfrm>
            <a:off x="457200" y="5693229"/>
            <a:ext cx="11549743" cy="1077815"/>
          </a:xfrm>
          <a:prstGeom prst="roundRect">
            <a:avLst/>
          </a:prstGeom>
          <a:gradFill flip="none" rotWithShape="1">
            <a:gsLst>
              <a:gs pos="82000">
                <a:schemeClr val="accent1">
                  <a:lumMod val="60000"/>
                  <a:lumOff val="40000"/>
                </a:schemeClr>
              </a:gs>
              <a:gs pos="50000">
                <a:srgbClr val="9CB86E"/>
              </a:gs>
              <a:gs pos="100000">
                <a:srgbClr val="156B13"/>
              </a:gs>
            </a:gsLst>
            <a:path path="shape">
              <a:fillToRect l="50000" t="50000" r="50000" b="50000"/>
            </a:path>
            <a:tileRect/>
          </a:gradFill>
          <a:ln>
            <a:noFill/>
          </a:ln>
          <a:scene3d>
            <a:camera prst="orthographicFront"/>
            <a:lightRig rig="threePt" dir="t"/>
          </a:scene3d>
          <a:sp3d>
            <a:bevelT w="165100" prst="coolSlant"/>
          </a:sp3d>
        </p:spPr>
        <p:style>
          <a:lnRef idx="2">
            <a:schemeClr val="accent6">
              <a:shade val="50000"/>
            </a:schemeClr>
          </a:lnRef>
          <a:fillRef idx="1">
            <a:schemeClr val="accent6"/>
          </a:fillRef>
          <a:effectRef idx="0">
            <a:schemeClr val="accent6"/>
          </a:effectRef>
          <a:fontRef idx="minor">
            <a:schemeClr val="lt1"/>
          </a:fontRef>
        </p:style>
        <p:txBody>
          <a:bodyPr lIns="121914" tIns="60957" rIns="121914" bIns="60957" rtlCol="0" anchor="ctr"/>
          <a:lstStyle/>
          <a:p>
            <a:pPr algn="ctr"/>
            <a:endParaRPr lang="it-IT" sz="2700" dirty="0"/>
          </a:p>
        </p:txBody>
      </p:sp>
      <p:sp>
        <p:nvSpPr>
          <p:cNvPr id="9" name="CuadroTexto 4">
            <a:extLst>
              <a:ext uri="{FF2B5EF4-FFF2-40B4-BE49-F238E27FC236}">
                <a16:creationId xmlns:a16="http://schemas.microsoft.com/office/drawing/2014/main" id="{4CB3EE98-247C-4F61-BF86-8B6275695A74}"/>
              </a:ext>
            </a:extLst>
          </p:cNvPr>
          <p:cNvSpPr txBox="1"/>
          <p:nvPr/>
        </p:nvSpPr>
        <p:spPr>
          <a:xfrm>
            <a:off x="527143" y="5663604"/>
            <a:ext cx="11353800" cy="1138767"/>
          </a:xfrm>
          <a:prstGeom prst="rect">
            <a:avLst/>
          </a:prstGeom>
          <a:noFill/>
        </p:spPr>
        <p:txBody>
          <a:bodyPr wrap="square" lIns="121914" tIns="60957" rIns="121914" bIns="60957" rtlCol="0">
            <a:spAutoFit/>
            <a:scene3d>
              <a:camera prst="orthographicFront"/>
              <a:lightRig rig="flat" dir="tl">
                <a:rot lat="0" lon="0" rev="6600000"/>
              </a:lightRig>
            </a:scene3d>
            <a:sp3d extrusionH="25400" contourW="8890">
              <a:bevelT w="38100" h="31750" prst="convex"/>
              <a:contourClr>
                <a:schemeClr val="accent6">
                  <a:lumMod val="50000"/>
                </a:schemeClr>
              </a:contourClr>
            </a:sp3d>
          </a:bodyPr>
          <a:lstStyle>
            <a:defPPr>
              <a:defRPr lang="es-ES"/>
            </a:defPPr>
            <a:lvl1pPr algn="ctr" defTabSz="914400">
              <a:defRPr sz="44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defRPr>
            </a:lvl1pPr>
            <a:lvl2pPr defTabSz="914400"/>
            <a:lvl3pPr defTabSz="914400"/>
            <a:lvl4pPr defTabSz="914400"/>
            <a:lvl5pPr defTabSz="914400"/>
            <a:lvl6pPr defTabSz="914400"/>
            <a:lvl7pPr defTabSz="914400"/>
            <a:lvl8pPr defTabSz="914400"/>
            <a:lvl9pPr defTabSz="914400"/>
          </a:lstStyle>
          <a:p>
            <a:r>
              <a:rPr lang="es-ES" sz="6600" dirty="0">
                <a:ln w="10160">
                  <a:solidFill>
                    <a:schemeClr val="accent5"/>
                  </a:solidFill>
                  <a:prstDash val="solid"/>
                </a:ln>
                <a:solidFill>
                  <a:srgbClr val="002060"/>
                </a:solidFill>
                <a:effectLst>
                  <a:outerShdw blurRad="38100" dist="22860" dir="5400000" algn="tl" rotWithShape="0">
                    <a:srgbClr val="000000">
                      <a:alpha val="98000"/>
                    </a:srgbClr>
                  </a:outerShdw>
                </a:effectLst>
                <a:latin typeface="Calibri" pitchFamily="34" charset="0"/>
                <a:cs typeface="Calibri" pitchFamily="34" charset="0"/>
              </a:rPr>
              <a:t> TUTTO ALLA GLORIA DI DIO</a:t>
            </a:r>
          </a:p>
        </p:txBody>
      </p:sp>
      <p:pic>
        <p:nvPicPr>
          <p:cNvPr id="10" name="Picture 2"/>
          <p:cNvPicPr>
            <a:picLocks noChangeAspect="1" noChangeArrowheads="1"/>
          </p:cNvPicPr>
          <p:nvPr/>
        </p:nvPicPr>
        <p:blipFill>
          <a:blip r:embed="rId3" cstate="email"/>
          <a:stretch>
            <a:fillRect/>
          </a:stretch>
        </p:blipFill>
        <p:spPr bwMode="auto">
          <a:xfrm>
            <a:off x="354765" y="1198605"/>
            <a:ext cx="8154427" cy="4592595"/>
          </a:xfrm>
          <a:prstGeom prst="rect">
            <a:avLst/>
          </a:prstGeom>
          <a:ln>
            <a:noFill/>
          </a:ln>
          <a:effectLst>
            <a:softEdge rad="112500"/>
          </a:effectLst>
        </p:spPr>
      </p:pic>
      <p:sp>
        <p:nvSpPr>
          <p:cNvPr id="11" name="CasellaDiTesto 10"/>
          <p:cNvSpPr txBox="1"/>
          <p:nvPr/>
        </p:nvSpPr>
        <p:spPr>
          <a:xfrm>
            <a:off x="10166168" y="5113093"/>
            <a:ext cx="1538151" cy="492436"/>
          </a:xfrm>
          <a:prstGeom prst="rect">
            <a:avLst/>
          </a:prstGeom>
          <a:solidFill>
            <a:schemeClr val="accent3">
              <a:lumMod val="40000"/>
              <a:lumOff val="60000"/>
            </a:schemeClr>
          </a:solidFill>
          <a:effectLst>
            <a:innerShdw dist="1943100" dir="13500000">
              <a:prstClr val="black"/>
            </a:innerShdw>
          </a:effectLst>
          <a:scene3d>
            <a:camera prst="orthographicFront"/>
            <a:lightRig rig="threePt" dir="t"/>
          </a:scene3d>
          <a:sp3d>
            <a:bevelT/>
          </a:sp3d>
        </p:spPr>
        <p:txBody>
          <a:bodyPr wrap="square" lIns="121914" tIns="60957" rIns="121914" bIns="60957" rtlCol="0">
            <a:spAutoFit/>
          </a:bodyPr>
          <a:lstStyle/>
          <a:p>
            <a:pPr algn="ctr"/>
            <a:r>
              <a:rPr lang="es-ES" sz="1200" b="1" dirty="0">
                <a:solidFill>
                  <a:srgbClr val="002060"/>
                </a:solidFill>
                <a:effectLst>
                  <a:outerShdw blurRad="38100" dist="38100" dir="2700000" algn="tl">
                    <a:srgbClr val="000000">
                      <a:alpha val="43137"/>
                    </a:srgbClr>
                  </a:outerShdw>
                </a:effectLst>
                <a:latin typeface="Verdana" pitchFamily="34" charset="0"/>
                <a:ea typeface="Verdana" pitchFamily="34" charset="0"/>
              </a:rPr>
              <a:t>  1 AGOSTO  2026</a:t>
            </a:r>
            <a:endParaRPr lang="it-IT" sz="1200" b="1" dirty="0">
              <a:solidFill>
                <a:srgbClr val="002060"/>
              </a:solidFill>
              <a:effectLst>
                <a:outerShdw blurRad="38100" dist="38100" dir="2700000" algn="tl">
                  <a:srgbClr val="000000">
                    <a:alpha val="43137"/>
                  </a:srgbClr>
                </a:outerShdw>
              </a:effectLst>
              <a:latin typeface="Verdana" pitchFamily="34" charset="0"/>
              <a:ea typeface="Verdana"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0" y="3669632"/>
            <a:ext cx="3189514" cy="2677656"/>
          </a:xfrm>
          <a:prstGeom prst="rect">
            <a:avLst/>
          </a:prstGeom>
          <a:noFill/>
        </p:spPr>
        <p:txBody>
          <a:bodyPr wrap="square">
            <a:spAutoFit/>
          </a:bodyPr>
          <a:lstStyle/>
          <a:p>
            <a:pPr lvl="0">
              <a:defRPr/>
            </a:pPr>
            <a:r>
              <a:rPr kumimoji="0" lang="es-E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r>
              <a:rPr lang="it-IT" sz="24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Sia dunque che mangiate, sia che beviate, sia che facciate qualche altra cosa, fate tutto alla gloria di Dio</a:t>
            </a:r>
            <a:r>
              <a:rPr kumimoji="0" lang="es-E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p>
        </p:txBody>
      </p:sp>
      <p:sp>
        <p:nvSpPr>
          <p:cNvPr id="5" name="CuadroTexto 4">
            <a:extLst>
              <a:ext uri="{FF2B5EF4-FFF2-40B4-BE49-F238E27FC236}">
                <a16:creationId xmlns:a16="http://schemas.microsoft.com/office/drawing/2014/main" id="{1B340089-2457-DCB6-3849-96E7B45DCD44}"/>
              </a:ext>
            </a:extLst>
          </p:cNvPr>
          <p:cNvSpPr txBox="1"/>
          <p:nvPr/>
        </p:nvSpPr>
        <p:spPr>
          <a:xfrm>
            <a:off x="77002" y="3283454"/>
            <a:ext cx="2714324"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(1 Corinzi 10:31)</a:t>
            </a:r>
          </a:p>
        </p:txBody>
      </p:sp>
    </p:spTree>
    <p:extLst>
      <p:ext uri="{BB962C8B-B14F-4D97-AF65-F5344CB8AC3E}">
        <p14:creationId xmlns:p14="http://schemas.microsoft.com/office/powerpoint/2010/main" val="1425005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104775" y="128106"/>
            <a:ext cx="5886450" cy="923330"/>
          </a:xfrm>
          <a:prstGeom prst="rect">
            <a:avLst/>
          </a:prstGeom>
          <a:noFill/>
        </p:spPr>
        <p:txBody>
          <a:bodyPr wrap="square" rtlCol="0">
            <a:spAutoFit/>
          </a:bodyPr>
          <a:lstStyle/>
          <a:p>
            <a:pPr>
              <a:spcBef>
                <a:spcPts val="600"/>
              </a:spcBef>
            </a:pPr>
            <a:r>
              <a:rPr lang="it-IT" b="1" dirty="0"/>
              <a:t>A partire da 1 Corinzi 7, Paolo si dedica a rispondere a una serie di domande che i Corinzi gli avevano inviato per lettera </a:t>
            </a:r>
            <a:r>
              <a:rPr lang="es-ES" b="1" dirty="0"/>
              <a:t>(1 Co 7:1a).</a:t>
            </a:r>
          </a:p>
        </p:txBody>
      </p:sp>
      <p:graphicFrame>
        <p:nvGraphicFramePr>
          <p:cNvPr id="4" name="Diagrama 3">
            <a:extLst>
              <a:ext uri="{FF2B5EF4-FFF2-40B4-BE49-F238E27FC236}">
                <a16:creationId xmlns:a16="http://schemas.microsoft.com/office/drawing/2014/main" id="{CEC61F06-D7CE-4CA1-6027-5E9A833DA9D7}"/>
              </a:ext>
            </a:extLst>
          </p:cNvPr>
          <p:cNvGraphicFramePr/>
          <p:nvPr>
            <p:extLst>
              <p:ext uri="{D42A27DB-BD31-4B8C-83A1-F6EECF244321}">
                <p14:modId xmlns:p14="http://schemas.microsoft.com/office/powerpoint/2010/main" val="3216412538"/>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333271" y="4510117"/>
            <a:ext cx="5086454" cy="2240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6C135D45-1CA1-A4C3-ABF3-D858007E6BEB}"/>
              </a:ext>
            </a:extLst>
          </p:cNvPr>
          <p:cNvSpPr txBox="1"/>
          <p:nvPr/>
        </p:nvSpPr>
        <p:spPr>
          <a:xfrm>
            <a:off x="104776" y="3429000"/>
            <a:ext cx="5886450" cy="1200329"/>
          </a:xfrm>
          <a:prstGeom prst="rect">
            <a:avLst/>
          </a:prstGeom>
          <a:noFill/>
        </p:spPr>
        <p:txBody>
          <a:bodyPr wrap="square">
            <a:spAutoFit/>
          </a:bodyPr>
          <a:lstStyle/>
          <a:p>
            <a:pPr lvl="0">
              <a:spcBef>
                <a:spcPts val="600"/>
              </a:spcBef>
              <a:defRPr/>
            </a:pPr>
            <a:r>
              <a:rPr lang="it-IT" b="1" dirty="0">
                <a:solidFill>
                  <a:prstClr val="black"/>
                </a:solidFill>
              </a:rPr>
              <a:t>In linea con questa idea, Paolo sottolinea la necessità che tutto ciò che si fa nella Chiesa, o nella vita privata, sia fatto per la gloria di Dio</a:t>
            </a:r>
            <a:r>
              <a:rPr kumimoji="0" lang="es-ES"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8" name="CuadroTexto 7">
            <a:extLst>
              <a:ext uri="{FF2B5EF4-FFF2-40B4-BE49-F238E27FC236}">
                <a16:creationId xmlns:a16="http://schemas.microsoft.com/office/drawing/2014/main" id="{9501289D-2CA8-DC45-EB31-E4D5657994BE}"/>
              </a:ext>
            </a:extLst>
          </p:cNvPr>
          <p:cNvSpPr txBox="1"/>
          <p:nvPr/>
        </p:nvSpPr>
        <p:spPr>
          <a:xfrm>
            <a:off x="103221" y="2431294"/>
            <a:ext cx="5886450" cy="1200329"/>
          </a:xfrm>
          <a:prstGeom prst="rect">
            <a:avLst/>
          </a:prstGeom>
          <a:noFill/>
        </p:spPr>
        <p:txBody>
          <a:bodyPr wrap="square">
            <a:spAutoFit/>
          </a:bodyPr>
          <a:lstStyle/>
          <a:p>
            <a:pPr lvl="0">
              <a:spcBef>
                <a:spcPts val="600"/>
              </a:spcBef>
              <a:defRPr/>
            </a:pPr>
            <a:r>
              <a:rPr lang="it-IT" b="1" dirty="0">
                <a:solidFill>
                  <a:prstClr val="black"/>
                </a:solidFill>
              </a:rPr>
              <a:t>Tuttavia, egli cerca di inserire in ogni tema un filo conduttore: l’amore e il rispetto reciproco, che devono condurre la Chiesa all’unità</a:t>
            </a:r>
            <a:r>
              <a:rPr kumimoji="0" lang="es-ES"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10" name="CuadroTexto 9">
            <a:extLst>
              <a:ext uri="{FF2B5EF4-FFF2-40B4-BE49-F238E27FC236}">
                <a16:creationId xmlns:a16="http://schemas.microsoft.com/office/drawing/2014/main" id="{8C324CCC-4425-12EE-5C39-AACC67E86ACE}"/>
              </a:ext>
            </a:extLst>
          </p:cNvPr>
          <p:cNvSpPr txBox="1"/>
          <p:nvPr/>
        </p:nvSpPr>
        <p:spPr>
          <a:xfrm>
            <a:off x="103221" y="1125812"/>
            <a:ext cx="5886450" cy="1477328"/>
          </a:xfrm>
          <a:prstGeom prst="rect">
            <a:avLst/>
          </a:prstGeom>
          <a:noFill/>
        </p:spPr>
        <p:txBody>
          <a:bodyPr wrap="square">
            <a:spAutoFit/>
          </a:bodyPr>
          <a:lstStyle/>
          <a:p>
            <a:pPr lvl="0">
              <a:spcBef>
                <a:spcPts val="600"/>
              </a:spcBef>
              <a:defRPr/>
            </a:pPr>
            <a:r>
              <a:rPr lang="it-IT" b="1" dirty="0">
                <a:solidFill>
                  <a:prstClr val="black"/>
                </a:solidFill>
              </a:rPr>
              <a:t>Per questo motivo, sebbene i capitoli dall’8 al 10 trattino principalmente dell’idolatria, Paolo inserisce alcuni argomenti che non sembrano avere alcun nesso con questo peccato specifico</a:t>
            </a:r>
            <a:r>
              <a:rPr kumimoji="0" lang="es-ES"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0"/>
            <a:ext cx="7590793" cy="984885"/>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000" b="1" dirty="0">
                <a:ln/>
                <a:solidFill>
                  <a:schemeClr val="accent3"/>
                </a:solidFill>
              </a:rPr>
              <a:t>LA CONOSCENZA E L’AMORE</a:t>
            </a:r>
            <a:r>
              <a:rPr lang="es-ES" sz="2000" b="1" dirty="0">
                <a:ln/>
                <a:solidFill>
                  <a:schemeClr val="accent4">
                    <a:lumMod val="50000"/>
                  </a:schemeClr>
                </a:solidFill>
              </a:rPr>
              <a:t> </a:t>
            </a:r>
            <a:r>
              <a:rPr lang="it-IT" sz="2000" b="1" dirty="0">
                <a:ln/>
                <a:solidFill>
                  <a:schemeClr val="accent4">
                    <a:lumMod val="50000"/>
                  </a:schemeClr>
                </a:solidFill>
              </a:rPr>
              <a:t>1 </a:t>
            </a:r>
            <a:r>
              <a:rPr lang="it-IT" b="1" dirty="0">
                <a:ln/>
                <a:solidFill>
                  <a:schemeClr val="accent4">
                    <a:lumMod val="50000"/>
                  </a:schemeClr>
                </a:solidFill>
              </a:rPr>
              <a:t>1 Corinzi 8 (Cibi offerti in sacrificio agli idoli)</a:t>
            </a:r>
            <a:endParaRPr lang="es-ES" b="1" dirty="0">
              <a:ln/>
              <a:solidFill>
                <a:schemeClr val="accent4">
                  <a:lumMod val="50000"/>
                </a:schemeClr>
              </a:solidFill>
            </a:endParaRPr>
          </a:p>
        </p:txBody>
      </p:sp>
      <p:sp>
        <p:nvSpPr>
          <p:cNvPr id="5" name="CuadroTexto 4">
            <a:extLst>
              <a:ext uri="{FF2B5EF4-FFF2-40B4-BE49-F238E27FC236}">
                <a16:creationId xmlns:a16="http://schemas.microsoft.com/office/drawing/2014/main" id="{6EDFFC6B-DAB9-4B3F-1FBA-6CE86533DD10}"/>
              </a:ext>
            </a:extLst>
          </p:cNvPr>
          <p:cNvSpPr txBox="1"/>
          <p:nvPr/>
        </p:nvSpPr>
        <p:spPr>
          <a:xfrm>
            <a:off x="2709861" y="1053630"/>
            <a:ext cx="6772275" cy="584775"/>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es-ES" b="1" dirty="0">
                <a:solidFill>
                  <a:schemeClr val="accent1">
                    <a:lumMod val="75000"/>
                  </a:schemeClr>
                </a:solidFill>
                <a:latin typeface="Comic Sans MS" panose="030F0702030302020204" pitchFamily="66" charset="0"/>
              </a:rPr>
              <a:t>“</a:t>
            </a:r>
            <a:r>
              <a:rPr lang="it-IT" b="1" dirty="0">
                <a:solidFill>
                  <a:schemeClr val="accent1">
                    <a:lumMod val="75000"/>
                  </a:schemeClr>
                </a:solidFill>
                <a:latin typeface="Comic Sans MS" panose="030F0702030302020204" pitchFamily="66" charset="0"/>
              </a:rPr>
              <a:t>La conoscenza rende superbi, ma l'amore edifica</a:t>
            </a:r>
            <a:r>
              <a:rPr lang="es-ES" b="1" dirty="0">
                <a:solidFill>
                  <a:schemeClr val="accent1">
                    <a:lumMod val="75000"/>
                  </a:schemeClr>
                </a:solidFill>
                <a:latin typeface="Comic Sans MS" panose="030F0702030302020204" pitchFamily="66" charset="0"/>
              </a:rPr>
              <a:t>”</a:t>
            </a:r>
          </a:p>
          <a:p>
            <a:pPr algn="ctr"/>
            <a:r>
              <a:rPr lang="es-ES" sz="1400" b="1" dirty="0">
                <a:solidFill>
                  <a:schemeClr val="accent1">
                    <a:lumMod val="75000"/>
                  </a:schemeClr>
                </a:solidFill>
                <a:latin typeface="Comic Sans MS" panose="030F0702030302020204" pitchFamily="66" charset="0"/>
              </a:rPr>
              <a:t>(1 Corinzi 8:1b)</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685865"/>
            <a:ext cx="12192000" cy="400110"/>
          </a:xfrm>
          <a:prstGeom prst="rect">
            <a:avLst/>
          </a:prstGeom>
          <a:noFill/>
        </p:spPr>
        <p:txBody>
          <a:bodyPr wrap="square" rtlCol="0">
            <a:spAutoFit/>
          </a:bodyPr>
          <a:lstStyle/>
          <a:p>
            <a:pPr algn="ctr">
              <a:spcBef>
                <a:spcPts val="600"/>
              </a:spcBef>
            </a:pPr>
            <a:r>
              <a:rPr lang="es-ES" sz="2000" b="1" dirty="0"/>
              <a:t>Paolo “divide” la chiesa in due gruppi: i “forti” e i “deboli”.</a:t>
            </a:r>
          </a:p>
        </p:txBody>
      </p:sp>
      <p:sp>
        <p:nvSpPr>
          <p:cNvPr id="4" name="CuadroTexto 3">
            <a:extLst>
              <a:ext uri="{FF2B5EF4-FFF2-40B4-BE49-F238E27FC236}">
                <a16:creationId xmlns:a16="http://schemas.microsoft.com/office/drawing/2014/main" id="{9661135A-E98F-0CF9-7679-AEF0A3F31275}"/>
              </a:ext>
            </a:extLst>
          </p:cNvPr>
          <p:cNvSpPr txBox="1"/>
          <p:nvPr/>
        </p:nvSpPr>
        <p:spPr>
          <a:xfrm>
            <a:off x="2709862" y="4413691"/>
            <a:ext cx="6986588" cy="1015663"/>
          </a:xfrm>
          <a:prstGeom prst="rect">
            <a:avLst/>
          </a:prstGeom>
          <a:noFill/>
        </p:spPr>
        <p:txBody>
          <a:bodyPr wrap="square">
            <a:spAutoFit/>
          </a:bodyPr>
          <a:lstStyle/>
          <a:p>
            <a:pPr>
              <a:spcBef>
                <a:spcPts val="600"/>
              </a:spcBef>
            </a:pPr>
            <a:r>
              <a:rPr lang="it-IT" sz="2000" b="1" dirty="0"/>
              <a:t>Ma i forti, con la loro conoscenza e il loro esempio, possono far cadere i deboli (1 Co 8:10). Per amore del proprio fratello, il forte deve trattenersi </a:t>
            </a:r>
            <a:r>
              <a:rPr lang="es-ES" sz="2000" b="1" dirty="0"/>
              <a:t>(1 Co 8:11-13).</a:t>
            </a:r>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4103261755"/>
              </p:ext>
            </p:extLst>
          </p:nvPr>
        </p:nvGraphicFramePr>
        <p:xfrm>
          <a:off x="333376" y="2108641"/>
          <a:ext cx="11334750"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09861" y="5624946"/>
            <a:ext cx="6762750" cy="1323439"/>
          </a:xfrm>
          <a:prstGeom prst="rect">
            <a:avLst/>
          </a:prstGeom>
          <a:noFill/>
        </p:spPr>
        <p:txBody>
          <a:bodyPr wrap="square">
            <a:spAutoFit/>
          </a:bodyPr>
          <a:lstStyle/>
          <a:p>
            <a:pPr lvl="0">
              <a:spcBef>
                <a:spcPts val="600"/>
              </a:spcBef>
              <a:defRPr/>
            </a:pPr>
            <a:r>
              <a:rPr lang="it-IT" sz="2000" b="1" dirty="0">
                <a:solidFill>
                  <a:prstClr val="black"/>
                </a:solidFill>
              </a:rPr>
              <a:t>I cristiani devono anteporre l’amore alla conoscenza quando quest’ultima può costituire un ostacolo per il fratello “debole” (in fase di crescita)</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533590" y="1511165"/>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10327" y="66740"/>
            <a:ext cx="8517656" cy="1015663"/>
          </a:xfrm>
          <a:prstGeom prst="rect">
            <a:avLst/>
          </a:prstGeom>
          <a:noFill/>
        </p:spPr>
        <p:txBody>
          <a:bodyPr wrap="square">
            <a:spAutoFit/>
          </a:bodyPr>
          <a:lstStyle/>
          <a:p>
            <a:pPr algn="ctr"/>
            <a:r>
              <a:rPr lang="es-ES" sz="4000" b="1" spc="50" dirty="0">
                <a:ln w="0"/>
                <a:solidFill>
                  <a:schemeClr val="bg2"/>
                </a:solidFill>
                <a:effectLst>
                  <a:innerShdw blurRad="63500" dist="50800" dir="13500000">
                    <a:srgbClr val="000000">
                      <a:alpha val="50000"/>
                    </a:srgbClr>
                  </a:innerShdw>
                </a:effectLst>
              </a:rPr>
              <a:t>I DIRITTI DEL VANGELO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1</a:t>
            </a:r>
            <a:r>
              <a:rPr kumimoji="0" lang="es-ES" sz="2000" b="1" i="0" u="none" strike="noStrike" kern="1200" spc="50" normalizeH="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 </a:t>
            </a:r>
            <a:r>
              <a:rPr kumimoji="0" lang="es-ES" sz="2000" b="1" i="0" u="none" strike="noStrike" kern="1200" spc="50" normalizeH="0" baseline="0" noProof="0" dirty="0" err="1">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Corinzi</a:t>
            </a:r>
            <a:r>
              <a:rPr kumimoji="0" lang="es-ES"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 9 (Paolo rinuncia ai suoi diritti)</a:t>
            </a:r>
          </a:p>
        </p:txBody>
      </p:sp>
      <p:sp>
        <p:nvSpPr>
          <p:cNvPr id="5" name="CuadroTexto 4">
            <a:extLst>
              <a:ext uri="{FF2B5EF4-FFF2-40B4-BE49-F238E27FC236}">
                <a16:creationId xmlns:a16="http://schemas.microsoft.com/office/drawing/2014/main" id="{212E6B22-B3C9-FA97-F9CA-9C19C1633DEF}"/>
              </a:ext>
            </a:extLst>
          </p:cNvPr>
          <p:cNvSpPr txBox="1"/>
          <p:nvPr/>
        </p:nvSpPr>
        <p:spPr>
          <a:xfrm>
            <a:off x="8672945" y="74462"/>
            <a:ext cx="3329757" cy="1200329"/>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s-ES" b="1" dirty="0">
                <a:solidFill>
                  <a:srgbClr val="002060"/>
                </a:solidFill>
                <a:latin typeface="Comic Sans MS" panose="030F0702030302020204" pitchFamily="66" charset="0"/>
              </a:rPr>
              <a:t>“</a:t>
            </a:r>
            <a:r>
              <a:rPr lang="it-IT" b="1" dirty="0">
                <a:solidFill>
                  <a:srgbClr val="002060"/>
                </a:solidFill>
                <a:latin typeface="Comic Sans MS" panose="030F0702030302020204" pitchFamily="66" charset="0"/>
              </a:rPr>
              <a:t>Similmente, il Signore ha ordinato che coloro che annunciano il vangelo vivano del vangelo</a:t>
            </a:r>
            <a:r>
              <a:rPr lang="es-ES" b="1" dirty="0">
                <a:solidFill>
                  <a:srgbClr val="002060"/>
                </a:solidFill>
                <a:latin typeface="Comic Sans MS" panose="030F0702030302020204" pitchFamily="66" charset="0"/>
              </a:rPr>
              <a:t>” </a:t>
            </a:r>
            <a:r>
              <a:rPr lang="es-ES" sz="1400" b="1" dirty="0">
                <a:solidFill>
                  <a:srgbClr val="002060"/>
                </a:solidFill>
                <a:latin typeface="Comic Sans MS" panose="030F0702030302020204" pitchFamily="66" charset="0"/>
              </a:rPr>
              <a:t>(1 Corinzi 9:14)</a:t>
            </a:r>
            <a:endParaRPr lang="es-ES" b="1"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E95930C3-E178-F06F-1E45-5707A4F93586}"/>
              </a:ext>
            </a:extLst>
          </p:cNvPr>
          <p:cNvSpPr txBox="1"/>
          <p:nvPr/>
        </p:nvSpPr>
        <p:spPr>
          <a:xfrm>
            <a:off x="112394" y="1167013"/>
            <a:ext cx="8920769" cy="369332"/>
          </a:xfrm>
          <a:prstGeom prst="rect">
            <a:avLst/>
          </a:prstGeom>
          <a:noFill/>
        </p:spPr>
        <p:txBody>
          <a:bodyPr wrap="square" rtlCol="0">
            <a:spAutoFit/>
          </a:bodyPr>
          <a:lstStyle/>
          <a:p>
            <a:pPr>
              <a:spcBef>
                <a:spcPts val="600"/>
              </a:spcBef>
            </a:pPr>
            <a:r>
              <a:rPr lang="it-IT" b="1" dirty="0">
                <a:solidFill>
                  <a:schemeClr val="bg1"/>
                </a:solidFill>
                <a:effectLst>
                  <a:outerShdw blurRad="50800" dist="50800" dir="5400000" algn="ctr" rotWithShape="0">
                    <a:schemeClr val="tx1"/>
                  </a:outerShdw>
                </a:effectLst>
              </a:rPr>
              <a:t>Paolo rinunciò ad almeno tre diritti per amore dei più deboli:</a:t>
            </a:r>
            <a:endParaRPr lang="es-ES" b="1" dirty="0">
              <a:solidFill>
                <a:schemeClr val="bg1"/>
              </a:solidFill>
              <a:effectLst>
                <a:outerShdw blurRad="50800" dist="50800" dir="5400000" algn="ctr" rotWithShape="0">
                  <a:schemeClr val="tx1"/>
                </a:outerShdw>
              </a:effectLst>
            </a:endParaRP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174690226"/>
              </p:ext>
            </p:extLst>
          </p:nvPr>
        </p:nvGraphicFramePr>
        <p:xfrm>
          <a:off x="112395" y="1605623"/>
          <a:ext cx="11553423" cy="44270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0" y="6172659"/>
            <a:ext cx="12192000" cy="646331"/>
          </a:xfrm>
          <a:prstGeom prst="rect">
            <a:avLst/>
          </a:prstGeom>
          <a:noFill/>
        </p:spPr>
        <p:txBody>
          <a:bodyPr wrap="square" rtlCol="0">
            <a:spAutoFit/>
          </a:bodyPr>
          <a:lstStyle/>
          <a:p>
            <a:pPr>
              <a:spcBef>
                <a:spcPts val="600"/>
              </a:spcBef>
            </a:pPr>
            <a:r>
              <a:rPr lang="it-IT" b="1" dirty="0"/>
              <a:t>Sebbene Gesù avesse chiarito che coloro che predicano il Vangelo devono vivere del Vangelo, sia Paolo che Barnaba vi rinunciarono volontariamente per non costituire un ostacolo ai credenti</a:t>
            </a:r>
            <a:r>
              <a:rPr lang="it-IT" sz="1600" b="1" dirty="0"/>
              <a:t> </a:t>
            </a:r>
            <a:r>
              <a:rPr lang="es-ES" b="1" dirty="0"/>
              <a:t>(1 Co 9:12-14; </a:t>
            </a:r>
            <a:r>
              <a:rPr lang="es-ES" b="1" dirty="0" err="1"/>
              <a:t>Lc</a:t>
            </a:r>
            <a:r>
              <a:rPr lang="es-ES" b="1" dirty="0"/>
              <a:t> 10:7).</a:t>
            </a:r>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F7A058-261A-332F-A443-BD30CCCE5648}"/>
              </a:ext>
            </a:extLst>
          </p:cNvPr>
          <p:cNvSpPr txBox="1"/>
          <p:nvPr/>
        </p:nvSpPr>
        <p:spPr>
          <a:xfrm>
            <a:off x="3402766" y="0"/>
            <a:ext cx="8789234" cy="1077218"/>
          </a:xfrm>
          <a:prstGeom prst="rect">
            <a:avLst/>
          </a:prstGeom>
          <a:noFill/>
          <a:effectLst/>
        </p:spPr>
        <p:txBody>
          <a:bodyPr wrap="square">
            <a:spAutoFit/>
            <a:scene3d>
              <a:camera prst="orthographicFront"/>
              <a:lightRig rig="threePt" dir="t"/>
            </a:scene3d>
            <a:sp3d extrusionH="57150">
              <a:bevelT w="38100" h="38100"/>
            </a:sp3d>
          </a:bodyPr>
          <a:lstStyle/>
          <a:p>
            <a:pPr algn="ctr"/>
            <a:r>
              <a:rPr lang="es-ES" sz="4400" b="1" dirty="0">
                <a:ln w="0"/>
                <a:gradFill>
                  <a:gsLst>
                    <a:gs pos="0">
                      <a:schemeClr val="accent5">
                        <a:lumMod val="50000"/>
                      </a:schemeClr>
                    </a:gs>
                    <a:gs pos="50000">
                      <a:schemeClr val="accent5"/>
                    </a:gs>
                    <a:gs pos="100000">
                      <a:schemeClr val="accent5">
                        <a:lumMod val="60000"/>
                        <a:lumOff val="40000"/>
                      </a:schemeClr>
                    </a:gs>
                  </a:gsLst>
                  <a:lin ang="5400000"/>
                </a:gradFill>
                <a:effectLst/>
              </a:rPr>
              <a:t>LEZIONI DEL PASSATO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normalizeH="0" baseline="0" noProof="0" dirty="0">
                <a:ln w="0"/>
                <a:solidFill>
                  <a:schemeClr val="accent6">
                    <a:lumMod val="75000"/>
                  </a:schemeClr>
                </a:solidFill>
                <a:effectLst/>
                <a:uLnTx/>
                <a:uFillTx/>
                <a:latin typeface="Aptos" panose="02110004020202020204"/>
                <a:ea typeface="+mn-ea"/>
                <a:cs typeface="+mn-cs"/>
              </a:rPr>
              <a:t>1 Corinzi 10:1-13 (</a:t>
            </a:r>
            <a:r>
              <a:rPr lang="es-ES" sz="2000" b="1" dirty="0">
                <a:ln w="0"/>
                <a:solidFill>
                  <a:schemeClr val="accent6">
                    <a:lumMod val="75000"/>
                  </a:schemeClr>
                </a:solidFill>
                <a:latin typeface="Aptos" panose="02110004020202020204"/>
              </a:rPr>
              <a:t>a</a:t>
            </a:r>
            <a:r>
              <a:rPr kumimoji="0" lang="es-ES" sz="2000" b="1" i="0" u="none" strike="noStrike" kern="1200" normalizeH="0" baseline="0" noProof="0" dirty="0" err="1">
                <a:ln w="0"/>
                <a:solidFill>
                  <a:schemeClr val="accent6">
                    <a:lumMod val="75000"/>
                  </a:schemeClr>
                </a:solidFill>
                <a:effectLst/>
                <a:uLnTx/>
                <a:uFillTx/>
                <a:latin typeface="Aptos" panose="02110004020202020204"/>
                <a:ea typeface="+mn-ea"/>
                <a:cs typeface="+mn-cs"/>
              </a:rPr>
              <a:t>vvertimento</a:t>
            </a:r>
            <a:r>
              <a:rPr kumimoji="0" lang="es-ES" sz="2000" b="1" i="0" u="none" strike="noStrike" kern="1200" normalizeH="0" baseline="0" noProof="0" dirty="0">
                <a:ln w="0"/>
                <a:solidFill>
                  <a:schemeClr val="accent6">
                    <a:lumMod val="75000"/>
                  </a:schemeClr>
                </a:solidFill>
                <a:effectLst/>
                <a:uLnTx/>
                <a:uFillTx/>
                <a:latin typeface="Aptos" panose="02110004020202020204"/>
                <a:ea typeface="+mn-ea"/>
                <a:cs typeface="+mn-cs"/>
              </a:rPr>
              <a:t> contro l’idolatria)</a:t>
            </a:r>
          </a:p>
        </p:txBody>
      </p:sp>
      <p:sp>
        <p:nvSpPr>
          <p:cNvPr id="5" name="CuadroTexto 4">
            <a:extLst>
              <a:ext uri="{FF2B5EF4-FFF2-40B4-BE49-F238E27FC236}">
                <a16:creationId xmlns:a16="http://schemas.microsoft.com/office/drawing/2014/main" id="{5D7D34A2-564A-A89C-6BE3-3AA3FE779499}"/>
              </a:ext>
            </a:extLst>
          </p:cNvPr>
          <p:cNvSpPr txBox="1"/>
          <p:nvPr/>
        </p:nvSpPr>
        <p:spPr>
          <a:xfrm>
            <a:off x="3326279" y="1121454"/>
            <a:ext cx="8776435" cy="923330"/>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it-IT" b="1" dirty="0">
                <a:solidFill>
                  <a:schemeClr val="accent5">
                    <a:lumMod val="50000"/>
                  </a:schemeClr>
                </a:solidFill>
                <a:latin typeface="Comic Sans MS" panose="030F0702030302020204" pitchFamily="66" charset="0"/>
              </a:rPr>
              <a:t>«Perché non diventiate idolatri come alcuni di loro, secondo quanto è scritto: </a:t>
            </a:r>
            <a:r>
              <a:rPr lang="es-ES" b="1" dirty="0">
                <a:solidFill>
                  <a:schemeClr val="accent5">
                    <a:lumMod val="50000"/>
                  </a:schemeClr>
                </a:solidFill>
                <a:latin typeface="Comic Sans MS" panose="030F0702030302020204" pitchFamily="66" charset="0"/>
              </a:rPr>
              <a:t>“</a:t>
            </a:r>
            <a:r>
              <a:rPr lang="it-IT" b="1" dirty="0">
                <a:solidFill>
                  <a:schemeClr val="accent5">
                    <a:lumMod val="50000"/>
                  </a:schemeClr>
                </a:solidFill>
                <a:latin typeface="Comic Sans MS" panose="030F0702030302020204" pitchFamily="66" charset="0"/>
              </a:rPr>
              <a:t>Il popolo si sedette per mangiare e bere, poi si alzò per divertirsi</a:t>
            </a:r>
            <a:r>
              <a:rPr lang="es-ES" b="1" dirty="0">
                <a:solidFill>
                  <a:schemeClr val="accent5">
                    <a:lumMod val="50000"/>
                  </a:schemeClr>
                </a:solidFill>
                <a:latin typeface="Comic Sans MS" panose="030F0702030302020204" pitchFamily="66" charset="0"/>
              </a:rPr>
              <a:t>”</a:t>
            </a:r>
            <a:r>
              <a:rPr lang="it-IT" b="1" dirty="0">
                <a:solidFill>
                  <a:schemeClr val="accent5">
                    <a:lumMod val="50000"/>
                  </a:schemeClr>
                </a:solidFill>
                <a:latin typeface="Comic Sans MS" panose="030F0702030302020204" pitchFamily="66" charset="0"/>
              </a:rPr>
              <a:t>»</a:t>
            </a:r>
            <a:r>
              <a:rPr lang="es-ES" b="1" dirty="0">
                <a:solidFill>
                  <a:schemeClr val="accent5">
                    <a:lumMod val="50000"/>
                  </a:schemeClr>
                </a:solidFill>
                <a:latin typeface="Comic Sans MS" panose="030F0702030302020204" pitchFamily="66" charset="0"/>
              </a:rPr>
              <a:t> </a:t>
            </a:r>
            <a:r>
              <a:rPr lang="es-ES" sz="1400" b="1" dirty="0">
                <a:solidFill>
                  <a:schemeClr val="accent5">
                    <a:lumMod val="50000"/>
                  </a:schemeClr>
                </a:solidFill>
                <a:latin typeface="Comic Sans MS" panose="030F0702030302020204" pitchFamily="66" charset="0"/>
              </a:rPr>
              <a:t>(1 </a:t>
            </a:r>
            <a:r>
              <a:rPr lang="es-ES" sz="1400" b="1" dirty="0" err="1">
                <a:solidFill>
                  <a:schemeClr val="accent5">
                    <a:lumMod val="50000"/>
                  </a:schemeClr>
                </a:solidFill>
                <a:latin typeface="Comic Sans MS" panose="030F0702030302020204" pitchFamily="66" charset="0"/>
              </a:rPr>
              <a:t>Corinzi</a:t>
            </a:r>
            <a:r>
              <a:rPr lang="es-ES" sz="1400" b="1" dirty="0">
                <a:solidFill>
                  <a:schemeClr val="accent5">
                    <a:lumMod val="50000"/>
                  </a:schemeClr>
                </a:solidFill>
                <a:latin typeface="Comic Sans MS" panose="030F0702030302020204" pitchFamily="66" charset="0"/>
              </a:rPr>
              <a:t> 10:7)</a:t>
            </a:r>
          </a:p>
        </p:txBody>
      </p:sp>
      <p:sp>
        <p:nvSpPr>
          <p:cNvPr id="6" name="CuadroTexto 5">
            <a:extLst>
              <a:ext uri="{FF2B5EF4-FFF2-40B4-BE49-F238E27FC236}">
                <a16:creationId xmlns:a16="http://schemas.microsoft.com/office/drawing/2014/main" id="{FB5A0980-A5B8-76C3-DCBE-FB309D0C7228}"/>
              </a:ext>
            </a:extLst>
          </p:cNvPr>
          <p:cNvSpPr txBox="1"/>
          <p:nvPr/>
        </p:nvSpPr>
        <p:spPr>
          <a:xfrm>
            <a:off x="105608" y="2420344"/>
            <a:ext cx="6578082" cy="923330"/>
          </a:xfrm>
          <a:prstGeom prst="rect">
            <a:avLst/>
          </a:prstGeom>
          <a:noFill/>
        </p:spPr>
        <p:txBody>
          <a:bodyPr wrap="square" rtlCol="0">
            <a:spAutoFit/>
          </a:bodyPr>
          <a:lstStyle/>
          <a:p>
            <a:pPr>
              <a:spcBef>
                <a:spcPts val="600"/>
              </a:spcBef>
            </a:pPr>
            <a:r>
              <a:rPr lang="it-IT" b="1" dirty="0"/>
              <a:t>L'esperienza dell'Esodo, intesa in senso spirituale, è una metafora della nostra vita. L'attraversamento del mare è come il nostro patto battesimale </a:t>
            </a:r>
            <a:r>
              <a:rPr lang="es-ES" b="1" dirty="0"/>
              <a:t>(1 Co 10:1,2).</a:t>
            </a:r>
          </a:p>
        </p:txBody>
      </p:sp>
      <p:pic>
        <p:nvPicPr>
          <p:cNvPr id="4" name="Imagen 3">
            <a:extLst>
              <a:ext uri="{FF2B5EF4-FFF2-40B4-BE49-F238E27FC236}">
                <a16:creationId xmlns:a16="http://schemas.microsoft.com/office/drawing/2014/main" id="{E8881F07-443D-96F5-A53F-9DA1E6558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594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39815" y="2173780"/>
            <a:ext cx="1697247" cy="20367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549313" y="2191651"/>
            <a:ext cx="1697247" cy="20367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C0153F6E-A0AD-F26A-00C8-130E52962F7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835757"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0358811" y="2173780"/>
            <a:ext cx="1697248" cy="205466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8469" y="4759976"/>
            <a:ext cx="1491732" cy="19745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694046" y="4759976"/>
            <a:ext cx="1491732" cy="19745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279623" y="4759976"/>
            <a:ext cx="1491732" cy="19745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4865200" y="4759976"/>
            <a:ext cx="1491733" cy="2019292"/>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6429375" y="4372342"/>
            <a:ext cx="5762625" cy="1200329"/>
          </a:xfrm>
          <a:prstGeom prst="rect">
            <a:avLst/>
          </a:prstGeom>
          <a:noFill/>
        </p:spPr>
        <p:txBody>
          <a:bodyPr wrap="square">
            <a:spAutoFit/>
          </a:bodyPr>
          <a:lstStyle/>
          <a:p>
            <a:pPr>
              <a:spcBef>
                <a:spcPts val="600"/>
              </a:spcBef>
            </a:pPr>
            <a:r>
              <a:rPr lang="it-IT" b="1" dirty="0"/>
              <a:t>Attenzione! Nonostante la loro esperienza, gli israeliti caddero in gravi peccati, tra cui l’idolatria e l’immoralità. Che non ci accada la stessa cosa! (</a:t>
            </a:r>
            <a:r>
              <a:rPr lang="es-ES" b="1" dirty="0"/>
              <a:t>1 Co 10:5-10).</a:t>
            </a:r>
          </a:p>
        </p:txBody>
      </p:sp>
      <p:sp>
        <p:nvSpPr>
          <p:cNvPr id="7" name="CuadroTexto 6">
            <a:extLst>
              <a:ext uri="{FF2B5EF4-FFF2-40B4-BE49-F238E27FC236}">
                <a16:creationId xmlns:a16="http://schemas.microsoft.com/office/drawing/2014/main" id="{5A4860A2-515A-0458-B737-AE6AFE1DCB28}"/>
              </a:ext>
            </a:extLst>
          </p:cNvPr>
          <p:cNvSpPr txBox="1"/>
          <p:nvPr/>
        </p:nvSpPr>
        <p:spPr>
          <a:xfrm>
            <a:off x="105608" y="3401634"/>
            <a:ext cx="6578082" cy="1200329"/>
          </a:xfrm>
          <a:prstGeom prst="rect">
            <a:avLst/>
          </a:prstGeom>
          <a:noFill/>
        </p:spPr>
        <p:txBody>
          <a:bodyPr wrap="square">
            <a:spAutoFit/>
          </a:bodyPr>
          <a:lstStyle/>
          <a:p>
            <a:pPr lvl="0">
              <a:spcBef>
                <a:spcPts val="600"/>
              </a:spcBef>
              <a:defRPr/>
            </a:pPr>
            <a:r>
              <a:rPr lang="it-IT" b="1" dirty="0">
                <a:solidFill>
                  <a:prstClr val="black"/>
                </a:solidFill>
              </a:rPr>
              <a:t>Il cibo e la bevanda che consumarono nel deserto sono come la nostra partecipazione alla Santa Cena, in cui mangiamo e beviamo, spiritualmente, il corpo e il sangue di Gesù </a:t>
            </a:r>
            <a:r>
              <a:rPr kumimoji="0" lang="es-ES" b="1" i="0" u="none" strike="noStrike" kern="1200" cap="none" spc="0" normalizeH="0" baseline="0" noProof="0" dirty="0">
                <a:ln>
                  <a:noFill/>
                </a:ln>
                <a:solidFill>
                  <a:prstClr val="black"/>
                </a:solidFill>
                <a:effectLst/>
                <a:uLnTx/>
                <a:uFillTx/>
                <a:latin typeface="Aptos" panose="02110004020202020204"/>
                <a:ea typeface="+mn-ea"/>
                <a:cs typeface="+mn-cs"/>
              </a:rPr>
              <a:t>(1 Co 10:3,4).</a:t>
            </a:r>
          </a:p>
        </p:txBody>
      </p:sp>
      <p:sp>
        <p:nvSpPr>
          <p:cNvPr id="11" name="CuadroTexto 10">
            <a:extLst>
              <a:ext uri="{FF2B5EF4-FFF2-40B4-BE49-F238E27FC236}">
                <a16:creationId xmlns:a16="http://schemas.microsoft.com/office/drawing/2014/main" id="{247FC34E-0BE6-D2FD-025A-CAAE25F83620}"/>
              </a:ext>
            </a:extLst>
          </p:cNvPr>
          <p:cNvSpPr txBox="1"/>
          <p:nvPr/>
        </p:nvSpPr>
        <p:spPr>
          <a:xfrm>
            <a:off x="6429375" y="5689574"/>
            <a:ext cx="5762625" cy="923330"/>
          </a:xfrm>
          <a:prstGeom prst="rect">
            <a:avLst/>
          </a:prstGeom>
          <a:noFill/>
        </p:spPr>
        <p:txBody>
          <a:bodyPr wrap="square">
            <a:spAutoFit/>
          </a:bodyPr>
          <a:lstStyle/>
          <a:p>
            <a:pPr lvl="0">
              <a:spcBef>
                <a:spcPts val="600"/>
              </a:spcBef>
              <a:defRPr/>
            </a:pPr>
            <a:r>
              <a:rPr lang="it-IT" b="1" dirty="0">
                <a:solidFill>
                  <a:prstClr val="black"/>
                </a:solidFill>
              </a:rPr>
              <a:t>Ecco perché l’apostolo conclude questa sezione con un consiglio di grande impatto: «Chi pensa di stare saldo, stia attento a non cadere» </a:t>
            </a:r>
            <a:r>
              <a:rPr kumimoji="0" lang="es-ES" b="1" i="0" u="none" strike="noStrike" kern="1200" cap="none" spc="0" normalizeH="0" baseline="0" noProof="0" dirty="0">
                <a:ln>
                  <a:noFill/>
                </a:ln>
                <a:solidFill>
                  <a:prstClr val="black"/>
                </a:solidFill>
                <a:effectLst/>
                <a:uLnTx/>
                <a:uFillTx/>
                <a:latin typeface="Aptos" panose="02110004020202020204"/>
                <a:ea typeface="+mn-ea"/>
                <a:cs typeface="+mn-cs"/>
              </a:rPr>
              <a:t>(1 Co.10:12).</a:t>
            </a: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BF5AEB9-3B4B-4C37-CD81-AC1B44B6B451}"/>
              </a:ext>
            </a:extLst>
          </p:cNvPr>
          <p:cNvSpPr txBox="1"/>
          <p:nvPr/>
        </p:nvSpPr>
        <p:spPr>
          <a:xfrm>
            <a:off x="0" y="0"/>
            <a:ext cx="12192000" cy="1077218"/>
          </a:xfrm>
          <a:prstGeom prst="rect">
            <a:avLst/>
          </a:prstGeom>
          <a:noFill/>
        </p:spPr>
        <p:txBody>
          <a:bodyPr wrap="square">
            <a:spAutoFit/>
          </a:bodyPr>
          <a:lstStyle/>
          <a:p>
            <a:pPr algn="ctr"/>
            <a:r>
              <a:rPr lang="es-ES"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ABBANDONARE L’IDOLATRIA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1 Corinzi 10:14-22 (Il calice del Signore e il calice dei demoni)</a:t>
            </a:r>
          </a:p>
        </p:txBody>
      </p:sp>
      <p:sp>
        <p:nvSpPr>
          <p:cNvPr id="5" name="CuadroTexto 4">
            <a:extLst>
              <a:ext uri="{FF2B5EF4-FFF2-40B4-BE49-F238E27FC236}">
                <a16:creationId xmlns:a16="http://schemas.microsoft.com/office/drawing/2014/main" id="{571C56EF-0B5D-4654-5BF3-DBBDF949FD76}"/>
              </a:ext>
            </a:extLst>
          </p:cNvPr>
          <p:cNvSpPr txBox="1"/>
          <p:nvPr/>
        </p:nvSpPr>
        <p:spPr>
          <a:xfrm>
            <a:off x="1819275" y="1138773"/>
            <a:ext cx="8553450" cy="369332"/>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s-ES" b="1" dirty="0">
                <a:solidFill>
                  <a:schemeClr val="accent4">
                    <a:lumMod val="50000"/>
                  </a:schemeClr>
                </a:solidFill>
                <a:latin typeface="Comic Sans MS" panose="030F0702030302020204" pitchFamily="66" charset="0"/>
              </a:rPr>
              <a:t>“</a:t>
            </a:r>
            <a:r>
              <a:rPr lang="it-IT" b="1" dirty="0">
                <a:solidFill>
                  <a:schemeClr val="accent4">
                    <a:lumMod val="50000"/>
                  </a:schemeClr>
                </a:solidFill>
                <a:latin typeface="Comic Sans MS" panose="030F0702030302020204" pitchFamily="66" charset="0"/>
              </a:rPr>
              <a:t>Pertanto, miei cari, fuggite l’idolatria</a:t>
            </a:r>
            <a:r>
              <a:rPr lang="es-ES" b="1" dirty="0">
                <a:solidFill>
                  <a:schemeClr val="accent4">
                    <a:lumMod val="50000"/>
                  </a:schemeClr>
                </a:solidFill>
                <a:latin typeface="Comic Sans MS" panose="030F0702030302020204" pitchFamily="66" charset="0"/>
              </a:rPr>
              <a:t>” </a:t>
            </a:r>
            <a:r>
              <a:rPr lang="es-ES" sz="1400" b="1" dirty="0">
                <a:solidFill>
                  <a:schemeClr val="accent4">
                    <a:lumMod val="50000"/>
                  </a:schemeClr>
                </a:solidFill>
                <a:latin typeface="Comic Sans MS" panose="030F0702030302020204" pitchFamily="66" charset="0"/>
              </a:rPr>
              <a:t>(1 Corinzi 10:14)</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890721" y="1612880"/>
            <a:ext cx="7301279" cy="646331"/>
          </a:xfrm>
          <a:prstGeom prst="rect">
            <a:avLst/>
          </a:prstGeom>
          <a:noFill/>
        </p:spPr>
        <p:txBody>
          <a:bodyPr wrap="square" rtlCol="0">
            <a:spAutoFit/>
          </a:bodyPr>
          <a:lstStyle/>
          <a:p>
            <a:pPr>
              <a:spcBef>
                <a:spcPts val="600"/>
              </a:spcBef>
            </a:pPr>
            <a:r>
              <a:rPr lang="it-IT" b="1" dirty="0">
                <a:solidFill>
                  <a:schemeClr val="bg1"/>
                </a:solidFill>
                <a:effectLst>
                  <a:outerShdw blurRad="50800" dist="50800" dir="5400000" algn="ctr" rotWithShape="0">
                    <a:schemeClr val="tx1"/>
                  </a:outerShdw>
                </a:effectLst>
              </a:rPr>
              <a:t>Se il cibo offerto agli idoli può essere mangiato tranquillamente, perché Paolo sembra consigliare il contrario min 1 Corinzi </a:t>
            </a:r>
            <a:r>
              <a:rPr lang="es-ES" b="1" dirty="0">
                <a:solidFill>
                  <a:schemeClr val="bg1"/>
                </a:solidFill>
                <a:effectLst>
                  <a:outerShdw blurRad="50800" dist="50800" dir="5400000" algn="ctr" rotWithShape="0">
                    <a:schemeClr val="tx1"/>
                  </a:outerShdw>
                </a:effectLst>
              </a:rPr>
              <a:t>10:20?</a:t>
            </a: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875" y="1660505"/>
            <a:ext cx="4659923"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A2C2EAE9-0CB2-4012-6222-507EA261173B}"/>
              </a:ext>
            </a:extLst>
          </p:cNvPr>
          <p:cNvPicPr>
            <a:picLocks noChangeAspect="1"/>
          </p:cNvPicPr>
          <p:nvPr/>
        </p:nvPicPr>
        <p:blipFill>
          <a:blip r:embed="rId4" cstate="email"/>
          <a:stretch>
            <a:fillRect/>
          </a:stretch>
        </p:blipFill>
        <p:spPr>
          <a:xfrm>
            <a:off x="7481520" y="4265577"/>
            <a:ext cx="4475287" cy="2418323"/>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4DFDEDB5-858D-1542-883B-FD8AAFD06A6E}"/>
              </a:ext>
            </a:extLst>
          </p:cNvPr>
          <p:cNvSpPr txBox="1"/>
          <p:nvPr/>
        </p:nvSpPr>
        <p:spPr>
          <a:xfrm>
            <a:off x="142875" y="4427503"/>
            <a:ext cx="7103452" cy="923330"/>
          </a:xfrm>
          <a:prstGeom prst="rect">
            <a:avLst/>
          </a:prstGeom>
          <a:noFill/>
        </p:spPr>
        <p:txBody>
          <a:bodyPr wrap="square">
            <a:spAutoFit/>
          </a:bodyPr>
          <a:lstStyle/>
          <a:p>
            <a:pPr>
              <a:spcBef>
                <a:spcPts val="600"/>
              </a:spcBef>
            </a:pPr>
            <a:r>
              <a:rPr lang="it-IT" b="1" dirty="0">
                <a:solidFill>
                  <a:schemeClr val="bg1"/>
                </a:solidFill>
                <a:effectLst>
                  <a:outerShdw blurRad="50800" dist="50800" dir="5400000" algn="ctr" rotWithShape="0">
                    <a:schemeClr val="tx1"/>
                  </a:outerShdw>
                </a:effectLst>
              </a:rPr>
              <a:t>Quando prendiamo parte alla Santa Cena diventiamo parte del corpo di Cristo (la Chiesa), mentre, quando partecipiamo a cerimonie idolatre, ci uniamo ai demoni </a:t>
            </a:r>
            <a:r>
              <a:rPr lang="es-ES" b="1" dirty="0">
                <a:solidFill>
                  <a:schemeClr val="bg1"/>
                </a:solidFill>
                <a:effectLst>
                  <a:outerShdw blurRad="50800" dist="50800" dir="5400000" algn="ctr" rotWithShape="0">
                    <a:schemeClr val="tx1"/>
                  </a:outerShdw>
                </a:effectLst>
              </a:rPr>
              <a:t>(1 Co 10:16-20).</a:t>
            </a:r>
          </a:p>
        </p:txBody>
      </p:sp>
      <p:sp>
        <p:nvSpPr>
          <p:cNvPr id="7" name="CuadroTexto 6">
            <a:extLst>
              <a:ext uri="{FF2B5EF4-FFF2-40B4-BE49-F238E27FC236}">
                <a16:creationId xmlns:a16="http://schemas.microsoft.com/office/drawing/2014/main" id="{A28F8B3B-C1AA-38EA-87B3-D7982F7AF6FC}"/>
              </a:ext>
            </a:extLst>
          </p:cNvPr>
          <p:cNvSpPr txBox="1"/>
          <p:nvPr/>
        </p:nvSpPr>
        <p:spPr>
          <a:xfrm>
            <a:off x="4890721" y="2536210"/>
            <a:ext cx="7301278" cy="1754326"/>
          </a:xfrm>
          <a:prstGeom prst="rect">
            <a:avLst/>
          </a:prstGeom>
          <a:noFill/>
        </p:spPr>
        <p:txBody>
          <a:bodyPr wrap="square">
            <a:spAutoFit/>
          </a:bodyPr>
          <a:lstStyle/>
          <a:p>
            <a:pPr lvl="0">
              <a:spcBef>
                <a:spcPts val="600"/>
              </a:spcBef>
              <a:defRPr/>
            </a:pPr>
            <a:r>
              <a:rPr lang="it-IT" b="1" dirty="0">
                <a:solidFill>
                  <a:prstClr val="white"/>
                </a:solidFill>
                <a:effectLst>
                  <a:outerShdw blurRad="50800" dist="50800" dir="5400000" algn="ctr" rotWithShape="0">
                    <a:prstClr val="black"/>
                  </a:outerShdw>
                </a:effectLst>
              </a:rPr>
              <a:t>Una cosa è mangiare carne a casa, senza alcun rimorso di coscienza, e un’altra è farlo durante una celebrazione pubblica in cui si adorano gli idoli. Partecipando a questo tipo di celebrazioni, il credente rinnega la propria fede e accetta l’adorazione degli idoli</a:t>
            </a:r>
            <a:r>
              <a:rPr kumimoji="0" lang="es-ES"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a:t>
            </a:r>
          </a:p>
        </p:txBody>
      </p:sp>
      <p:sp>
        <p:nvSpPr>
          <p:cNvPr id="11" name="CuadroTexto 10">
            <a:extLst>
              <a:ext uri="{FF2B5EF4-FFF2-40B4-BE49-F238E27FC236}">
                <a16:creationId xmlns:a16="http://schemas.microsoft.com/office/drawing/2014/main" id="{977C89A8-0061-8B1C-5C45-7A1C2CD3347B}"/>
              </a:ext>
            </a:extLst>
          </p:cNvPr>
          <p:cNvSpPr txBox="1"/>
          <p:nvPr/>
        </p:nvSpPr>
        <p:spPr>
          <a:xfrm>
            <a:off x="142875" y="5750942"/>
            <a:ext cx="7103452" cy="646331"/>
          </a:xfrm>
          <a:prstGeom prst="rect">
            <a:avLst/>
          </a:prstGeom>
          <a:noFill/>
        </p:spPr>
        <p:txBody>
          <a:bodyPr wrap="square">
            <a:spAutoFit/>
          </a:bodyPr>
          <a:lstStyle/>
          <a:p>
            <a:pPr lvl="0">
              <a:spcBef>
                <a:spcPts val="600"/>
              </a:spcBef>
              <a:defRPr/>
            </a:pPr>
            <a:r>
              <a:rPr lang="it-IT" b="1" dirty="0">
                <a:solidFill>
                  <a:prstClr val="white"/>
                </a:solidFill>
                <a:effectLst>
                  <a:outerShdw blurRad="50800" dist="50800" dir="5400000" algn="ctr" rotWithShape="0">
                    <a:prstClr val="black"/>
                  </a:outerShdw>
                </a:effectLst>
              </a:rPr>
              <a:t>Non possiamo bere dal calice della Santa Cena, lodando Gesù, e – allo stesso tempo – bere dal calice che loda i demoni </a:t>
            </a:r>
            <a:r>
              <a:rPr kumimoji="0" lang="es-ES"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(1 Co</a:t>
            </a:r>
            <a:r>
              <a:rPr kumimoji="0" lang="es-ES" b="1" i="0" u="none" strike="noStrike" kern="1200" cap="none" spc="0" normalizeH="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 </a:t>
            </a:r>
            <a:r>
              <a:rPr kumimoji="0" lang="es-ES"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10:21).</a:t>
            </a:r>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0" y="0"/>
            <a:ext cx="12192000" cy="954107"/>
          </a:xfrm>
          <a:prstGeom prst="rect">
            <a:avLst/>
          </a:prstGeom>
          <a:noFill/>
        </p:spPr>
        <p:txBody>
          <a:bodyPr wrap="square">
            <a:spAutoFit/>
          </a:bodyPr>
          <a:lstStyle/>
          <a:p>
            <a:pPr algn="ctr"/>
            <a:r>
              <a:rPr lang="es-ES" sz="3200" b="1" spc="300" dirty="0">
                <a:ln w="13462">
                  <a:solidFill>
                    <a:schemeClr val="bg1"/>
                  </a:solidFill>
                  <a:prstDash val="solid"/>
                </a:ln>
                <a:solidFill>
                  <a:srgbClr val="337519"/>
                </a:solidFill>
                <a:effectLst>
                  <a:outerShdw dist="38100" dir="2700000" algn="bl" rotWithShape="0">
                    <a:schemeClr val="accent3">
                      <a:lumMod val="75000"/>
                    </a:schemeClr>
                  </a:outerShdw>
                </a:effectLst>
              </a:rPr>
              <a:t>CIÒ CHE E’ LECITO E CIÒ CHE </a:t>
            </a:r>
            <a:r>
              <a:rPr lang="es-ES" sz="3200" b="1" spc="300" dirty="0" err="1">
                <a:ln w="13462">
                  <a:solidFill>
                    <a:schemeClr val="bg1"/>
                  </a:solidFill>
                  <a:prstDash val="solid"/>
                </a:ln>
                <a:solidFill>
                  <a:srgbClr val="337519"/>
                </a:solidFill>
                <a:effectLst>
                  <a:outerShdw dist="38100" dir="2700000" algn="bl" rotWithShape="0">
                    <a:schemeClr val="accent3">
                      <a:lumMod val="75000"/>
                    </a:schemeClr>
                  </a:outerShdw>
                </a:effectLst>
              </a:rPr>
              <a:t>È</a:t>
            </a:r>
            <a:r>
              <a:rPr lang="es-ES" sz="3200" b="1" spc="300" dirty="0">
                <a:ln w="13462">
                  <a:solidFill>
                    <a:schemeClr val="bg1"/>
                  </a:solidFill>
                  <a:prstDash val="solid"/>
                </a:ln>
                <a:solidFill>
                  <a:srgbClr val="337519"/>
                </a:solidFill>
                <a:effectLst>
                  <a:outerShdw dist="38100" dir="2700000" algn="bl" rotWithShape="0">
                    <a:schemeClr val="accent3">
                      <a:lumMod val="75000"/>
                    </a:schemeClr>
                  </a:outerShdw>
                </a:effectLst>
              </a:rPr>
              <a:t> OPPORTUNO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1 Corinzi 10:23-33 (</a:t>
            </a:r>
            <a:r>
              <a:rPr kumimoji="0" lang="es-ES" sz="2400" b="1" i="0" u="none" strike="noStrike" kern="1200" normalizeH="0" baseline="0" noProof="0" dirty="0" err="1">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fare</a:t>
            </a:r>
            <a:r>
              <a:rPr kumimoji="0" lang="es-ES"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 tutto alla gloria di Dio)</a:t>
            </a:r>
          </a:p>
        </p:txBody>
      </p:sp>
      <p:sp>
        <p:nvSpPr>
          <p:cNvPr id="5" name="CuadroTexto 4">
            <a:extLst>
              <a:ext uri="{FF2B5EF4-FFF2-40B4-BE49-F238E27FC236}">
                <a16:creationId xmlns:a16="http://schemas.microsoft.com/office/drawing/2014/main" id="{7DA90913-1AF9-78F2-C6F8-EE21FBE64D83}"/>
              </a:ext>
            </a:extLst>
          </p:cNvPr>
          <p:cNvSpPr txBox="1"/>
          <p:nvPr/>
        </p:nvSpPr>
        <p:spPr>
          <a:xfrm>
            <a:off x="0" y="1236412"/>
            <a:ext cx="12192000" cy="369332"/>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s-ES" b="1" dirty="0">
                <a:solidFill>
                  <a:schemeClr val="accent6">
                    <a:lumMod val="50000"/>
                  </a:schemeClr>
                </a:solidFill>
                <a:latin typeface="Comic Sans MS" panose="030F0702030302020204" pitchFamily="66" charset="0"/>
              </a:rPr>
              <a:t>“</a:t>
            </a:r>
            <a:r>
              <a:rPr lang="it-IT" b="1" dirty="0">
                <a:solidFill>
                  <a:schemeClr val="accent6">
                    <a:lumMod val="50000"/>
                  </a:schemeClr>
                </a:solidFill>
                <a:latin typeface="Comic Sans MS" panose="030F0702030302020204" pitchFamily="66" charset="0"/>
              </a:rPr>
              <a:t>Se dunque mangiate o bevete, o fate qualsiasi altra cosa, fate tutto per la gloria di Dio</a:t>
            </a:r>
            <a:r>
              <a:rPr lang="es-ES" b="1" dirty="0">
                <a:solidFill>
                  <a:schemeClr val="accent6">
                    <a:lumMod val="50000"/>
                  </a:schemeClr>
                </a:solidFill>
                <a:latin typeface="Comic Sans MS" panose="030F0702030302020204" pitchFamily="66" charset="0"/>
              </a:rPr>
              <a:t>” </a:t>
            </a:r>
            <a:r>
              <a:rPr lang="es-ES" sz="1400" b="1" dirty="0">
                <a:solidFill>
                  <a:schemeClr val="accent6">
                    <a:lumMod val="50000"/>
                  </a:schemeClr>
                </a:solidFill>
                <a:latin typeface="Comic Sans MS" panose="030F0702030302020204" pitchFamily="66" charset="0"/>
              </a:rPr>
              <a:t>(1ª Corinzi 10:31)</a:t>
            </a:r>
          </a:p>
        </p:txBody>
      </p:sp>
      <p:sp>
        <p:nvSpPr>
          <p:cNvPr id="6" name="CuadroTexto 5">
            <a:extLst>
              <a:ext uri="{FF2B5EF4-FFF2-40B4-BE49-F238E27FC236}">
                <a16:creationId xmlns:a16="http://schemas.microsoft.com/office/drawing/2014/main" id="{8D8FD9CF-9C2D-9074-1EE9-BA98C5E1EE2C}"/>
              </a:ext>
            </a:extLst>
          </p:cNvPr>
          <p:cNvSpPr txBox="1"/>
          <p:nvPr/>
        </p:nvSpPr>
        <p:spPr>
          <a:xfrm>
            <a:off x="0" y="1703382"/>
            <a:ext cx="12191999" cy="369332"/>
          </a:xfrm>
          <a:prstGeom prst="rect">
            <a:avLst/>
          </a:prstGeom>
          <a:noFill/>
        </p:spPr>
        <p:txBody>
          <a:bodyPr wrap="square" rtlCol="0">
            <a:spAutoFit/>
          </a:bodyPr>
          <a:lstStyle/>
          <a:p>
            <a:pPr algn="ctr">
              <a:spcBef>
                <a:spcPts val="600"/>
              </a:spcBef>
            </a:pPr>
            <a:r>
              <a:rPr lang="it-IT" b="1" dirty="0"/>
              <a:t>«Tutto mi è lecito, ma non tutto è utile» (1 Co 1:23). Due esempi concreti:</a:t>
            </a:r>
            <a:endParaRPr lang="es-ES" b="1" dirty="0"/>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2050105412"/>
              </p:ext>
            </p:extLst>
          </p:nvPr>
        </p:nvGraphicFramePr>
        <p:xfrm>
          <a:off x="180975" y="2201130"/>
          <a:ext cx="11830050" cy="2862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403394" y="5222798"/>
            <a:ext cx="7788605" cy="923330"/>
          </a:xfrm>
          <a:prstGeom prst="rect">
            <a:avLst/>
          </a:prstGeom>
          <a:noFill/>
        </p:spPr>
        <p:txBody>
          <a:bodyPr wrap="square" rtlCol="0">
            <a:spAutoFit/>
          </a:bodyPr>
          <a:lstStyle/>
          <a:p>
            <a:pPr>
              <a:spcBef>
                <a:spcPts val="600"/>
              </a:spcBef>
            </a:pPr>
            <a:r>
              <a:rPr lang="it-IT" b="1" dirty="0"/>
              <a:t>I principi fondamentali alla base di queste istruzioni sono anch’essi due: rendere gloria a Dio in ogni cosa (1 Co 10:31) e cercare il bene del prossimo </a:t>
            </a:r>
            <a:r>
              <a:rPr lang="es-ES" b="1" dirty="0"/>
              <a:t>(1 Co 10:24,32).</a:t>
            </a:r>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8" cstate="email"/>
          <a:stretch>
            <a:fillRect/>
          </a:stretch>
        </p:blipFill>
        <p:spPr>
          <a:xfrm>
            <a:off x="252167" y="5286375"/>
            <a:ext cx="2445173"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403395" y="6151418"/>
            <a:ext cx="8176532" cy="646331"/>
          </a:xfrm>
          <a:prstGeom prst="rect">
            <a:avLst/>
          </a:prstGeom>
          <a:noFill/>
        </p:spPr>
        <p:txBody>
          <a:bodyPr wrap="square">
            <a:spAutoFit/>
          </a:bodyPr>
          <a:lstStyle/>
          <a:p>
            <a:pPr lvl="0">
              <a:spcBef>
                <a:spcPts val="600"/>
              </a:spcBef>
              <a:defRPr/>
            </a:pPr>
            <a:r>
              <a:rPr lang="it-IT" b="1" dirty="0">
                <a:solidFill>
                  <a:prstClr val="black"/>
                </a:solidFill>
              </a:rPr>
              <a:t>In altre parole, amare Dio sopra ogni cosa e il prossimo come se stessi proprio come Gesù chiese al giovane ricco.</a:t>
            </a:r>
            <a:endParaRPr kumimoji="0" lang="es-ES"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9F5094-B2A5-0D17-598D-D098E11AD38A}"/>
              </a:ext>
            </a:extLst>
          </p:cNvPr>
          <p:cNvSpPr txBox="1"/>
          <p:nvPr/>
        </p:nvSpPr>
        <p:spPr>
          <a:xfrm>
            <a:off x="1013255" y="1149179"/>
            <a:ext cx="10150947" cy="4231928"/>
          </a:xfrm>
          <a:prstGeom prst="rect">
            <a:avLst/>
          </a:prstGeom>
          <a:noFill/>
        </p:spPr>
        <p:txBody>
          <a:bodyPr wrap="square">
            <a:spAutoFit/>
          </a:bodyPr>
          <a:lstStyle/>
          <a:p>
            <a:pPr algn="ctr">
              <a:spcBef>
                <a:spcPts val="600"/>
              </a:spcBef>
            </a:pPr>
            <a:r>
              <a:rPr lang="it-IT" sz="2400" b="1" dirty="0">
                <a:latin typeface="Comic Sans MS" pitchFamily="66" charset="0"/>
              </a:rPr>
              <a:t>L'apostolo scongiurò i corinzi: «Chi si pensa di stare ritto, guardi di non cadere». Se si fossero esaltati e sentiti troppo sicuri e avessero trascurato di vegliare e di pregare, sarebbero caduti in gravi peccati e avrebbero attirato su loro l'ira di Dio</a:t>
            </a:r>
            <a:r>
              <a:rPr lang="es-ES" sz="2400" b="1" dirty="0">
                <a:latin typeface="Comic Sans MS" pitchFamily="66" charset="0"/>
              </a:rPr>
              <a:t>. […]</a:t>
            </a:r>
          </a:p>
          <a:p>
            <a:pPr algn="ctr">
              <a:spcBef>
                <a:spcPts val="600"/>
              </a:spcBef>
            </a:pPr>
            <a:r>
              <a:rPr lang="it-IT" sz="2400" b="1" dirty="0">
                <a:latin typeface="Comic Sans MS" pitchFamily="66" charset="0"/>
              </a:rPr>
              <a:t>Paolo esortò i fratelli a chiedersi quale influsso avessero le loro parole e le loro azioni sugli altri. Essi non dovevano commettere alcun atto, che sebbene innocente, potesse sancire l'idolatria o offendere gli scrupoli di quelli che erano ancora deboli nella fede. «Sia dunque che mangiate, sia che beviate, sia che facciate alcun'altra cosa, fate tutto alla gloria di Dio. Non siate d'intoppo ne ai Giudei, ne ai Greci, ne alla chiesa di Dio»</a:t>
            </a:r>
            <a:endParaRPr lang="es-ES" sz="2400" b="1" dirty="0">
              <a:latin typeface="Comic Sans MS" pitchFamily="66" charset="0"/>
            </a:endParaRPr>
          </a:p>
        </p:txBody>
      </p:sp>
      <p:sp>
        <p:nvSpPr>
          <p:cNvPr id="4" name="CuadroTexto 3">
            <a:extLst>
              <a:ext uri="{FF2B5EF4-FFF2-40B4-BE49-F238E27FC236}">
                <a16:creationId xmlns:a16="http://schemas.microsoft.com/office/drawing/2014/main" id="{5BD16E60-1C48-E153-6092-24242D77882C}"/>
              </a:ext>
            </a:extLst>
          </p:cNvPr>
          <p:cNvSpPr txBox="1"/>
          <p:nvPr/>
        </p:nvSpPr>
        <p:spPr>
          <a:xfrm>
            <a:off x="5715006" y="5661095"/>
            <a:ext cx="5233036" cy="338554"/>
          </a:xfrm>
          <a:prstGeom prst="rect">
            <a:avLst/>
          </a:prstGeom>
          <a:noFill/>
        </p:spPr>
        <p:txBody>
          <a:bodyPr wrap="none" rtlCol="0">
            <a:spAutoFit/>
          </a:bodyPr>
          <a:lstStyle/>
          <a:p>
            <a:pPr algn="r"/>
            <a:r>
              <a:rPr lang="es-ES" sz="1600" b="1" dirty="0"/>
              <a:t>(E.G. </a:t>
            </a:r>
            <a:r>
              <a:rPr lang="es-ES" sz="1600" b="1"/>
              <a:t>White</a:t>
            </a:r>
            <a:r>
              <a:rPr lang="es-ES" sz="1600" b="1" dirty="0"/>
              <a:t>, </a:t>
            </a:r>
            <a:r>
              <a:rPr lang="es-ES" sz="1600" b="1" i="1" dirty="0"/>
              <a:t>Gli uomini che vinsero un impero</a:t>
            </a:r>
            <a:r>
              <a:rPr lang="es-ES" sz="1600" b="1" dirty="0"/>
              <a:t>, p. 198)</a:t>
            </a:r>
          </a:p>
        </p:txBody>
      </p:sp>
    </p:spTree>
    <p:extLst>
      <p:ext uri="{BB962C8B-B14F-4D97-AF65-F5344CB8AC3E}">
        <p14:creationId xmlns:p14="http://schemas.microsoft.com/office/powerpoint/2010/main" val="319531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1946</TotalTime>
  <Words>1363</Words>
  <Application>Microsoft Office PowerPoint</Application>
  <PresentationFormat>Panorámica</PresentationFormat>
  <Paragraphs>73</Paragraphs>
  <Slides>9</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9</vt:i4>
      </vt:variant>
    </vt:vector>
  </HeadingPairs>
  <TitlesOfParts>
    <vt:vector size="17" baseType="lpstr">
      <vt:lpstr>Arial</vt:lpstr>
      <vt:lpstr>Aptos Display</vt:lpstr>
      <vt:lpstr>Verdana</vt:lpstr>
      <vt:lpstr>Wingdings</vt:lpstr>
      <vt:lpstr>Calibri</vt:lpstr>
      <vt:lpstr>Aptos</vt:lpstr>
      <vt:lpstr>Comic Sans MS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Sergio</dc:creator>
  <cp:lastModifiedBy>Sergio</cp:lastModifiedBy>
  <cp:revision>83</cp:revision>
  <dcterms:created xsi:type="dcterms:W3CDTF">2026-07-04T15:24:19Z</dcterms:created>
  <dcterms:modified xsi:type="dcterms:W3CDTF">2026-07-16T07:47:42Z</dcterms:modified>
</cp:coreProperties>
</file>