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81" r:id="rId2"/>
    <p:sldId id="265" r:id="rId3"/>
    <p:sldId id="270" r:id="rId4"/>
    <p:sldId id="271" r:id="rId5"/>
    <p:sldId id="260" r:id="rId6"/>
    <p:sldId id="274" r:id="rId7"/>
    <p:sldId id="275" r:id="rId8"/>
    <p:sldId id="276" r:id="rId9"/>
    <p:sldId id="28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Verdana" panose="020B0604030504040204" pitchFamily="34"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110" autoAdjust="0"/>
  </p:normalViewPr>
  <p:slideViewPr>
    <p:cSldViewPr snapToGrid="0">
      <p:cViewPr varScale="1">
        <p:scale>
          <a:sx n="100" d="100"/>
          <a:sy n="100" d="100"/>
        </p:scale>
        <p:origin x="91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bg2">
                  <a:lumMod val="50000"/>
                </a:schemeClr>
              </a:solidFill>
            </a:rPr>
            <a:t>La </a:t>
          </a:r>
          <a:r>
            <a:rPr lang="es-ES" sz="2400" b="1" dirty="0" err="1">
              <a:solidFill>
                <a:schemeClr val="bg2">
                  <a:lumMod val="50000"/>
                </a:schemeClr>
              </a:solidFill>
            </a:rPr>
            <a:t>risurrezione</a:t>
          </a:r>
          <a:r>
            <a:rPr lang="es-ES" sz="2400" b="1" dirty="0">
              <a:solidFill>
                <a:schemeClr val="bg2">
                  <a:lumMod val="50000"/>
                </a:schemeClr>
              </a:solidFill>
            </a:rPr>
            <a:t> di Gesù</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s-ES" sz="2000" b="1" dirty="0">
              <a:effectLst>
                <a:outerShdw blurRad="38100" dist="38100" dir="2700000" algn="tl">
                  <a:srgbClr val="000000">
                    <a:alpha val="43137"/>
                  </a:srgbClr>
                </a:outerShdw>
              </a:effectLst>
            </a:rPr>
            <a:t>La </a:t>
          </a:r>
          <a:r>
            <a:rPr lang="es-ES" sz="2000" b="1" dirty="0" err="1">
              <a:effectLst>
                <a:outerShdw blurRad="38100" dist="38100" dir="2700000" algn="tl">
                  <a:srgbClr val="000000">
                    <a:alpha val="43137"/>
                  </a:srgbClr>
                </a:outerShdw>
              </a:effectLst>
            </a:rPr>
            <a:t>risurrezione</a:t>
          </a:r>
          <a:r>
            <a:rPr lang="es-ES" sz="2000" b="1" dirty="0">
              <a:effectLst>
                <a:outerShdw blurRad="38100" dist="38100" dir="2700000" algn="tl">
                  <a:srgbClr val="000000">
                    <a:alpha val="43137"/>
                  </a:srgbClr>
                </a:outerShdw>
              </a:effectLst>
            </a:rPr>
            <a:t> fu un fatto storico?</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Corinzi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3">
                  <a:lumMod val="50000"/>
                </a:schemeClr>
              </a:solidFill>
            </a:rPr>
            <a:t>Le conseguenze </a:t>
          </a:r>
          <a:r>
            <a:rPr lang="es-ES" sz="2400" b="1" dirty="0" err="1">
              <a:solidFill>
                <a:schemeClr val="accent3">
                  <a:lumMod val="50000"/>
                </a:schemeClr>
              </a:solidFill>
            </a:rPr>
            <a:t>della</a:t>
          </a:r>
          <a:r>
            <a:rPr lang="es-ES" sz="2400" b="1" dirty="0">
              <a:solidFill>
                <a:schemeClr val="accent3">
                  <a:lumMod val="50000"/>
                </a:schemeClr>
              </a:solidFill>
            </a:rPr>
            <a:t> </a:t>
          </a:r>
          <a:r>
            <a:rPr lang="es-ES" sz="2400" b="1" dirty="0" err="1">
              <a:solidFill>
                <a:schemeClr val="accent3">
                  <a:lumMod val="50000"/>
                </a:schemeClr>
              </a:solidFill>
            </a:rPr>
            <a:t>risurrezione</a:t>
          </a:r>
          <a:r>
            <a:rPr lang="es-ES" sz="2400" b="1" dirty="0">
              <a:solidFill>
                <a:schemeClr val="accent3">
                  <a:lumMod val="50000"/>
                </a:schemeClr>
              </a:solidFill>
            </a:rPr>
            <a:t> di Gesù</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s-ES" sz="2000" b="1" dirty="0">
              <a:effectLst>
                <a:outerShdw blurRad="38100" dist="38100" dir="2700000" algn="tl">
                  <a:srgbClr val="000000">
                    <a:alpha val="43137"/>
                  </a:srgbClr>
                </a:outerShdw>
              </a:effectLst>
            </a:rPr>
            <a:t>E se Cristo non </a:t>
          </a:r>
          <a:r>
            <a:rPr lang="es-ES" sz="2000" b="1" dirty="0" err="1">
              <a:effectLst>
                <a:outerShdw blurRad="38100" dist="38100" dir="2700000" algn="tl">
                  <a:srgbClr val="000000">
                    <a:alpha val="43137"/>
                  </a:srgbClr>
                </a:outerShdw>
              </a:effectLst>
            </a:rPr>
            <a:t>fosse</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risuscitato</a:t>
          </a:r>
          <a:r>
            <a:rPr lang="es-ES" sz="2000" b="1" dirty="0">
              <a:effectLst>
                <a:outerShdw blurRad="38100" dist="38100" dir="2700000" algn="tl">
                  <a:srgbClr val="000000">
                    <a:alpha val="43137"/>
                  </a:srgbClr>
                </a:outerShdw>
              </a:effectLst>
            </a:rPr>
            <a:t>?</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Corinzi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s-ES" sz="2000" b="1" dirty="0">
              <a:effectLst>
                <a:outerShdw blurRad="38100" dist="38100" dir="2700000" algn="tl">
                  <a:srgbClr val="000000">
                    <a:alpha val="43137"/>
                  </a:srgbClr>
                </a:outerShdw>
              </a:effectLst>
            </a:rPr>
            <a:t>Chi garantisce la </a:t>
          </a:r>
          <a:r>
            <a:rPr lang="es-ES" sz="2000" b="1" dirty="0" err="1">
              <a:effectLst>
                <a:outerShdw blurRad="38100" dist="38100" dir="2700000" algn="tl">
                  <a:srgbClr val="000000">
                    <a:alpha val="43137"/>
                  </a:srgbClr>
                </a:outerShdw>
              </a:effectLst>
            </a:rPr>
            <a:t>risurrezione</a:t>
          </a:r>
          <a:r>
            <a:rPr lang="es-ES" sz="2000" b="1" dirty="0">
              <a:effectLst>
                <a:outerShdw blurRad="38100" dist="38100" dir="2700000" algn="tl">
                  <a:srgbClr val="000000">
                    <a:alpha val="43137"/>
                  </a:srgbClr>
                </a:outerShdw>
              </a:effectLst>
            </a:rPr>
            <a:t>?</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Corinzi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s-ES" sz="2400" b="1" dirty="0">
              <a:solidFill>
                <a:schemeClr val="accent5">
                  <a:lumMod val="50000"/>
                </a:schemeClr>
              </a:solidFill>
            </a:rPr>
            <a:t>La </a:t>
          </a:r>
          <a:r>
            <a:rPr lang="es-ES" sz="2400" b="1" dirty="0" err="1">
              <a:solidFill>
                <a:schemeClr val="accent5">
                  <a:lumMod val="50000"/>
                </a:schemeClr>
              </a:solidFill>
            </a:rPr>
            <a:t>nostra</a:t>
          </a:r>
          <a:r>
            <a:rPr lang="es-ES" sz="2400" b="1" dirty="0">
              <a:solidFill>
                <a:schemeClr val="accent5">
                  <a:lumMod val="50000"/>
                </a:schemeClr>
              </a:solidFill>
            </a:rPr>
            <a:t> </a:t>
          </a:r>
          <a:r>
            <a:rPr lang="es-ES" sz="2400" b="1" dirty="0" err="1">
              <a:solidFill>
                <a:schemeClr val="accent5">
                  <a:lumMod val="50000"/>
                </a:schemeClr>
              </a:solidFill>
            </a:rPr>
            <a:t>risurrezione</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s-ES" sz="2000" b="1" dirty="0">
              <a:effectLst>
                <a:outerShdw blurRad="38100" dist="38100" dir="2700000" algn="tl">
                  <a:srgbClr val="000000">
                    <a:alpha val="43137"/>
                  </a:srgbClr>
                </a:outerShdw>
              </a:effectLst>
            </a:rPr>
            <a:t>Con quale </a:t>
          </a:r>
          <a:r>
            <a:rPr lang="es-ES" sz="2000" b="1" dirty="0" err="1">
              <a:effectLst>
                <a:outerShdw blurRad="38100" dist="38100" dir="2700000" algn="tl">
                  <a:srgbClr val="000000">
                    <a:alpha val="43137"/>
                  </a:srgbClr>
                </a:outerShdw>
              </a:effectLst>
            </a:rPr>
            <a:t>corpo</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risusciteremo</a:t>
          </a:r>
          <a:r>
            <a:rPr lang="es-ES" sz="2000" b="1" dirty="0">
              <a:effectLst>
                <a:outerShdw blurRad="38100" dist="38100" dir="2700000" algn="tl">
                  <a:srgbClr val="000000">
                    <a:alpha val="43137"/>
                  </a:srgbClr>
                </a:outerShdw>
              </a:effectLst>
            </a:rPr>
            <a:t>?</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Corinzi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s-ES" sz="2000" b="1" dirty="0">
              <a:effectLst>
                <a:outerShdw blurRad="38100" dist="38100" dir="2700000" algn="tl">
                  <a:srgbClr val="000000">
                    <a:alpha val="43137"/>
                  </a:srgbClr>
                </a:outerShdw>
              </a:effectLst>
            </a:rPr>
            <a:t>Quando </a:t>
          </a:r>
          <a:r>
            <a:rPr lang="es-ES" sz="2000" b="1" dirty="0" err="1">
              <a:effectLst>
                <a:outerShdw blurRad="38100" dist="38100" dir="2700000" algn="tl">
                  <a:srgbClr val="000000">
                    <a:alpha val="43137"/>
                  </a:srgbClr>
                </a:outerShdw>
              </a:effectLst>
            </a:rPr>
            <a:t>risusciteremo</a:t>
          </a:r>
          <a:r>
            <a:rPr lang="es-ES" sz="2000" b="1" dirty="0">
              <a:effectLst>
                <a:outerShdw blurRad="38100" dist="38100" dir="2700000" algn="tl">
                  <a:srgbClr val="000000">
                    <a:alpha val="43137"/>
                  </a:srgbClr>
                </a:outerShdw>
              </a:effectLst>
            </a:rPr>
            <a:t>?</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Corinzi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es-ES" sz="2000" b="1" dirty="0">
              <a:effectLst>
                <a:outerShdw blurRad="38100" dist="38100" dir="2700000" algn="tl">
                  <a:srgbClr val="000000">
                    <a:alpha val="43137"/>
                  </a:srgbClr>
                </a:outerShdw>
              </a:effectLst>
            </a:rPr>
            <a:t>Si predica</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err="1">
              <a:effectLst>
                <a:outerShdw blurRad="38100" dist="38100" dir="2700000" algn="tl">
                  <a:srgbClr val="000000">
                    <a:alpha val="43137"/>
                  </a:srgbClr>
                </a:outerShdw>
              </a:effectLst>
            </a:rPr>
            <a:t>È</a:t>
          </a:r>
          <a:r>
            <a:rPr lang="es-ES" sz="2000" b="1" dirty="0">
              <a:effectLst>
                <a:outerShdw blurRad="38100" dist="38100" dir="2700000" algn="tl">
                  <a:srgbClr val="000000">
                    <a:alpha val="43137"/>
                  </a:srgbClr>
                </a:outerShdw>
              </a:effectLst>
            </a:rPr>
            <a:t> ricevuto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1800" b="1" dirty="0">
              <a:effectLst>
                <a:outerShdw blurRad="38100" dist="38100" dir="2700000" algn="tl">
                  <a:srgbClr val="000000">
                    <a:alpha val="43137"/>
                  </a:srgbClr>
                </a:outerShdw>
              </a:effectLst>
            </a:rPr>
            <a:t>Si persevera in esso</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s-ES" sz="1800" b="1" dirty="0">
              <a:solidFill>
                <a:schemeClr val="tx1"/>
              </a:solidFill>
            </a:rPr>
            <a:t>Si ottiene la salvezza</a:t>
          </a: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3"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es-ES" sz="1800" b="1" dirty="0">
              <a:solidFill>
                <a:schemeClr val="tx1"/>
              </a:solidFill>
              <a:effectLst/>
            </a:rPr>
            <a:t>Cristo morì per i nostri peccati</a:t>
          </a: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solidFill>
                <a:schemeClr val="tx1"/>
              </a:solidFill>
              <a:effectLst/>
            </a:rPr>
            <a:t>Cristo fu sepolto</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1800" b="1" dirty="0">
              <a:effectLst>
                <a:outerShdw blurRad="38100" dist="38100" dir="2700000" algn="tl">
                  <a:srgbClr val="000000">
                    <a:alpha val="43137"/>
                  </a:srgbClr>
                </a:outerShdw>
              </a:effectLst>
            </a:rPr>
            <a:t>Cristo </a:t>
          </a:r>
          <a:r>
            <a:rPr lang="es-ES" sz="1800" b="1" dirty="0" err="1">
              <a:effectLst>
                <a:outerShdw blurRad="38100" dist="38100" dir="2700000" algn="tl">
                  <a:srgbClr val="000000">
                    <a:alpha val="43137"/>
                  </a:srgbClr>
                </a:outerShdw>
              </a:effectLst>
            </a:rPr>
            <a:t>risuscitò</a:t>
          </a:r>
          <a:r>
            <a:rPr lang="es-ES" sz="1800" b="1" dirty="0">
              <a:effectLst>
                <a:outerShdw blurRad="38100" dist="38100" dir="2700000" algn="tl">
                  <a:srgbClr val="000000">
                    <a:alpha val="43137"/>
                  </a:srgbClr>
                </a:outerShdw>
              </a:effectLst>
            </a:rPr>
            <a:t> il terzo giorno</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31075">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s-ES" sz="2000" b="1" dirty="0">
              <a:solidFill>
                <a:srgbClr val="6B00B4"/>
              </a:solidFill>
            </a:rPr>
            <a:t>Pietro e i dodici</a:t>
          </a: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es-ES" sz="1800" b="1" dirty="0">
              <a:solidFill>
                <a:srgbClr val="6B00B4"/>
              </a:solidFill>
            </a:rPr>
            <a:t>Più di 500 fratelli</a:t>
          </a: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es-ES" sz="1800" b="1" dirty="0">
              <a:solidFill>
                <a:srgbClr val="6B00B4"/>
              </a:solidFill>
            </a:rPr>
            <a:t>Giacomo e gli apostoli</a:t>
          </a: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s-ES" sz="1800" b="1" dirty="0">
              <a:solidFill>
                <a:srgbClr val="6B00B4"/>
              </a:solidFill>
            </a:rPr>
            <a:t>Paolo “</a:t>
          </a:r>
          <a:r>
            <a:rPr lang="es-ES" sz="1800" b="1" dirty="0" err="1">
              <a:solidFill>
                <a:srgbClr val="6B00B4"/>
              </a:solidFill>
            </a:rPr>
            <a:t>l’aborto</a:t>
          </a:r>
          <a:r>
            <a:rPr lang="es-ES" sz="1800" b="1" dirty="0">
              <a:solidFill>
                <a:srgbClr val="6B00B4"/>
              </a:solidFill>
            </a:rPr>
            <a:t>”</a:t>
          </a: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24764">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es-ES" sz="2000" b="1" dirty="0"/>
            <a:t>La </a:t>
          </a:r>
          <a:r>
            <a:rPr lang="es-ES" sz="2000" b="1" dirty="0" err="1"/>
            <a:t>predicazione</a:t>
          </a:r>
          <a:r>
            <a:rPr lang="es-ES" sz="2000" b="1" dirty="0"/>
            <a:t> del Vangelo </a:t>
          </a:r>
          <a:r>
            <a:rPr lang="es-ES" sz="2000" b="1" dirty="0" err="1"/>
            <a:t>sarebbe</a:t>
          </a:r>
          <a:r>
            <a:rPr lang="es-ES" sz="2000" b="1" dirty="0"/>
            <a:t> vana [priva di senso] (1 Co 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it-IT" sz="2000" b="1" dirty="0"/>
            <a:t>La nostra fede sarebbe vana [priva di </a:t>
          </a:r>
          <a:r>
            <a:rPr lang="es-ES" sz="2000" b="1" dirty="0"/>
            <a:t>senso] (1 Co 15:14b) [inutile] (1 Co 15:17a) </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s-ES" sz="2000" b="1" dirty="0" err="1"/>
            <a:t>Saremmo</a:t>
          </a:r>
          <a:r>
            <a:rPr lang="es-ES" sz="2000" b="1" dirty="0"/>
            <a:t> falsi testimoni (1 Co 15:15)</a:t>
          </a:r>
          <a:endParaRPr lang="es-ES" sz="2000" dirty="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it-IT" sz="2000" b="1" dirty="0"/>
            <a:t>Saremmo ancora nei nostri peccati </a:t>
          </a:r>
          <a:r>
            <a:rPr lang="es-ES" sz="2000" b="1" dirty="0"/>
            <a:t>(1 Co 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it-IT" sz="2000" b="1" dirty="0">
              <a:solidFill>
                <a:schemeClr val="bg1"/>
              </a:solidFill>
              <a:effectLst>
                <a:outerShdw blurRad="38100" dist="38100" dir="2700000" algn="tl">
                  <a:srgbClr val="000000">
                    <a:alpha val="43137"/>
                  </a:srgbClr>
                </a:outerShdw>
              </a:effectLst>
            </a:rPr>
            <a:t>Coloro che sono morti non tornerebbero più in vita </a:t>
          </a:r>
          <a:r>
            <a:rPr lang="es-ES" sz="2000" b="1" dirty="0">
              <a:solidFill>
                <a:schemeClr val="bg1"/>
              </a:solidFill>
              <a:effectLst>
                <a:outerShdw blurRad="38100" dist="38100" dir="2700000" algn="tl">
                  <a:srgbClr val="000000">
                    <a:alpha val="43137"/>
                  </a:srgbClr>
                </a:outerShdw>
              </a:effectLst>
            </a:rPr>
            <a:t>(1 Co 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es-ES" sz="1600" b="1" dirty="0"/>
            <a:t>1 Co 15:30-32</a:t>
          </a:r>
          <a:endParaRPr lang="es-ES" sz="16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s-ES" sz="1600" b="1" dirty="0"/>
            <a:t>1 Co 15:33,34 </a:t>
          </a:r>
          <a:endParaRPr lang="es-ES" sz="16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r>
            <a:rPr lang="it-IT" sz="2000" b="1" dirty="0"/>
            <a:t>Vale la pena predicare il Vangelo, anche se ciò comporta sofferenze o pericoli</a:t>
          </a:r>
          <a:r>
            <a:rPr lang="es-ES" sz="2000" b="1" dirty="0"/>
            <a:t>.</a:t>
          </a:r>
          <a:endParaRPr lang="es-ES" sz="2000"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r>
            <a:rPr lang="it-IT" sz="2000" b="1" dirty="0"/>
            <a:t>Vale la pena vivere una vita coerente secondo i principi biblici.
</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1692" custLinFactNeighborY="-686">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ScaleX="88984" custScaleY="77472" custLinFactNeighborX="-42962"/>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53685"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ScaleY="83498"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es-ES" sz="2000" b="1" dirty="0">
              <a:effectLst>
                <a:outerShdw blurRad="38100" dist="38100" dir="2700000" algn="tl">
                  <a:srgbClr val="000000">
                    <a:alpha val="43137"/>
                  </a:srgbClr>
                </a:outerShdw>
              </a:effectLst>
            </a:rPr>
            <a:t>Corpi vegetali</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 15:35-38)</a:t>
          </a: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es-ES" sz="2000" b="1" dirty="0"/>
            <a:t>Si semina un seme</a:t>
          </a:r>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Corpi fisici</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 15:39)</a:t>
          </a: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es-ES" sz="2000" b="1" dirty="0"/>
            <a:t>Si raccoglie un cereale</a:t>
          </a:r>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es-ES" sz="2000" b="1" dirty="0"/>
            <a:t>Corpo d’uomo</a:t>
          </a:r>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es-ES" sz="2000" b="1" dirty="0"/>
            <a:t>Corpo di animali</a:t>
          </a:r>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es-ES" sz="2000" b="1" dirty="0"/>
            <a:t>Corpo di pesci</a:t>
          </a:r>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es-ES" sz="2000" b="1" dirty="0"/>
            <a:t>Corpo di uccelli</a:t>
          </a:r>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es-ES" sz="2000" b="1" dirty="0">
              <a:effectLst>
                <a:outerShdw blurRad="38100" dist="38100" dir="2700000" algn="tl">
                  <a:srgbClr val="000000">
                    <a:alpha val="43137"/>
                  </a:srgbClr>
                </a:outerShdw>
              </a:effectLst>
            </a:rPr>
            <a:t>Corpi celesti</a:t>
          </a:r>
          <a:br>
            <a:rPr lang="es-ES" sz="2000" b="1" dirty="0">
              <a:effectLst>
                <a:outerShdw blurRad="38100" dist="38100" dir="2700000" algn="tl">
                  <a:srgbClr val="000000">
                    <a:alpha val="43137"/>
                  </a:srgbClr>
                </a:outerShdw>
              </a:effectLst>
            </a:rPr>
          </a:br>
          <a:r>
            <a:rPr lang="es-ES" sz="2000" b="1" dirty="0">
              <a:effectLst>
                <a:outerShdw blurRad="38100" dist="38100" dir="2700000" algn="tl">
                  <a:srgbClr val="000000">
                    <a:alpha val="43137"/>
                  </a:srgbClr>
                </a:outerShdw>
              </a:effectLst>
            </a:rPr>
            <a:t>(1 Co 15:40,41)</a:t>
          </a: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s-ES" sz="2000" b="1" dirty="0"/>
            <a:t>La gloria del sole</a:t>
          </a:r>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s-ES" sz="2000" b="1" dirty="0"/>
            <a:t>La gloria della luna</a:t>
          </a:r>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es-ES" sz="2000" b="1" dirty="0"/>
            <a:t>La gloria delle stelle</a:t>
          </a:r>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es-ES" sz="1800" b="1" dirty="0"/>
            <a:t>A ciascuno il proprio splendore</a:t>
          </a:r>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es-ES" sz="2000" b="1" dirty="0"/>
            <a:t>Dio dà a ogni vegetale il corpo che Lui vuole</a:t>
          </a:r>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186988"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es-ES" sz="2800" b="1" dirty="0"/>
            <a:t>Corpo attuale</a:t>
          </a:r>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Corrotto</a:t>
          </a: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es-ES" sz="2800" b="1" dirty="0" err="1"/>
            <a:t>Corpo</a:t>
          </a:r>
          <a:r>
            <a:rPr lang="es-ES" sz="2800" b="1" dirty="0"/>
            <a:t> </a:t>
          </a:r>
          <a:r>
            <a:rPr lang="es-ES" sz="2800" b="1" dirty="0" err="1"/>
            <a:t>risuscitato</a:t>
          </a:r>
          <a:endParaRPr lang="es-ES"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16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Incorruttibile</a:t>
          </a: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es-ES" sz="1800" b="1" dirty="0">
              <a:effectLst>
                <a:outerShdw blurRad="38100" dist="38100" dir="2700000" algn="tl">
                  <a:srgbClr val="000000">
                    <a:alpha val="43137"/>
                  </a:srgbClr>
                </a:outerShdw>
              </a:effectLst>
            </a:rPr>
            <a:t>Disonorevole</a:t>
          </a: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Debole</a:t>
          </a: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Animale</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Spirituale</a:t>
          </a: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custScaleX="113854"/>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bg2">
                  <a:lumMod val="50000"/>
                </a:schemeClr>
              </a:solidFill>
            </a:rPr>
            <a:t>La </a:t>
          </a:r>
          <a:r>
            <a:rPr lang="es-ES" sz="2400" b="1" kern="1200" dirty="0" err="1">
              <a:solidFill>
                <a:schemeClr val="bg2">
                  <a:lumMod val="50000"/>
                </a:schemeClr>
              </a:solidFill>
            </a:rPr>
            <a:t>risurrezione</a:t>
          </a:r>
          <a:r>
            <a:rPr lang="es-ES" sz="2400" b="1" kern="1200" dirty="0">
              <a:solidFill>
                <a:schemeClr val="bg2">
                  <a:lumMod val="50000"/>
                </a:schemeClr>
              </a:solidFill>
            </a:rPr>
            <a:t> di Gesù</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La </a:t>
          </a:r>
          <a:r>
            <a:rPr lang="es-ES" sz="2000" b="1" kern="1200" dirty="0" err="1">
              <a:effectLst>
                <a:outerShdw blurRad="38100" dist="38100" dir="2700000" algn="tl">
                  <a:srgbClr val="000000">
                    <a:alpha val="43137"/>
                  </a:srgbClr>
                </a:outerShdw>
              </a:effectLst>
            </a:rPr>
            <a:t>risurrezione</a:t>
          </a:r>
          <a:r>
            <a:rPr lang="es-ES" sz="2000" b="1" kern="1200" dirty="0">
              <a:effectLst>
                <a:outerShdw blurRad="38100" dist="38100" dir="2700000" algn="tl">
                  <a:srgbClr val="000000">
                    <a:alpha val="43137"/>
                  </a:srgbClr>
                </a:outerShdw>
              </a:effectLst>
            </a:rPr>
            <a:t> fu un fatto storico?</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Corinzi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3">
                  <a:lumMod val="50000"/>
                </a:schemeClr>
              </a:solidFill>
            </a:rPr>
            <a:t>Le conseguenze </a:t>
          </a:r>
          <a:r>
            <a:rPr lang="es-ES" sz="2400" b="1" kern="1200" dirty="0" err="1">
              <a:solidFill>
                <a:schemeClr val="accent3">
                  <a:lumMod val="50000"/>
                </a:schemeClr>
              </a:solidFill>
            </a:rPr>
            <a:t>della</a:t>
          </a:r>
          <a:r>
            <a:rPr lang="es-ES" sz="2400" b="1" kern="1200" dirty="0">
              <a:solidFill>
                <a:schemeClr val="accent3">
                  <a:lumMod val="50000"/>
                </a:schemeClr>
              </a:solidFill>
            </a:rPr>
            <a:t> </a:t>
          </a:r>
          <a:r>
            <a:rPr lang="es-ES" sz="2400" b="1" kern="1200" dirty="0" err="1">
              <a:solidFill>
                <a:schemeClr val="accent3">
                  <a:lumMod val="50000"/>
                </a:schemeClr>
              </a:solidFill>
            </a:rPr>
            <a:t>risurrezione</a:t>
          </a:r>
          <a:r>
            <a:rPr lang="es-ES" sz="2400" b="1" kern="1200" dirty="0">
              <a:solidFill>
                <a:schemeClr val="accent3">
                  <a:lumMod val="50000"/>
                </a:schemeClr>
              </a:solidFill>
            </a:rPr>
            <a:t> di Gesù</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852"/>
          <a:ext cx="3517776" cy="932628"/>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E se Cristo non </a:t>
          </a:r>
          <a:r>
            <a:rPr lang="es-ES" sz="2000" b="1" kern="1200" dirty="0" err="1">
              <a:effectLst>
                <a:outerShdw blurRad="38100" dist="38100" dir="2700000" algn="tl">
                  <a:srgbClr val="000000">
                    <a:alpha val="43137"/>
                  </a:srgbClr>
                </a:outerShdw>
              </a:effectLst>
            </a:rPr>
            <a:t>fosse</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risuscitato</a:t>
          </a:r>
          <a:r>
            <a:rPr lang="es-ES" sz="2000" b="1" kern="1200" dirty="0">
              <a:effectLst>
                <a:outerShdw blurRad="38100" dist="38100" dir="2700000" algn="tl">
                  <a:srgbClr val="000000">
                    <a:alpha val="43137"/>
                  </a:srgbClr>
                </a:outerShdw>
              </a:effectLst>
            </a:rPr>
            <a:t>?</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Corinzi 15:12-19)</a:t>
          </a:r>
          <a:endParaRPr lang="es-ES" sz="2000" kern="1200" dirty="0">
            <a:effectLst>
              <a:outerShdw blurRad="38100" dist="38100" dir="2700000" algn="tl">
                <a:srgbClr val="000000">
                  <a:alpha val="43137"/>
                </a:srgbClr>
              </a:outerShdw>
            </a:effectLst>
          </a:endParaRPr>
        </a:p>
      </dsp:txBody>
      <dsp:txXfrm>
        <a:off x="4136049" y="956168"/>
        <a:ext cx="3463144" cy="877996"/>
      </dsp:txXfrm>
    </dsp:sp>
    <dsp:sp modelId="{41DE413E-B5E9-475D-984F-D2DA532C8EAB}">
      <dsp:nvSpPr>
        <dsp:cNvPr id="0" name=""/>
        <dsp:cNvSpPr/>
      </dsp:nvSpPr>
      <dsp:spPr>
        <a:xfrm>
          <a:off x="4108733" y="2004961"/>
          <a:ext cx="3517776" cy="932628"/>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Chi garantisce la </a:t>
          </a:r>
          <a:r>
            <a:rPr lang="es-ES" sz="2000" b="1" kern="1200" dirty="0" err="1">
              <a:effectLst>
                <a:outerShdw blurRad="38100" dist="38100" dir="2700000" algn="tl">
                  <a:srgbClr val="000000">
                    <a:alpha val="43137"/>
                  </a:srgbClr>
                </a:outerShdw>
              </a:effectLst>
            </a:rPr>
            <a:t>risurrezione</a:t>
          </a:r>
          <a:r>
            <a:rPr lang="es-ES" sz="2000" b="1" kern="1200" dirty="0">
              <a:effectLst>
                <a:outerShdw blurRad="38100" dist="38100" dir="2700000" algn="tl">
                  <a:srgbClr val="000000">
                    <a:alpha val="43137"/>
                  </a:srgbClr>
                </a:outerShdw>
              </a:effectLst>
            </a:rPr>
            <a:t>?</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Corinzi 15:20-34)</a:t>
          </a:r>
          <a:endParaRPr lang="es-ES" sz="2000" kern="1200" dirty="0">
            <a:effectLst>
              <a:outerShdw blurRad="38100" dist="38100" dir="2700000" algn="tl">
                <a:srgbClr val="000000">
                  <a:alpha val="43137"/>
                </a:srgbClr>
              </a:outerShdw>
            </a:effectLst>
          </a:endParaRPr>
        </a:p>
      </dsp:txBody>
      <dsp:txXfrm>
        <a:off x="4136049" y="2032277"/>
        <a:ext cx="3463144" cy="877996"/>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s-ES" sz="2400" b="1" kern="1200" dirty="0">
              <a:solidFill>
                <a:schemeClr val="accent5">
                  <a:lumMod val="50000"/>
                </a:schemeClr>
              </a:solidFill>
            </a:rPr>
            <a:t>La </a:t>
          </a:r>
          <a:r>
            <a:rPr lang="es-ES" sz="2400" b="1" kern="1200" dirty="0" err="1">
              <a:solidFill>
                <a:schemeClr val="accent5">
                  <a:lumMod val="50000"/>
                </a:schemeClr>
              </a:solidFill>
            </a:rPr>
            <a:t>nostra</a:t>
          </a:r>
          <a:r>
            <a:rPr lang="es-ES" sz="2400" b="1" kern="1200" dirty="0">
              <a:solidFill>
                <a:schemeClr val="accent5">
                  <a:lumMod val="50000"/>
                </a:schemeClr>
              </a:solidFill>
            </a:rPr>
            <a:t> </a:t>
          </a:r>
          <a:r>
            <a:rPr lang="es-ES" sz="2400" b="1" kern="1200" dirty="0" err="1">
              <a:solidFill>
                <a:schemeClr val="accent5">
                  <a:lumMod val="50000"/>
                </a:schemeClr>
              </a:solidFill>
            </a:rPr>
            <a:t>risurrezione</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852"/>
          <a:ext cx="3517776" cy="932628"/>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Con quale </a:t>
          </a:r>
          <a:r>
            <a:rPr lang="es-ES" sz="2000" b="1" kern="1200" dirty="0" err="1">
              <a:effectLst>
                <a:outerShdw blurRad="38100" dist="38100" dir="2700000" algn="tl">
                  <a:srgbClr val="000000">
                    <a:alpha val="43137"/>
                  </a:srgbClr>
                </a:outerShdw>
              </a:effectLst>
            </a:rPr>
            <a:t>corpo</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risusciteremo</a:t>
          </a:r>
          <a:r>
            <a:rPr lang="es-ES" sz="2000" b="1" kern="1200" dirty="0">
              <a:effectLst>
                <a:outerShdw blurRad="38100" dist="38100" dir="2700000" algn="tl">
                  <a:srgbClr val="000000">
                    <a:alpha val="43137"/>
                  </a:srgbClr>
                </a:outerShdw>
              </a:effectLst>
            </a:rPr>
            <a:t>?</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Corinzi 15:35-49)</a:t>
          </a:r>
          <a:endParaRPr lang="es-ES" sz="2000" kern="1200" dirty="0">
            <a:effectLst>
              <a:outerShdw blurRad="38100" dist="38100" dir="2700000" algn="tl">
                <a:srgbClr val="000000">
                  <a:alpha val="43137"/>
                </a:srgbClr>
              </a:outerShdw>
            </a:effectLst>
          </a:endParaRPr>
        </a:p>
      </dsp:txBody>
      <dsp:txXfrm>
        <a:off x="8139955" y="956168"/>
        <a:ext cx="3463144" cy="877996"/>
      </dsp:txXfrm>
    </dsp:sp>
    <dsp:sp modelId="{7EA0F242-578F-439F-A6AE-1FCF616867CE}">
      <dsp:nvSpPr>
        <dsp:cNvPr id="0" name=""/>
        <dsp:cNvSpPr/>
      </dsp:nvSpPr>
      <dsp:spPr>
        <a:xfrm>
          <a:off x="8112639" y="2004961"/>
          <a:ext cx="3517776" cy="93262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Quando </a:t>
          </a:r>
          <a:r>
            <a:rPr lang="es-ES" sz="2000" b="1" kern="1200" dirty="0" err="1">
              <a:effectLst>
                <a:outerShdw blurRad="38100" dist="38100" dir="2700000" algn="tl">
                  <a:srgbClr val="000000">
                    <a:alpha val="43137"/>
                  </a:srgbClr>
                </a:outerShdw>
              </a:effectLst>
            </a:rPr>
            <a:t>risusciteremo</a:t>
          </a:r>
          <a:r>
            <a:rPr lang="es-ES" sz="2000" b="1" kern="1200" dirty="0">
              <a:effectLst>
                <a:outerShdw blurRad="38100" dist="38100" dir="2700000" algn="tl">
                  <a:srgbClr val="000000">
                    <a:alpha val="43137"/>
                  </a:srgbClr>
                </a:outerShdw>
              </a:effectLst>
            </a:rPr>
            <a:t>?</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Corinzi 15:50-58)</a:t>
          </a:r>
          <a:endParaRPr lang="es-ES" sz="2000" kern="1200" dirty="0">
            <a:effectLst>
              <a:outerShdw blurRad="38100" dist="38100" dir="2700000" algn="tl">
                <a:srgbClr val="000000">
                  <a:alpha val="43137"/>
                </a:srgbClr>
              </a:outerShdw>
            </a:effectLst>
          </a:endParaRPr>
        </a:p>
      </dsp:txBody>
      <dsp:txXfrm>
        <a:off x="8139955" y="2032277"/>
        <a:ext cx="3463144" cy="8779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19"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Si predica</a:t>
          </a:r>
        </a:p>
      </dsp:txBody>
      <dsp:txXfrm>
        <a:off x="23303" y="17684"/>
        <a:ext cx="1541803" cy="568398"/>
      </dsp:txXfrm>
    </dsp:sp>
    <dsp:sp modelId="{AF37FF43-353A-4927-B701-7D3665336D78}">
      <dsp:nvSpPr>
        <dsp:cNvPr id="0" name=""/>
        <dsp:cNvSpPr/>
      </dsp:nvSpPr>
      <dsp:spPr>
        <a:xfrm>
          <a:off x="1740507" y="106313"/>
          <a:ext cx="334360"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40507" y="184541"/>
        <a:ext cx="234052"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È</a:t>
          </a:r>
          <a:r>
            <a:rPr lang="es-ES" sz="2000" b="1" kern="1200" dirty="0">
              <a:effectLst>
                <a:outerShdw blurRad="38100" dist="38100" dir="2700000" algn="tl">
                  <a:srgbClr val="000000">
                    <a:alpha val="43137"/>
                  </a:srgbClr>
                </a:outerShdw>
              </a:effectLst>
            </a:rPr>
            <a:t> ricevuto</a:t>
          </a: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Si persevera in esso</a:t>
          </a: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rPr>
            <a:t>Si ottiene la salvezza</a:t>
          </a: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5683" y="0"/>
          <a:ext cx="2584572" cy="603766"/>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chemeClr val="tx1"/>
              </a:solidFill>
              <a:effectLst/>
            </a:rPr>
            <a:t>Cristo morì per i nostri peccati</a:t>
          </a:r>
        </a:p>
      </dsp:txBody>
      <dsp:txXfrm>
        <a:off x="23367" y="17684"/>
        <a:ext cx="2549204" cy="568398"/>
      </dsp:txXfrm>
    </dsp:sp>
    <dsp:sp modelId="{AF37FF43-353A-4927-B701-7D3665336D78}">
      <dsp:nvSpPr>
        <dsp:cNvPr id="0" name=""/>
        <dsp:cNvSpPr/>
      </dsp:nvSpPr>
      <dsp:spPr>
        <a:xfrm>
          <a:off x="2781769" y="64406"/>
          <a:ext cx="406008" cy="474953"/>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781769" y="159397"/>
        <a:ext cx="284206" cy="284971"/>
      </dsp:txXfrm>
    </dsp:sp>
    <dsp:sp modelId="{EAD085D7-2CFB-403A-908B-420116A5AECF}">
      <dsp:nvSpPr>
        <dsp:cNvPr id="0" name=""/>
        <dsp:cNvSpPr/>
      </dsp:nvSpPr>
      <dsp:spPr>
        <a:xfrm>
          <a:off x="3356310" y="0"/>
          <a:ext cx="1915136" cy="603766"/>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Cristo fu sepolto</a:t>
          </a:r>
        </a:p>
      </dsp:txBody>
      <dsp:txXfrm>
        <a:off x="3373994" y="17684"/>
        <a:ext cx="1879768" cy="568398"/>
      </dsp:txXfrm>
    </dsp:sp>
    <dsp:sp modelId="{C5E937D9-F6F8-4C40-A5FD-52900AF2D166}">
      <dsp:nvSpPr>
        <dsp:cNvPr id="0" name=""/>
        <dsp:cNvSpPr/>
      </dsp:nvSpPr>
      <dsp:spPr>
        <a:xfrm>
          <a:off x="5462961" y="64406"/>
          <a:ext cx="406008" cy="474953"/>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462961" y="159397"/>
        <a:ext cx="284206" cy="284971"/>
      </dsp:txXfrm>
    </dsp:sp>
    <dsp:sp modelId="{513371BA-BC18-4303-A20F-DD0852FD91EA}">
      <dsp:nvSpPr>
        <dsp:cNvPr id="0" name=""/>
        <dsp:cNvSpPr/>
      </dsp:nvSpPr>
      <dsp:spPr>
        <a:xfrm>
          <a:off x="6037502" y="0"/>
          <a:ext cx="2510265" cy="603766"/>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Cristo </a:t>
          </a:r>
          <a:r>
            <a:rPr lang="es-ES" sz="1800" b="1" kern="1200" dirty="0" err="1">
              <a:effectLst>
                <a:outerShdw blurRad="38100" dist="38100" dir="2700000" algn="tl">
                  <a:srgbClr val="000000">
                    <a:alpha val="43137"/>
                  </a:srgbClr>
                </a:outerShdw>
              </a:effectLst>
            </a:rPr>
            <a:t>risuscitò</a:t>
          </a:r>
          <a:r>
            <a:rPr lang="es-ES" sz="1800" b="1" kern="1200" dirty="0">
              <a:effectLst>
                <a:outerShdw blurRad="38100" dist="38100" dir="2700000" algn="tl">
                  <a:srgbClr val="000000">
                    <a:alpha val="43137"/>
                  </a:srgbClr>
                </a:outerShdw>
              </a:effectLst>
            </a:rPr>
            <a:t> il terzo giorno</a:t>
          </a:r>
        </a:p>
      </dsp:txBody>
      <dsp:txXfrm>
        <a:off x="6055186" y="17684"/>
        <a:ext cx="2474897" cy="5683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7881" y="0"/>
          <a:ext cx="1565804"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rgbClr val="6B00B4"/>
              </a:solidFill>
            </a:rPr>
            <a:t>Pietro e i dodici</a:t>
          </a:r>
        </a:p>
      </dsp:txBody>
      <dsp:txXfrm>
        <a:off x="25565" y="17684"/>
        <a:ext cx="1530436" cy="568398"/>
      </dsp:txXfrm>
    </dsp:sp>
    <dsp:sp modelId="{AF37FF43-353A-4927-B701-7D3665336D78}">
      <dsp:nvSpPr>
        <dsp:cNvPr id="0" name=""/>
        <dsp:cNvSpPr/>
      </dsp:nvSpPr>
      <dsp:spPr>
        <a:xfrm>
          <a:off x="1730265" y="107723"/>
          <a:ext cx="331950" cy="388319"/>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730265" y="185387"/>
        <a:ext cx="232365" cy="232991"/>
      </dsp:txXfrm>
    </dsp:sp>
    <dsp:sp modelId="{EAD085D7-2CFB-403A-908B-420116A5AECF}">
      <dsp:nvSpPr>
        <dsp:cNvPr id="0" name=""/>
        <dsp:cNvSpPr/>
      </dsp:nvSpPr>
      <dsp:spPr>
        <a:xfrm>
          <a:off x="2200006" y="0"/>
          <a:ext cx="1565804"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rgbClr val="6B00B4"/>
              </a:solidFill>
            </a:rPr>
            <a:t>Più di 500 fratelli</a:t>
          </a:r>
        </a:p>
      </dsp:txBody>
      <dsp:txXfrm>
        <a:off x="2217690" y="17684"/>
        <a:ext cx="1530436" cy="568398"/>
      </dsp:txXfrm>
    </dsp:sp>
    <dsp:sp modelId="{C5E937D9-F6F8-4C40-A5FD-52900AF2D166}">
      <dsp:nvSpPr>
        <dsp:cNvPr id="0" name=""/>
        <dsp:cNvSpPr/>
      </dsp:nvSpPr>
      <dsp:spPr>
        <a:xfrm>
          <a:off x="3922391" y="107723"/>
          <a:ext cx="331950" cy="388319"/>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922391" y="185387"/>
        <a:ext cx="232365" cy="232991"/>
      </dsp:txXfrm>
    </dsp:sp>
    <dsp:sp modelId="{513371BA-BC18-4303-A20F-DD0852FD91EA}">
      <dsp:nvSpPr>
        <dsp:cNvPr id="0" name=""/>
        <dsp:cNvSpPr/>
      </dsp:nvSpPr>
      <dsp:spPr>
        <a:xfrm>
          <a:off x="4392132" y="0"/>
          <a:ext cx="1754530"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rgbClr val="6B00B4"/>
              </a:solidFill>
            </a:rPr>
            <a:t>Giacomo e gli apostoli</a:t>
          </a:r>
        </a:p>
      </dsp:txBody>
      <dsp:txXfrm>
        <a:off x="4409816" y="17684"/>
        <a:ext cx="1719162" cy="568398"/>
      </dsp:txXfrm>
    </dsp:sp>
    <dsp:sp modelId="{304BD7EC-1449-4DA1-963A-84B74052439F}">
      <dsp:nvSpPr>
        <dsp:cNvPr id="0" name=""/>
        <dsp:cNvSpPr/>
      </dsp:nvSpPr>
      <dsp:spPr>
        <a:xfrm>
          <a:off x="6303243" y="107723"/>
          <a:ext cx="331950" cy="388319"/>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303243" y="185387"/>
        <a:ext cx="232365" cy="232991"/>
      </dsp:txXfrm>
    </dsp:sp>
    <dsp:sp modelId="{F9596D62-913C-41FA-ADE4-FD54834BAACF}">
      <dsp:nvSpPr>
        <dsp:cNvPr id="0" name=""/>
        <dsp:cNvSpPr/>
      </dsp:nvSpPr>
      <dsp:spPr>
        <a:xfrm>
          <a:off x="6772984" y="0"/>
          <a:ext cx="1953559"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ES" sz="1800" b="1" kern="1200" dirty="0">
              <a:solidFill>
                <a:srgbClr val="6B00B4"/>
              </a:solidFill>
            </a:rPr>
            <a:t>Paolo “</a:t>
          </a:r>
          <a:r>
            <a:rPr lang="es-ES" sz="1800" b="1" kern="1200" dirty="0" err="1">
              <a:solidFill>
                <a:srgbClr val="6B00B4"/>
              </a:solidFill>
            </a:rPr>
            <a:t>l’aborto</a:t>
          </a:r>
          <a:r>
            <a:rPr lang="es-ES" sz="1800" b="1" kern="1200" dirty="0">
              <a:solidFill>
                <a:srgbClr val="6B00B4"/>
              </a:solidFill>
            </a:rPr>
            <a:t>”</a:t>
          </a:r>
        </a:p>
      </dsp:txBody>
      <dsp:txXfrm>
        <a:off x="6790668" y="17684"/>
        <a:ext cx="1918191"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La </a:t>
          </a:r>
          <a:r>
            <a:rPr lang="es-ES" sz="2000" b="1" kern="1200" dirty="0" err="1"/>
            <a:t>predicazione</a:t>
          </a:r>
          <a:r>
            <a:rPr lang="es-ES" sz="2000" b="1" kern="1200" dirty="0"/>
            <a:t> del Vangelo </a:t>
          </a:r>
          <a:r>
            <a:rPr lang="es-ES" sz="2000" b="1" kern="1200" dirty="0" err="1"/>
            <a:t>sarebbe</a:t>
          </a:r>
          <a:r>
            <a:rPr lang="es-ES" sz="2000" b="1" kern="1200" dirty="0"/>
            <a:t> vana [priva di senso] (1 Co 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La nostra fede sarebbe vana [priva di </a:t>
          </a:r>
          <a:r>
            <a:rPr lang="es-ES" sz="2000" b="1" kern="1200" dirty="0"/>
            <a:t>senso] (1 Co 15:14b) [inutile] (1 Co 15:17a) </a:t>
          </a:r>
          <a:endParaRPr lang="es-ES" sz="20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err="1"/>
            <a:t>Saremmo</a:t>
          </a:r>
          <a:r>
            <a:rPr lang="es-ES" sz="2000" b="1" kern="1200" dirty="0"/>
            <a:t> falsi testimoni (1 Co 15:15)</a:t>
          </a:r>
          <a:endParaRPr lang="es-ES" sz="2000" kern="1200" dirty="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78543" y="939401"/>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t>Saremmo ancora nei nostri peccati </a:t>
          </a:r>
          <a:r>
            <a:rPr lang="es-ES" sz="2000" b="1" kern="1200" dirty="0"/>
            <a:t>(1 Co 15:17b)</a:t>
          </a:r>
          <a:endParaRPr lang="es-ES" sz="2000" kern="1200" dirty="0"/>
        </a:p>
      </dsp:txBody>
      <dsp:txXfrm>
        <a:off x="978543" y="939401"/>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it-IT" sz="2000" b="1" kern="1200" dirty="0">
              <a:solidFill>
                <a:schemeClr val="bg1"/>
              </a:solidFill>
              <a:effectLst>
                <a:outerShdw blurRad="38100" dist="38100" dir="2700000" algn="tl">
                  <a:srgbClr val="000000">
                    <a:alpha val="43137"/>
                  </a:srgbClr>
                </a:outerShdw>
              </a:effectLst>
            </a:rPr>
            <a:t>Coloro che sono morti non tornerebbero più in vita </a:t>
          </a:r>
          <a:r>
            <a:rPr lang="es-ES" sz="2000" b="1" kern="1200" dirty="0">
              <a:solidFill>
                <a:schemeClr val="bg1"/>
              </a:solidFill>
              <a:effectLst>
                <a:outerShdw blurRad="38100" dist="38100" dir="2700000" algn="tl">
                  <a:srgbClr val="000000">
                    <a:alpha val="43137"/>
                  </a:srgbClr>
                </a:outerShdw>
              </a:effectLst>
            </a:rPr>
            <a:t>(1 Co 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362867" y="132715"/>
          <a:ext cx="88152" cy="1631523"/>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188998" y="132715"/>
          <a:ext cx="2292717" cy="1631523"/>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539714" y="86216"/>
          <a:ext cx="2292717" cy="1631523"/>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665270" y="86216"/>
          <a:ext cx="88152" cy="1631523"/>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573077" y="64560"/>
          <a:ext cx="1961709" cy="1195608"/>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629200" y="1446362"/>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s-ES" sz="1600" b="1" kern="1200" dirty="0"/>
            <a:t>1 Co 15:30-32</a:t>
          </a:r>
          <a:endParaRPr lang="es-ES" sz="1600" kern="1200" dirty="0"/>
        </a:p>
      </dsp:txBody>
      <dsp:txXfrm>
        <a:off x="629200" y="1446362"/>
        <a:ext cx="2114930" cy="193663"/>
      </dsp:txXfrm>
    </dsp:sp>
    <dsp:sp modelId="{6A701035-EFDB-4B6C-B7A0-DE80378EE925}">
      <dsp:nvSpPr>
        <dsp:cNvPr id="0" name=""/>
        <dsp:cNvSpPr/>
      </dsp:nvSpPr>
      <dsp:spPr>
        <a:xfrm>
          <a:off x="2944960" y="75024"/>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it-IT" sz="2000" b="1" kern="1200" dirty="0"/>
            <a:t>Vale la pena predicare il Vangelo, anche se ciò comporta sofferenze o pericoli</a:t>
          </a:r>
          <a:r>
            <a:rPr lang="es-ES" sz="2000" b="1" kern="1200" dirty="0"/>
            <a:t>.</a:t>
          </a:r>
          <a:endParaRPr lang="es-ES" sz="2000" kern="1200" dirty="0"/>
        </a:p>
      </dsp:txBody>
      <dsp:txXfrm>
        <a:off x="2944960" y="75024"/>
        <a:ext cx="2659139" cy="1631523"/>
      </dsp:txXfrm>
    </dsp:sp>
    <dsp:sp modelId="{8763741F-B3F3-44DB-8758-2F6FDA227D2A}">
      <dsp:nvSpPr>
        <dsp:cNvPr id="0" name=""/>
        <dsp:cNvSpPr/>
      </dsp:nvSpPr>
      <dsp:spPr>
        <a:xfrm>
          <a:off x="6100625" y="64560"/>
          <a:ext cx="2204564" cy="1288606"/>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278630" y="1492861"/>
          <a:ext cx="2114930" cy="19366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62560" tIns="60960" rIns="162560" bIns="60960" numCol="1" spcCol="1270" anchor="ctr" anchorCtr="0">
          <a:noAutofit/>
        </a:bodyPr>
        <a:lstStyle/>
        <a:p>
          <a:pPr marL="0" lvl="0" indent="0" algn="l" defTabSz="711200">
            <a:lnSpc>
              <a:spcPct val="90000"/>
            </a:lnSpc>
            <a:spcBef>
              <a:spcPct val="0"/>
            </a:spcBef>
            <a:spcAft>
              <a:spcPct val="35000"/>
            </a:spcAft>
            <a:buNone/>
          </a:pPr>
          <a:r>
            <a:rPr lang="es-ES" sz="1600" b="1" kern="1200" dirty="0"/>
            <a:t>1 Co 15:33,34 </a:t>
          </a:r>
          <a:endParaRPr lang="es-ES" sz="1600" kern="1200" dirty="0"/>
        </a:p>
      </dsp:txBody>
      <dsp:txXfrm>
        <a:off x="6278630" y="1492861"/>
        <a:ext cx="2114930" cy="193663"/>
      </dsp:txXfrm>
    </dsp:sp>
    <dsp:sp modelId="{33F95000-01A7-40D4-B95E-9A5C63CA5C7F}">
      <dsp:nvSpPr>
        <dsp:cNvPr id="0" name=""/>
        <dsp:cNvSpPr/>
      </dsp:nvSpPr>
      <dsp:spPr>
        <a:xfrm>
          <a:off x="8597867" y="132715"/>
          <a:ext cx="2659139" cy="1631523"/>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r>
            <a:rPr lang="it-IT" sz="2000" b="1" kern="1200" dirty="0"/>
            <a:t>Vale la pena vivere una vita coerente secondo i principi biblici.
</a:t>
          </a:r>
          <a:endParaRPr lang="es-ES" sz="2000" kern="1200" dirty="0"/>
        </a:p>
      </dsp:txBody>
      <dsp:txXfrm>
        <a:off x="8597867" y="132715"/>
        <a:ext cx="2659139" cy="163152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Corpi vegetali</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 15:35-38)</a:t>
          </a: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Si semina un seme</a:t>
          </a:r>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Si raccoglie un cereale</a:t>
          </a:r>
        </a:p>
      </dsp:txBody>
      <dsp:txXfrm>
        <a:off x="1224438" y="2089080"/>
        <a:ext cx="1626436" cy="776610"/>
      </dsp:txXfrm>
    </dsp:sp>
    <dsp:sp modelId="{6DB5249E-54A5-4E4D-B91C-22C0EA6AC01F}">
      <dsp:nvSpPr>
        <dsp:cNvPr id="0" name=""/>
        <dsp:cNvSpPr/>
      </dsp:nvSpPr>
      <dsp:spPr>
        <a:xfrm>
          <a:off x="960741" y="827520"/>
          <a:ext cx="239535" cy="3039827"/>
        </a:xfrm>
        <a:custGeom>
          <a:avLst/>
          <a:gdLst/>
          <a:ahLst/>
          <a:cxnLst/>
          <a:rect l="0" t="0" r="0" b="0"/>
          <a:pathLst>
            <a:path>
              <a:moveTo>
                <a:pt x="0" y="0"/>
              </a:moveTo>
              <a:lnTo>
                <a:pt x="0" y="3039827"/>
              </a:lnTo>
              <a:lnTo>
                <a:pt x="239535" y="3039827"/>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542525"/>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Dio dà a ogni vegetale il corpo che Lui vuole</a:t>
          </a:r>
        </a:p>
      </dsp:txBody>
      <dsp:txXfrm>
        <a:off x="1245456" y="3141264"/>
        <a:ext cx="1584400" cy="145216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Corpi fisici</a:t>
          </a:r>
          <a:b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Co 15:39)</a:t>
          </a: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Corpo d’uomo</a:t>
          </a:r>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Corpo di animali</a:t>
          </a:r>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Corpo di pesci</a:t>
          </a:r>
        </a:p>
      </dsp:txBody>
      <dsp:txXfrm>
        <a:off x="5091501" y="3120246"/>
        <a:ext cx="1676301" cy="776610"/>
      </dsp:txXfrm>
    </dsp:sp>
    <dsp:sp modelId="{3AE0B4EB-2648-4B42-9DFA-C5C6651BDD41}">
      <dsp:nvSpPr>
        <dsp:cNvPr id="0" name=""/>
        <dsp:cNvSpPr/>
      </dsp:nvSpPr>
      <dsp:spPr>
        <a:xfrm>
          <a:off x="4827844" y="827520"/>
          <a:ext cx="239496" cy="3712196"/>
        </a:xfrm>
        <a:custGeom>
          <a:avLst/>
          <a:gdLst/>
          <a:ahLst/>
          <a:cxnLst/>
          <a:rect l="0" t="0" r="0" b="0"/>
          <a:pathLst>
            <a:path>
              <a:moveTo>
                <a:pt x="0" y="0"/>
              </a:moveTo>
              <a:lnTo>
                <a:pt x="0" y="3712196"/>
              </a:lnTo>
              <a:lnTo>
                <a:pt x="239496" y="3712196"/>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67340" y="4127251"/>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Corpo di uccelli</a:t>
          </a:r>
        </a:p>
      </dsp:txBody>
      <dsp:txXfrm>
        <a:off x="5091501" y="4151412"/>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Corpi celesti</a:t>
          </a:r>
          <a:br>
            <a:rPr lang="es-ES" sz="2000" b="1" kern="1200" dirty="0">
              <a:effectLst>
                <a:outerShdw blurRad="38100" dist="38100" dir="2700000" algn="tl">
                  <a:srgbClr val="000000">
                    <a:alpha val="43137"/>
                  </a:srgbClr>
                </a:outerShdw>
              </a:effectLst>
            </a:rPr>
          </a:br>
          <a:r>
            <a:rPr lang="es-ES" sz="2000" b="1" kern="1200" dirty="0">
              <a:effectLst>
                <a:outerShdw blurRad="38100" dist="38100" dir="2700000" algn="tl">
                  <a:srgbClr val="000000">
                    <a:alpha val="43137"/>
                  </a:srgbClr>
                </a:outerShdw>
              </a:effectLst>
            </a:rPr>
            <a:t>(1 Co 15:40,41)</a:t>
          </a: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La gloria del sole</a:t>
          </a:r>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La gloria della luna</a:t>
          </a:r>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La gloria delle stelle</a:t>
          </a:r>
        </a:p>
      </dsp:txBody>
      <dsp:txXfrm>
        <a:off x="8899169" y="3120246"/>
        <a:ext cx="1587539" cy="776610"/>
      </dsp:txXfrm>
    </dsp:sp>
    <dsp:sp modelId="{CE037F27-D618-4C46-A295-2573D4C25184}">
      <dsp:nvSpPr>
        <dsp:cNvPr id="0" name=""/>
        <dsp:cNvSpPr/>
      </dsp:nvSpPr>
      <dsp:spPr>
        <a:xfrm>
          <a:off x="8635568" y="827520"/>
          <a:ext cx="239440" cy="3712196"/>
        </a:xfrm>
        <a:custGeom>
          <a:avLst/>
          <a:gdLst/>
          <a:ahLst/>
          <a:cxnLst/>
          <a:rect l="0" t="0" r="0" b="0"/>
          <a:pathLst>
            <a:path>
              <a:moveTo>
                <a:pt x="0" y="0"/>
              </a:moveTo>
              <a:lnTo>
                <a:pt x="0" y="3712196"/>
              </a:lnTo>
              <a:lnTo>
                <a:pt x="239440" y="3712196"/>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7251"/>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s-ES" sz="1800" b="1" kern="1200" dirty="0"/>
            <a:t>A ciascuno il proprio splendore</a:t>
          </a:r>
        </a:p>
      </dsp:txBody>
      <dsp:txXfrm>
        <a:off x="8899169" y="4151412"/>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596" y="0"/>
          <a:ext cx="2321199"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a:t>Corpo attuale</a:t>
          </a:r>
        </a:p>
      </dsp:txBody>
      <dsp:txXfrm>
        <a:off x="596" y="0"/>
        <a:ext cx="2321199" cy="1379235"/>
      </dsp:txXfrm>
    </dsp:sp>
    <dsp:sp modelId="{829428FA-0168-4BE1-91D8-98EE20CB193A}">
      <dsp:nvSpPr>
        <dsp:cNvPr id="0" name=""/>
        <dsp:cNvSpPr/>
      </dsp:nvSpPr>
      <dsp:spPr>
        <a:xfrm>
          <a:off x="232716" y="1379347"/>
          <a:ext cx="1856959"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Corrotto</a:t>
          </a:r>
        </a:p>
      </dsp:txBody>
      <dsp:txXfrm>
        <a:off x="252332" y="1398963"/>
        <a:ext cx="1817727" cy="630518"/>
      </dsp:txXfrm>
    </dsp:sp>
    <dsp:sp modelId="{4302F1F3-C342-43C6-A03C-A44F8F701A59}">
      <dsp:nvSpPr>
        <dsp:cNvPr id="0" name=""/>
        <dsp:cNvSpPr/>
      </dsp:nvSpPr>
      <dsp:spPr>
        <a:xfrm>
          <a:off x="232716" y="2152136"/>
          <a:ext cx="1856959"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34290" rIns="45720" bIns="34290" numCol="1" spcCol="1270" anchor="ctr" anchorCtr="0">
          <a:noAutofit/>
        </a:bodyPr>
        <a:lstStyle/>
        <a:p>
          <a:pPr marL="0" lvl="0" indent="0" algn="ctr" defTabSz="800100">
            <a:lnSpc>
              <a:spcPct val="90000"/>
            </a:lnSpc>
            <a:spcBef>
              <a:spcPct val="0"/>
            </a:spcBef>
            <a:spcAft>
              <a:spcPct val="35000"/>
            </a:spcAft>
            <a:buNone/>
          </a:pPr>
          <a:r>
            <a:rPr lang="es-ES" sz="1800" b="1" kern="1200" dirty="0">
              <a:effectLst>
                <a:outerShdw blurRad="38100" dist="38100" dir="2700000" algn="tl">
                  <a:srgbClr val="000000">
                    <a:alpha val="43137"/>
                  </a:srgbClr>
                </a:outerShdw>
              </a:effectLst>
            </a:rPr>
            <a:t>Disonorevole</a:t>
          </a:r>
        </a:p>
      </dsp:txBody>
      <dsp:txXfrm>
        <a:off x="252332" y="2171752"/>
        <a:ext cx="1817727" cy="630518"/>
      </dsp:txXfrm>
    </dsp:sp>
    <dsp:sp modelId="{DDBC0427-2071-4B31-AC7E-375317C7AD2B}">
      <dsp:nvSpPr>
        <dsp:cNvPr id="0" name=""/>
        <dsp:cNvSpPr/>
      </dsp:nvSpPr>
      <dsp:spPr>
        <a:xfrm>
          <a:off x="232716" y="2924925"/>
          <a:ext cx="1856959"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Debole</a:t>
          </a:r>
        </a:p>
      </dsp:txBody>
      <dsp:txXfrm>
        <a:off x="252332" y="2944541"/>
        <a:ext cx="1817727" cy="630518"/>
      </dsp:txXfrm>
    </dsp:sp>
    <dsp:sp modelId="{A105ADEC-5198-496D-85FE-C3796490967F}">
      <dsp:nvSpPr>
        <dsp:cNvPr id="0" name=""/>
        <dsp:cNvSpPr/>
      </dsp:nvSpPr>
      <dsp:spPr>
        <a:xfrm>
          <a:off x="232716" y="3697714"/>
          <a:ext cx="1856959"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Animale</a:t>
          </a:r>
        </a:p>
      </dsp:txBody>
      <dsp:txXfrm>
        <a:off x="252332" y="3717330"/>
        <a:ext cx="1817727" cy="630518"/>
      </dsp:txXfrm>
    </dsp:sp>
    <dsp:sp modelId="{1D9E9CF8-09BD-46E5-93EB-E5FFC136B29B}">
      <dsp:nvSpPr>
        <dsp:cNvPr id="0" name=""/>
        <dsp:cNvSpPr/>
      </dsp:nvSpPr>
      <dsp:spPr>
        <a:xfrm>
          <a:off x="2495886" y="0"/>
          <a:ext cx="2642778"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b="1" kern="1200" dirty="0" err="1"/>
            <a:t>Corpo</a:t>
          </a:r>
          <a:r>
            <a:rPr lang="es-ES" sz="2800" b="1" kern="1200" dirty="0"/>
            <a:t> </a:t>
          </a:r>
          <a:r>
            <a:rPr lang="es-ES" sz="2800" b="1" kern="1200" dirty="0" err="1"/>
            <a:t>risuscitato</a:t>
          </a:r>
          <a:endParaRPr lang="es-ES" sz="2800" b="1" kern="1200" dirty="0"/>
        </a:p>
      </dsp:txBody>
      <dsp:txXfrm>
        <a:off x="2495886" y="0"/>
        <a:ext cx="2642778" cy="1379235"/>
      </dsp:txXfrm>
    </dsp:sp>
    <dsp:sp modelId="{CDB37930-4014-41A8-870F-C464F652B623}">
      <dsp:nvSpPr>
        <dsp:cNvPr id="0" name=""/>
        <dsp:cNvSpPr/>
      </dsp:nvSpPr>
      <dsp:spPr>
        <a:xfrm>
          <a:off x="2888795" y="1379347"/>
          <a:ext cx="1856959"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16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Incorruttibile</a:t>
          </a:r>
        </a:p>
      </dsp:txBody>
      <dsp:txXfrm>
        <a:off x="2908411" y="1398963"/>
        <a:ext cx="1817727" cy="630518"/>
      </dsp:txXfrm>
    </dsp:sp>
    <dsp:sp modelId="{194D72CE-67D1-4742-B9A6-0D1582C12846}">
      <dsp:nvSpPr>
        <dsp:cNvPr id="0" name=""/>
        <dsp:cNvSpPr/>
      </dsp:nvSpPr>
      <dsp:spPr>
        <a:xfrm>
          <a:off x="2888795" y="2152136"/>
          <a:ext cx="1856959"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Glorioso</a:t>
          </a:r>
        </a:p>
      </dsp:txBody>
      <dsp:txXfrm>
        <a:off x="2908411" y="2171752"/>
        <a:ext cx="1817727" cy="630518"/>
      </dsp:txXfrm>
    </dsp:sp>
    <dsp:sp modelId="{604ECA49-D243-4B3D-B636-80F24F632E80}">
      <dsp:nvSpPr>
        <dsp:cNvPr id="0" name=""/>
        <dsp:cNvSpPr/>
      </dsp:nvSpPr>
      <dsp:spPr>
        <a:xfrm>
          <a:off x="2888795" y="2924925"/>
          <a:ext cx="1856959"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Poderoso</a:t>
          </a:r>
        </a:p>
      </dsp:txBody>
      <dsp:txXfrm>
        <a:off x="2908411" y="2944541"/>
        <a:ext cx="1817727" cy="630518"/>
      </dsp:txXfrm>
    </dsp:sp>
    <dsp:sp modelId="{11F5C2FE-12DF-41B9-951E-FFDAAFD5D2AD}">
      <dsp:nvSpPr>
        <dsp:cNvPr id="0" name=""/>
        <dsp:cNvSpPr/>
      </dsp:nvSpPr>
      <dsp:spPr>
        <a:xfrm>
          <a:off x="2888795" y="3697714"/>
          <a:ext cx="1856959"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Spirituale</a:t>
          </a:r>
        </a:p>
      </dsp:txBody>
      <dsp:txXfrm>
        <a:off x="2908411" y="3717330"/>
        <a:ext cx="1817727"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pPr/>
              <a:t>11/08/2026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pPr/>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pPr/>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pPr/>
              <a:t>8</a:t>
            </a:fld>
            <a:endParaRPr lang="es-ES"/>
          </a:p>
        </p:txBody>
      </p:sp>
    </p:spTree>
    <p:extLst>
      <p:ext uri="{BB962C8B-B14F-4D97-AF65-F5344CB8AC3E}">
        <p14:creationId xmlns:p14="http://schemas.microsoft.com/office/powerpoint/2010/main" val="3584134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pPr/>
              <a:t>11/08/2026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pPr/>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pPr/>
              <a:t>11/08/2026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pPr/>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30.jpeg"/><Relationship Id="rId13" Type="http://schemas.openxmlformats.org/officeDocument/2006/relationships/image" Target="../media/image35.jpeg"/><Relationship Id="rId18" Type="http://schemas.openxmlformats.org/officeDocument/2006/relationships/image" Target="../media/image40.jpeg"/><Relationship Id="rId3" Type="http://schemas.openxmlformats.org/officeDocument/2006/relationships/diagramData" Target="../diagrams/data7.xml"/><Relationship Id="rId7" Type="http://schemas.microsoft.com/office/2007/relationships/diagramDrawing" Target="../diagrams/drawing7.xml"/><Relationship Id="rId12" Type="http://schemas.openxmlformats.org/officeDocument/2006/relationships/image" Target="../media/image34.jpeg"/><Relationship Id="rId17" Type="http://schemas.openxmlformats.org/officeDocument/2006/relationships/image" Target="../media/image39.jpeg"/><Relationship Id="rId2" Type="http://schemas.openxmlformats.org/officeDocument/2006/relationships/image" Target="../media/image29.jpeg"/><Relationship Id="rId16"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diagramColors" Target="../diagrams/colors7.xml"/><Relationship Id="rId11" Type="http://schemas.openxmlformats.org/officeDocument/2006/relationships/image" Target="../media/image33.jpeg"/><Relationship Id="rId5" Type="http://schemas.openxmlformats.org/officeDocument/2006/relationships/diagramQuickStyle" Target="../diagrams/quickStyle7.xml"/><Relationship Id="rId15" Type="http://schemas.openxmlformats.org/officeDocument/2006/relationships/image" Target="../media/image37.jpeg"/><Relationship Id="rId10" Type="http://schemas.openxmlformats.org/officeDocument/2006/relationships/image" Target="../media/image32.jpeg"/><Relationship Id="rId4" Type="http://schemas.openxmlformats.org/officeDocument/2006/relationships/diagramLayout" Target="../diagrams/layout7.xml"/><Relationship Id="rId9" Type="http://schemas.openxmlformats.org/officeDocument/2006/relationships/image" Target="../media/image31.jpeg"/><Relationship Id="rId14" Type="http://schemas.openxmlformats.org/officeDocument/2006/relationships/image" Target="../media/image36.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2.png"/><Relationship Id="rId7" Type="http://schemas.openxmlformats.org/officeDocument/2006/relationships/diagramColors" Target="../diagrams/colors8.xml"/><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diagramQuickStyle" Target="../diagrams/quickStyle8.xml"/><Relationship Id="rId5" Type="http://schemas.openxmlformats.org/officeDocument/2006/relationships/diagramLayout" Target="../diagrams/layout8.xml"/><Relationship Id="rId10" Type="http://schemas.openxmlformats.org/officeDocument/2006/relationships/image" Target="../media/image44.jpeg"/><Relationship Id="rId4" Type="http://schemas.openxmlformats.org/officeDocument/2006/relationships/diagramData" Target="../diagrams/data8.xml"/><Relationship Id="rId9" Type="http://schemas.openxmlformats.org/officeDocument/2006/relationships/image" Target="../media/image43.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5.jpeg"/><Relationship Id="rId7"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7.jpeg"/><Relationship Id="rId4" Type="http://schemas.openxmlformats.org/officeDocument/2006/relationships/diagramData" Target="../diagrams/data1.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11.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10.jpeg"/><Relationship Id="rId16" Type="http://schemas.openxmlformats.org/officeDocument/2006/relationships/diagramColors" Target="../diagrams/colors4.xml"/><Relationship Id="rId20" Type="http://schemas.openxmlformats.org/officeDocument/2006/relationships/image" Target="../media/image13.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2.jpe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8.jpeg"/><Relationship Id="rId7" Type="http://schemas.openxmlformats.org/officeDocument/2006/relationships/diagramColors" Target="../diagrams/colors5.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21.jpeg"/><Relationship Id="rId5" Type="http://schemas.openxmlformats.org/officeDocument/2006/relationships/diagramLayout" Target="../diagrams/layout5.xml"/><Relationship Id="rId10" Type="http://schemas.openxmlformats.org/officeDocument/2006/relationships/image" Target="../media/image20.jpeg"/><Relationship Id="rId4" Type="http://schemas.openxmlformats.org/officeDocument/2006/relationships/diagramData" Target="../diagrams/data5.xml"/><Relationship Id="rId9"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2.jpeg"/><Relationship Id="rId7" Type="http://schemas.openxmlformats.org/officeDocument/2006/relationships/diagramQuickStyle" Target="../diagrams/quickStyle6.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26.jpeg"/><Relationship Id="rId4" Type="http://schemas.openxmlformats.org/officeDocument/2006/relationships/image" Target="../media/image23.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DATOS PC CLAUDIO\IGLESIA\Escuela Sabatica - ppt lecciones\2026\1 TRIMESTRE\leccion 2\1766880336839.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74" y="11564"/>
            <a:ext cx="12200074" cy="6846435"/>
          </a:xfrm>
          <a:prstGeom prst="rect">
            <a:avLst/>
          </a:prstGeom>
          <a:noFill/>
        </p:spPr>
      </p:pic>
      <p:sp>
        <p:nvSpPr>
          <p:cNvPr id="3" name="Rettangolo arrotondato 2"/>
          <p:cNvSpPr/>
          <p:nvPr/>
        </p:nvSpPr>
        <p:spPr>
          <a:xfrm>
            <a:off x="304801" y="132641"/>
            <a:ext cx="11549742" cy="1151873"/>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4" name="CasellaDiTesto 3"/>
          <p:cNvSpPr txBox="1"/>
          <p:nvPr/>
        </p:nvSpPr>
        <p:spPr>
          <a:xfrm>
            <a:off x="10118271" y="1316157"/>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3 TRIMESTRE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
        <p:nvSpPr>
          <p:cNvPr id="5" name="Text Box 5">
            <a:extLst>
              <a:ext uri="{FF2B5EF4-FFF2-40B4-BE49-F238E27FC236}">
                <a16:creationId xmlns:a16="http://schemas.microsoft.com/office/drawing/2014/main" id="{E88B29BE-9242-473D-A56B-64D155C91C84}"/>
              </a:ext>
            </a:extLst>
          </p:cNvPr>
          <p:cNvSpPr txBox="1">
            <a:spLocks noChangeArrowheads="1"/>
          </p:cNvSpPr>
          <p:nvPr/>
        </p:nvSpPr>
        <p:spPr bwMode="auto">
          <a:xfrm>
            <a:off x="365761" y="355348"/>
            <a:ext cx="11443062" cy="707880"/>
          </a:xfrm>
          <a:prstGeom prst="rect">
            <a:avLst/>
          </a:prstGeom>
          <a:noFill/>
          <a:ln w="9525">
            <a:noFill/>
            <a:miter lim="800000"/>
            <a:headEnd/>
            <a:tailEnd/>
          </a:ln>
          <a:effectLst/>
        </p:spPr>
        <p:txBody>
          <a:bodyPr wrap="square" lIns="121914" tIns="60957" rIns="121914" bIns="60957">
            <a:spAutoFit/>
          </a:bodyPr>
          <a:lstStyle/>
          <a:p>
            <a:pPr algn="ctr">
              <a:spcBef>
                <a:spcPct val="50000"/>
              </a:spcBef>
              <a:defRPr/>
            </a:pPr>
            <a:r>
              <a:rPr lang="it-IT" sz="3800" b="1" dirty="0">
                <a:solidFill>
                  <a:srgbClr val="002060"/>
                </a:solidFill>
                <a:effectLst>
                  <a:outerShdw blurRad="38100" dist="38100" dir="2700000" algn="tl">
                    <a:srgbClr val="C0C0C0"/>
                  </a:outerShdw>
                </a:effectLst>
                <a:latin typeface="Verdana" pitchFamily="34" charset="0"/>
                <a:ea typeface="Verdana" pitchFamily="34" charset="0"/>
                <a:cs typeface="Arial" charset="0"/>
              </a:rPr>
              <a:t>LEZIONE 8 DELLA SCUOLA DEL SABATO</a:t>
            </a:r>
          </a:p>
        </p:txBody>
      </p:sp>
      <p:sp>
        <p:nvSpPr>
          <p:cNvPr id="6" name="Rettangolo arrotondato 5"/>
          <p:cNvSpPr/>
          <p:nvPr/>
        </p:nvSpPr>
        <p:spPr>
          <a:xfrm>
            <a:off x="457200" y="5693229"/>
            <a:ext cx="11549743" cy="1077815"/>
          </a:xfrm>
          <a:prstGeom prst="roundRect">
            <a:avLst/>
          </a:prstGeom>
          <a:gradFill flip="none" rotWithShape="1">
            <a:gsLst>
              <a:gs pos="82000">
                <a:schemeClr val="accent1">
                  <a:lumMod val="60000"/>
                  <a:lumOff val="40000"/>
                </a:schemeClr>
              </a:gs>
              <a:gs pos="50000">
                <a:srgbClr val="9CB86E"/>
              </a:gs>
              <a:gs pos="100000">
                <a:srgbClr val="156B13"/>
              </a:gs>
            </a:gsLst>
            <a:path path="shape">
              <a:fillToRect l="50000" t="50000" r="50000" b="50000"/>
            </a:path>
            <a:tileRect/>
          </a:gradFill>
          <a:ln>
            <a:noFill/>
          </a:ln>
          <a:scene3d>
            <a:camera prst="orthographicFront"/>
            <a:lightRig rig="threePt" dir="t"/>
          </a:scene3d>
          <a:sp3d>
            <a:bevelT w="165100" prst="coolSlant"/>
          </a:sp3d>
        </p:spPr>
        <p:style>
          <a:lnRef idx="2">
            <a:schemeClr val="accent6">
              <a:shade val="50000"/>
            </a:schemeClr>
          </a:lnRef>
          <a:fillRef idx="1">
            <a:schemeClr val="accent6"/>
          </a:fillRef>
          <a:effectRef idx="0">
            <a:schemeClr val="accent6"/>
          </a:effectRef>
          <a:fontRef idx="minor">
            <a:schemeClr val="lt1"/>
          </a:fontRef>
        </p:style>
        <p:txBody>
          <a:bodyPr lIns="121914" tIns="60957" rIns="121914" bIns="60957" rtlCol="0" anchor="ctr"/>
          <a:lstStyle/>
          <a:p>
            <a:pPr algn="ctr"/>
            <a:endParaRPr lang="it-IT" sz="2700" dirty="0"/>
          </a:p>
        </p:txBody>
      </p:sp>
      <p:sp>
        <p:nvSpPr>
          <p:cNvPr id="9" name="CuadroTexto 4">
            <a:extLst>
              <a:ext uri="{FF2B5EF4-FFF2-40B4-BE49-F238E27FC236}">
                <a16:creationId xmlns:a16="http://schemas.microsoft.com/office/drawing/2014/main" id="{4CB3EE98-247C-4F61-BF86-8B6275695A74}"/>
              </a:ext>
            </a:extLst>
          </p:cNvPr>
          <p:cNvSpPr txBox="1"/>
          <p:nvPr/>
        </p:nvSpPr>
        <p:spPr>
          <a:xfrm>
            <a:off x="491518" y="5794229"/>
            <a:ext cx="11353800" cy="830991"/>
          </a:xfrm>
          <a:prstGeom prst="rect">
            <a:avLst/>
          </a:prstGeom>
          <a:noFill/>
        </p:spPr>
        <p:txBody>
          <a:bodyPr wrap="square" lIns="121914" tIns="60957" rIns="121914" bIns="60957" rtlCol="0">
            <a:spAutoFit/>
            <a:scene3d>
              <a:camera prst="orthographicFront"/>
              <a:lightRig rig="flat" dir="tl">
                <a:rot lat="0" lon="0" rev="6600000"/>
              </a:lightRig>
            </a:scene3d>
            <a:sp3d extrusionH="25400" contourW="8890">
              <a:bevelT w="38100" h="31750" prst="convex"/>
              <a:contourClr>
                <a:schemeClr val="accent6">
                  <a:lumMod val="50000"/>
                </a:schemeClr>
              </a:contourClr>
            </a:sp3d>
          </a:bodyPr>
          <a:lstStyle>
            <a:defPPr>
              <a:defRPr lang="es-ES"/>
            </a:defPPr>
            <a:lvl1pPr algn="ctr" defTabSz="914400">
              <a:defRPr sz="4400" b="1">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defRPr>
            </a:lvl1pPr>
            <a:lvl2pPr defTabSz="914400"/>
            <a:lvl3pPr defTabSz="914400"/>
            <a:lvl4pPr defTabSz="914400"/>
            <a:lvl5pPr defTabSz="914400"/>
            <a:lvl6pPr defTabSz="914400"/>
            <a:lvl7pPr defTabSz="914400"/>
            <a:lvl8pPr defTabSz="914400"/>
            <a:lvl9pPr defTabSz="914400"/>
          </a:lstStyle>
          <a:p>
            <a:r>
              <a:rPr lang="es-ES" sz="4600" dirty="0">
                <a:ln w="10160">
                  <a:solidFill>
                    <a:schemeClr val="accent5"/>
                  </a:solidFill>
                  <a:prstDash val="solid"/>
                </a:ln>
                <a:solidFill>
                  <a:srgbClr val="002060"/>
                </a:solidFill>
                <a:effectLst>
                  <a:outerShdw blurRad="38100" dist="22860" dir="5400000" algn="tl" rotWithShape="0">
                    <a:srgbClr val="000000">
                      <a:alpha val="98000"/>
                    </a:srgbClr>
                  </a:outerShdw>
                </a:effectLst>
                <a:latin typeface="Calibri" pitchFamily="34" charset="0"/>
                <a:cs typeface="Calibri" pitchFamily="34" charset="0"/>
              </a:rPr>
              <a:t> LA POTENZA DELLA RISURREZIONE DI CRISTO</a:t>
            </a:r>
          </a:p>
        </p:txBody>
      </p:sp>
      <p:pic>
        <p:nvPicPr>
          <p:cNvPr id="10" name="Picture 2"/>
          <p:cNvPicPr>
            <a:picLocks noChangeAspect="1" noChangeArrowheads="1"/>
          </p:cNvPicPr>
          <p:nvPr/>
        </p:nvPicPr>
        <p:blipFill>
          <a:blip r:embed="rId3" cstate="email"/>
          <a:stretch>
            <a:fillRect/>
          </a:stretch>
        </p:blipFill>
        <p:spPr bwMode="auto">
          <a:xfrm>
            <a:off x="424555" y="1149178"/>
            <a:ext cx="8124989" cy="4633783"/>
          </a:xfrm>
          <a:prstGeom prst="rect">
            <a:avLst/>
          </a:prstGeom>
          <a:ln>
            <a:noFill/>
          </a:ln>
          <a:effectLst>
            <a:softEdge rad="112500"/>
          </a:effectLst>
        </p:spPr>
      </p:pic>
      <p:sp>
        <p:nvSpPr>
          <p:cNvPr id="11" name="CasellaDiTesto 10"/>
          <p:cNvSpPr txBox="1"/>
          <p:nvPr/>
        </p:nvSpPr>
        <p:spPr>
          <a:xfrm>
            <a:off x="10166168" y="5113093"/>
            <a:ext cx="1538151" cy="492436"/>
          </a:xfrm>
          <a:prstGeom prst="rect">
            <a:avLst/>
          </a:prstGeom>
          <a:solidFill>
            <a:schemeClr val="accent3">
              <a:lumMod val="40000"/>
              <a:lumOff val="60000"/>
            </a:schemeClr>
          </a:solidFill>
          <a:effectLst>
            <a:innerShdw dist="1943100" dir="13500000">
              <a:prstClr val="black"/>
            </a:innerShdw>
          </a:effectLst>
          <a:scene3d>
            <a:camera prst="orthographicFront"/>
            <a:lightRig rig="threePt" dir="t"/>
          </a:scene3d>
          <a:sp3d>
            <a:bevelT/>
          </a:sp3d>
        </p:spPr>
        <p:txBody>
          <a:bodyPr wrap="square" lIns="121914" tIns="60957" rIns="121914" bIns="60957" rtlCol="0">
            <a:spAutoFit/>
          </a:bodyPr>
          <a:lstStyle/>
          <a:p>
            <a:pPr algn="ctr"/>
            <a:r>
              <a:rPr lang="es-ES" sz="1200" b="1" dirty="0">
                <a:solidFill>
                  <a:srgbClr val="002060"/>
                </a:solidFill>
                <a:effectLst>
                  <a:outerShdw blurRad="38100" dist="38100" dir="2700000" algn="tl">
                    <a:srgbClr val="000000">
                      <a:alpha val="43137"/>
                    </a:srgbClr>
                  </a:outerShdw>
                </a:effectLst>
                <a:latin typeface="Verdana" pitchFamily="34" charset="0"/>
                <a:ea typeface="Verdana" pitchFamily="34" charset="0"/>
              </a:rPr>
              <a:t>  22 AGOSTO  2026</a:t>
            </a:r>
            <a:endParaRPr lang="it-IT" sz="1200" b="1" dirty="0">
              <a:solidFill>
                <a:srgbClr val="002060"/>
              </a:solidFill>
              <a:effectLst>
                <a:outerShdw blurRad="38100" dist="38100" dir="2700000" algn="tl">
                  <a:srgbClr val="000000">
                    <a:alpha val="43137"/>
                  </a:srgbClr>
                </a:outerShdw>
              </a:effectLst>
              <a:latin typeface="Verdana" pitchFamily="34" charset="0"/>
              <a:ea typeface="Verdana"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CON QUALE CORPO RISORGEREMO? </a:t>
            </a:r>
          </a:p>
        </p:txBody>
      </p:sp>
      <p:sp>
        <p:nvSpPr>
          <p:cNvPr id="5" name="CuadroTexto 4">
            <a:extLst>
              <a:ext uri="{FF2B5EF4-FFF2-40B4-BE49-F238E27FC236}">
                <a16:creationId xmlns:a16="http://schemas.microsoft.com/office/drawing/2014/main" id="{7BDB1A97-DBF6-D559-79CC-26A4EB2C0FBC}"/>
              </a:ext>
            </a:extLst>
          </p:cNvPr>
          <p:cNvSpPr txBox="1"/>
          <p:nvPr/>
        </p:nvSpPr>
        <p:spPr>
          <a:xfrm>
            <a:off x="0" y="712291"/>
            <a:ext cx="12192000" cy="584775"/>
          </a:xfrm>
          <a:prstGeom prst="rect">
            <a:avLst/>
          </a:prstGeom>
          <a:noFill/>
        </p:spPr>
        <p:txBody>
          <a:bodyPr wrap="square">
            <a:spAutoFit/>
          </a:bodyPr>
          <a:lstStyle/>
          <a:p>
            <a:pPr algn="ct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Così sarà pure la resurrezione dei morti; il corpo è seminato corruttibile e risuscita incorruttibile</a:t>
            </a: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p>
          <a:p>
            <a:pPr algn="ctr"/>
            <a:r>
              <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(1 Corinzi 15:42)</a:t>
            </a: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1526309323"/>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es-ES" sz="2000" b="1" dirty="0"/>
              <a:t>Analogie sul corpo risorto:</a:t>
            </a:r>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4" cstate="email">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6" cstate="email">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7" cstate="email">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9005"/>
            <a:ext cx="5058162"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t-IT" b="1" dirty="0">
                <a:solidFill>
                  <a:schemeClr val="tx1"/>
                </a:solidFill>
              </a:rPr>
              <a:t>Qual è la differenza tra il corpo attuale e quello risorto?</a:t>
            </a:r>
            <a:r>
              <a:rPr lang="es-ES" b="1" kern="1200" dirty="0">
                <a:solidFill>
                  <a:schemeClr val="tx1"/>
                </a:solidFill>
              </a:rPr>
              <a:t> (1 Co 15:42-44)</a:t>
            </a:r>
          </a:p>
        </p:txBody>
      </p:sp>
      <p:sp>
        <p:nvSpPr>
          <p:cNvPr id="8" name="CuadroTexto 7">
            <a:extLst>
              <a:ext uri="{FF2B5EF4-FFF2-40B4-BE49-F238E27FC236}">
                <a16:creationId xmlns:a16="http://schemas.microsoft.com/office/drawing/2014/main" id="{861097F4-36FA-8E15-D85C-B2E0B5647373}"/>
              </a:ext>
            </a:extLst>
          </p:cNvPr>
          <p:cNvSpPr txBox="1"/>
          <p:nvPr/>
        </p:nvSpPr>
        <p:spPr>
          <a:xfrm>
            <a:off x="5515878" y="5379705"/>
            <a:ext cx="6676121" cy="1200329"/>
          </a:xfrm>
          <a:prstGeom prst="rect">
            <a:avLst/>
          </a:prstGeom>
          <a:noFill/>
        </p:spPr>
        <p:txBody>
          <a:bodyPr wrap="square" rtlCol="0">
            <a:spAutoFit/>
          </a:bodyPr>
          <a:lstStyle/>
          <a:p>
            <a:pPr>
              <a:spcBef>
                <a:spcPts val="600"/>
              </a:spcBef>
            </a:pPr>
            <a:r>
              <a:rPr lang="it-IT" b="1" dirty="0"/>
              <a:t>Adamo aveva un corpo terreno, il secondo Adamo [Gesù] uno celeste. Nella risurrezione, il nostro corpo sarà trasformato a somiglianza del corpo di Cristo, cioè incorruttibile, glorioso, potente, spirituale, celeste (1 Co 15:45-49).</a:t>
            </a:r>
            <a:endParaRPr lang="es-ES"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2607321123"/>
              </p:ext>
            </p:extLst>
          </p:nvPr>
        </p:nvGraphicFramePr>
        <p:xfrm>
          <a:off x="227035" y="2122545"/>
          <a:ext cx="5139262" cy="45974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a:ln/>
                <a:solidFill>
                  <a:schemeClr val="accent4">
                    <a:lumMod val="75000"/>
                  </a:schemeClr>
                </a:solidFill>
              </a:rPr>
              <a:t>CON QUALE CORPO RISORGEREMO?</a:t>
            </a:r>
            <a:endParaRPr lang="es-ES" sz="4400" b="1" dirty="0">
              <a:ln/>
              <a:solidFill>
                <a:schemeClr val="accent4">
                  <a:lumMod val="75000"/>
                </a:schemeClr>
              </a:solidFill>
            </a:endParaRP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584775"/>
          </a:xfrm>
          <a:prstGeom prst="rect">
            <a:avLst/>
          </a:prstGeom>
          <a:noFill/>
        </p:spPr>
        <p:txBody>
          <a:bodyPr wrap="square">
            <a:spAutoFit/>
          </a:bodyPr>
          <a:lstStyle/>
          <a:p>
            <a:pPr algn="ct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Così sarà pure la resurrezione dei morti; il corpo è seminato corruttibile e resuscita incorruttibile</a:t>
            </a: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p>
          <a:p>
            <a:pPr algn="ctr"/>
            <a:r>
              <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(1 Corinzi 15:42)</a:t>
            </a: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s-ES" sz="4400" b="1" spc="600" dirty="0">
                <a:ln w="6600">
                  <a:solidFill>
                    <a:schemeClr val="accent2"/>
                  </a:solidFill>
                  <a:prstDash val="solid"/>
                </a:ln>
                <a:solidFill>
                  <a:srgbClr val="FFFFFF"/>
                </a:solidFill>
                <a:effectLst>
                  <a:outerShdw dist="38100" dir="2700000" algn="tl" rotWithShape="0">
                    <a:schemeClr val="accent2"/>
                  </a:outerShdw>
                </a:effectLst>
              </a:rPr>
              <a:t>QUANDO RISORGEREMO? </a:t>
            </a: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584775"/>
          </a:xfrm>
          <a:prstGeom prst="rect">
            <a:avLst/>
          </a:prstGeom>
          <a:noFill/>
        </p:spPr>
        <p:txBody>
          <a:bodyPr wrap="square">
            <a:spAutoFit/>
          </a:bodyPr>
          <a:lstStyle/>
          <a:p>
            <a:pPr algn="ct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Ecco, io vi dico un mistero: non tutti morremo, ma tutti saremo mutati in un momento</a:t>
            </a: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 </a:t>
            </a:r>
          </a:p>
          <a:p>
            <a:pPr algn="ctr"/>
            <a:r>
              <a:rPr lang="es-ES" sz="1400"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(1 Corinzi 15:51)</a:t>
            </a:r>
            <a:endPar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200329"/>
          </a:xfrm>
          <a:prstGeom prst="rect">
            <a:avLst/>
          </a:prstGeom>
          <a:noFill/>
        </p:spPr>
        <p:txBody>
          <a:bodyPr wrap="square" rtlCol="0">
            <a:spAutoFit/>
          </a:bodyPr>
          <a:lstStyle/>
          <a:p>
            <a:pPr>
              <a:spcBef>
                <a:spcPts val="600"/>
              </a:spcBef>
            </a:pPr>
            <a:r>
              <a:rPr lang="it-IT" b="1" dirty="0"/>
              <a:t>Prima di definire il momento della risurrezione e ciò che accadrà ai nostri corpi in quel momento, Paolo sottolinea che «la carne e il sangue non possono ereditare il regno di Dio» (1 Co 15:50). Questo significa forse che dopo la risurrezione non avremo un corpo fisico?</a:t>
            </a:r>
            <a:endParaRPr lang="es-ES" b="1" dirty="0"/>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436472"/>
            <a:ext cx="7009620" cy="923330"/>
          </a:xfrm>
          <a:prstGeom prst="rect">
            <a:avLst/>
          </a:prstGeom>
          <a:noFill/>
        </p:spPr>
        <p:txBody>
          <a:bodyPr wrap="square">
            <a:spAutoFit/>
          </a:bodyPr>
          <a:lstStyle/>
          <a:p>
            <a:pPr>
              <a:spcBef>
                <a:spcPts val="600"/>
              </a:spcBef>
            </a:pPr>
            <a:r>
              <a:rPr lang="it-IT" b="1" dirty="0"/>
              <a:t>Alla Seconda Venuta, il corpo che si è corrotto si trasformerà in un corpo incorruttibile, uguale al corpo con cui Gesù è risorto </a:t>
            </a:r>
            <a:r>
              <a:rPr lang="es-ES" b="1" dirty="0"/>
              <a:t>(1 Co 15:51-55; </a:t>
            </a:r>
            <a:r>
              <a:rPr lang="es-ES" b="1" dirty="0" err="1"/>
              <a:t>Lc</a:t>
            </a:r>
            <a:r>
              <a:rPr lang="es-ES" b="1" dirty="0"/>
              <a:t> 24:36-40).</a:t>
            </a:r>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26940"/>
            <a:ext cx="8179484" cy="1477328"/>
          </a:xfrm>
          <a:prstGeom prst="rect">
            <a:avLst/>
          </a:prstGeom>
          <a:noFill/>
        </p:spPr>
        <p:txBody>
          <a:bodyPr wrap="square">
            <a:spAutoFit/>
          </a:bodyPr>
          <a:lstStyle/>
          <a:p>
            <a:pPr lvl="0">
              <a:spcBef>
                <a:spcPts val="600"/>
              </a:spcBef>
              <a:defRPr/>
            </a:pPr>
            <a:r>
              <a:rPr lang="it-IT" b="1" dirty="0">
                <a:solidFill>
                  <a:prstClr val="black"/>
                </a:solidFill>
              </a:rPr>
              <a:t>L'espressione «carne e sangue» è sempre usata come sinonimo di «persona» (Mt 16:17; Ga 1:16; </a:t>
            </a:r>
            <a:r>
              <a:rPr lang="it-IT" b="1" dirty="0" err="1">
                <a:solidFill>
                  <a:prstClr val="black"/>
                </a:solidFill>
              </a:rPr>
              <a:t>Ef</a:t>
            </a:r>
            <a:r>
              <a:rPr lang="it-IT" b="1" dirty="0">
                <a:solidFill>
                  <a:prstClr val="black"/>
                </a:solidFill>
              </a:rPr>
              <a:t> 6:12; </a:t>
            </a:r>
            <a:r>
              <a:rPr lang="it-IT" b="1" dirty="0" err="1">
                <a:solidFill>
                  <a:prstClr val="black"/>
                </a:solidFill>
              </a:rPr>
              <a:t>Eb</a:t>
            </a:r>
            <a:r>
              <a:rPr lang="it-IT" b="1" dirty="0">
                <a:solidFill>
                  <a:prstClr val="black"/>
                </a:solidFill>
              </a:rPr>
              <a:t> 2:14). Paolo sta tracciando qui un parallelo: gli abitanti della Terra = corruzione; gli abitanti del Cielo = incorruttibilità. Qui abbiamo un corpo che si corrompe e che, di conseguenza, non potremo portare in Cielo</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690C88CC-1110-BFE8-04B1-C2B0B7D2E8EF}"/>
              </a:ext>
            </a:extLst>
          </p:cNvPr>
          <p:cNvSpPr txBox="1"/>
          <p:nvPr/>
        </p:nvSpPr>
        <p:spPr>
          <a:xfrm>
            <a:off x="11413" y="5452135"/>
            <a:ext cx="7093900" cy="923330"/>
          </a:xfrm>
          <a:prstGeom prst="rect">
            <a:avLst/>
          </a:prstGeom>
          <a:noFill/>
        </p:spPr>
        <p:txBody>
          <a:bodyPr wrap="square">
            <a:spAutoFit/>
          </a:bodyPr>
          <a:lstStyle/>
          <a:p>
            <a:pPr lvl="0">
              <a:spcBef>
                <a:spcPts val="600"/>
              </a:spcBef>
              <a:defRPr/>
            </a:pPr>
            <a:r>
              <a:rPr lang="it-IT" b="1" dirty="0">
                <a:solidFill>
                  <a:prstClr val="black"/>
                </a:solidFill>
              </a:rPr>
              <a:t>Per coloro che riposano in Gesù, sembrerà che sia trascorso solo un istante. Un secondo fa hanno avvertito il freddo della morte, ora stanno già vedendo Gesù che viene </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(1 Co 15:52).</a:t>
            </a: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202345" y="1603882"/>
            <a:ext cx="11823405" cy="3046988"/>
          </a:xfrm>
          <a:prstGeom prst="rect">
            <a:avLst/>
          </a:prstGeom>
          <a:noFill/>
        </p:spPr>
        <p:txBody>
          <a:bodyPr wrap="square">
            <a:spAutoFit/>
          </a:bodyPr>
          <a:lstStyle/>
          <a:p>
            <a:pPr algn="ctr">
              <a:spcBef>
                <a:spcPts val="600"/>
              </a:spcBef>
            </a:pPr>
            <a:r>
              <a:rPr lang="es-ES" sz="2400" b="1" dirty="0">
                <a:latin typeface="Comic Sans MS" pitchFamily="66" charset="0"/>
              </a:rPr>
              <a:t>«</a:t>
            </a:r>
            <a:r>
              <a:rPr lang="it-IT" sz="2400" b="1" dirty="0">
                <a:latin typeface="Comic Sans MS" pitchFamily="66" charset="0"/>
              </a:rPr>
              <a:t>La risurrezione di Gesù è stata un’anteprima della risurrezione finale di tutti coloro che riposano in Lui. Il corpo risorto del Salvatore, il suo volto, il tono della sua voce erano familiari ai suoi discepoli. Allo stesso modo risorgeranno coloro che riposano in Gesù. Riconosceremo i nostri amici proprio come i discepoli riconobbero Gesù. In questa vita terrena possono essere difformi, malati o sfigurati; tuttavia, nel loro corpo risorto e glorificato la loro identità individuale sarà perfettamente preservata e noi riconosceremo, nel volto raggiante della luce riflessa dal volto di Gesù, i lineamenti di coloro che amiamo</a:t>
            </a:r>
            <a:r>
              <a:rPr lang="es-ES" sz="2400" b="1" dirty="0">
                <a:latin typeface="Comic Sans MS" pitchFamily="66" charset="0"/>
              </a:rPr>
              <a:t>».</a:t>
            </a:r>
          </a:p>
        </p:txBody>
      </p:sp>
      <p:sp>
        <p:nvSpPr>
          <p:cNvPr id="4" name="CuadroTexto 3">
            <a:extLst>
              <a:ext uri="{FF2B5EF4-FFF2-40B4-BE49-F238E27FC236}">
                <a16:creationId xmlns:a16="http://schemas.microsoft.com/office/drawing/2014/main" id="{C7BBFF4E-79D5-24EF-B659-AB1135505160}"/>
              </a:ext>
            </a:extLst>
          </p:cNvPr>
          <p:cNvSpPr txBox="1"/>
          <p:nvPr/>
        </p:nvSpPr>
        <p:spPr>
          <a:xfrm>
            <a:off x="6247943" y="669852"/>
            <a:ext cx="5845253" cy="338554"/>
          </a:xfrm>
          <a:prstGeom prst="rect">
            <a:avLst/>
          </a:prstGeom>
          <a:noFill/>
        </p:spPr>
        <p:txBody>
          <a:bodyPr wrap="none" rtlCol="0">
            <a:spAutoFit/>
          </a:bodyPr>
          <a:lstStyle/>
          <a:p>
            <a:pPr algn="r"/>
            <a:r>
              <a:rPr lang="es-ES" sz="1600" b="1" dirty="0"/>
              <a:t>(E.G. White, «La fede che vivo»,  23 </a:t>
            </a:r>
            <a:r>
              <a:rPr lang="es-ES" sz="1600" b="1" dirty="0" err="1"/>
              <a:t>giugno</a:t>
            </a:r>
            <a:r>
              <a:rPr lang="es-ES" sz="1600" b="1" dirty="0"/>
              <a:t>, libera </a:t>
            </a:r>
            <a:r>
              <a:rPr lang="es-ES" sz="1600" b="1" dirty="0" err="1"/>
              <a:t>traduzione</a:t>
            </a:r>
            <a:r>
              <a:rPr lang="es-ES" sz="1600" b="1" dirty="0"/>
              <a:t>)</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lvl="0" algn="ctr">
              <a:defRPr/>
            </a:pP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a:t>
            </a:r>
            <a:r>
              <a:rPr lang="it-IT" sz="2400" b="1" dirty="0">
                <a:solidFill>
                  <a:prstClr val="white"/>
                </a:solidFill>
                <a:effectLst>
                  <a:glow rad="165100">
                    <a:srgbClr val="4296B4"/>
                  </a:glow>
                </a:effectLst>
                <a:latin typeface="Comic Sans MS" panose="030F0702030302020204" pitchFamily="66" charset="0"/>
              </a:rPr>
              <a:t>Ma se Cristo non è risuscitato, è dunque vana la nostra predicazione ed è vana anche la vostra fede</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lang="it-IT" sz="2400" b="1" dirty="0">
                <a:solidFill>
                  <a:prstClr val="white"/>
                </a:solidFill>
                <a:effectLst>
                  <a:glow rad="165100">
                    <a:srgbClr val="4296B4"/>
                  </a:glow>
                </a:effectLst>
                <a:latin typeface="Comic Sans MS" panose="030F0702030302020204" pitchFamily="66" charset="0"/>
              </a:rPr>
              <a:t> ma se Cristo non è stato risuscitato, vana è la vostra fede; voi siete ancora nei vostri peccati</a:t>
            </a:r>
            <a:r>
              <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mn-ea"/>
                <a:cs typeface="+mn-cs"/>
              </a:rPr>
              <a:t>Corinzi</a:t>
            </a:r>
            <a:r>
              <a:rPr kumimoji="0" lang="es-ES" sz="18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rPr>
              <a:t> 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1576604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cstate="email"/>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email">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1253282902"/>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208361" y="225833"/>
            <a:ext cx="10015538" cy="923330"/>
          </a:xfrm>
          <a:prstGeom prst="rect">
            <a:avLst/>
          </a:prstGeom>
          <a:noFill/>
        </p:spPr>
        <p:txBody>
          <a:bodyPr wrap="square" rtlCol="0">
            <a:spAutoFit/>
          </a:bodyPr>
          <a:lstStyle/>
          <a:p>
            <a:pPr>
              <a:spcBef>
                <a:spcPts val="600"/>
              </a:spcBef>
            </a:pPr>
            <a:r>
              <a:rPr lang="it-IT" b="1" dirty="0"/>
              <a:t>Secondo la filosofia greca – basata sulle teorie platoniche – il corpo, essenzialmente malvagio, non è altro che la prigione di un’anima immortale. Alla luce di questo pensiero, che significato aveva la risurrezione del corpo per i Greci o i Romani?</a:t>
            </a:r>
            <a:endParaRPr lang="es-ES" b="1" dirty="0"/>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208361" y="1284414"/>
            <a:ext cx="6893110" cy="923330"/>
          </a:xfrm>
          <a:prstGeom prst="rect">
            <a:avLst/>
          </a:prstGeom>
          <a:noFill/>
        </p:spPr>
        <p:txBody>
          <a:bodyPr wrap="square">
            <a:spAutoFit/>
          </a:bodyPr>
          <a:lstStyle/>
          <a:p>
            <a:pPr>
              <a:spcBef>
                <a:spcPts val="600"/>
              </a:spcBef>
            </a:pPr>
            <a:r>
              <a:rPr lang="it-IT" b="1" dirty="0"/>
              <a:t>Per questo motivo, una parte della comunità di Corinto negava l’esistenza della risurrezione. Paolo affronta questo problema nel capitolo 15 della sua prima lettera ai Corinzi</a:t>
            </a:r>
            <a:r>
              <a:rPr lang="es-ES" b="1" dirty="0"/>
              <a:t>.</a:t>
            </a: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208363" y="2408367"/>
            <a:ext cx="6893108" cy="923330"/>
          </a:xfrm>
          <a:prstGeom prst="rect">
            <a:avLst/>
          </a:prstGeom>
          <a:noFill/>
        </p:spPr>
        <p:txBody>
          <a:bodyPr wrap="square">
            <a:spAutoFit/>
          </a:bodyPr>
          <a:lstStyle/>
          <a:p>
            <a:pPr lvl="0">
              <a:spcBef>
                <a:spcPts val="600"/>
              </a:spcBef>
              <a:defRPr/>
            </a:pPr>
            <a:r>
              <a:rPr lang="it-IT" b="1" dirty="0">
                <a:solidFill>
                  <a:prstClr val="black"/>
                </a:solidFill>
              </a:rPr>
              <a:t>Non è una questione da poco. La risurrezione è strettamente legata alla salvezza. Se non c’è risurrezione… ha senso la predicazione del Vangelo?</a:t>
            </a:r>
            <a:endParaRPr kumimoji="0" lang="es-ES"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719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2050" name="Picture 2" descr="C:\DATOS PC CLAUDIO\IGLESIA\Escuela Sabatica - ppt lecciones\2026\3 TRIMESTRE\leccion 8\Immagine5.jpg"/>
          <p:cNvPicPr>
            <a:picLocks noChangeAspect="1" noChangeArrowheads="1"/>
          </p:cNvPicPr>
          <p:nvPr/>
        </p:nvPicPr>
        <p:blipFill>
          <a:blip r:embed="rId2" cstate="email"/>
          <a:srcRect/>
          <a:stretch>
            <a:fillRect/>
          </a:stretch>
        </p:blipFill>
        <p:spPr bwMode="auto">
          <a:xfrm>
            <a:off x="-10324" y="-12700"/>
            <a:ext cx="12204700" cy="6870700"/>
          </a:xfrm>
          <a:prstGeom prst="rect">
            <a:avLst/>
          </a:prstGeom>
          <a:noFill/>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4708981"/>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D9D78"/>
                </a:solidFill>
                <a:effectLst>
                  <a:outerShdw blurRad="12700" dist="38100" dir="2700000" algn="tl" rotWithShape="0">
                    <a:schemeClr val="accent4"/>
                  </a:outerShdw>
                </a:effectLst>
              </a:rPr>
              <a:t>LA RISURREZIONE  </a:t>
            </a:r>
            <a:r>
              <a:rPr lang="es-ES" sz="6000" b="1" dirty="0">
                <a:ln w="9525">
                  <a:solidFill>
                    <a:schemeClr val="bg1"/>
                  </a:solidFill>
                  <a:prstDash val="solid"/>
                </a:ln>
                <a:solidFill>
                  <a:srgbClr val="CC3C99"/>
                </a:solidFill>
                <a:effectLst>
                  <a:outerShdw blurRad="12700" dist="38100" dir="2700000" algn="tl" rotWithShape="0">
                    <a:schemeClr val="accent4"/>
                  </a:outerShdw>
                </a:effectLst>
              </a:rPr>
              <a:t>DI</a:t>
            </a:r>
            <a:br>
              <a:rPr lang="es-ES" sz="6000" b="1" dirty="0">
                <a:ln w="9525">
                  <a:solidFill>
                    <a:schemeClr val="bg1"/>
                  </a:solidFill>
                  <a:prstDash val="solid"/>
                </a:ln>
                <a:solidFill>
                  <a:srgbClr val="CC3C99"/>
                </a:solidFill>
                <a:effectLst>
                  <a:outerShdw blurRad="12700" dist="38100" dir="2700000" algn="tl" rotWithShape="0">
                    <a:schemeClr val="accent4"/>
                  </a:outerShdw>
                </a:effectLst>
              </a:rPr>
            </a:br>
            <a:r>
              <a:rPr lang="es-ES" sz="6000" b="1" dirty="0">
                <a:ln w="9525">
                  <a:solidFill>
                    <a:schemeClr val="bg1"/>
                  </a:solidFill>
                  <a:prstDash val="solid"/>
                </a:ln>
                <a:solidFill>
                  <a:srgbClr val="CC3C99"/>
                </a:solidFill>
                <a:effectLst>
                  <a:outerShdw blurRad="12700" dist="38100" dir="2700000" algn="tl" rotWithShape="0">
                    <a:schemeClr val="accent4"/>
                  </a:outerShdw>
                </a:effectLst>
              </a:rPr>
              <a:t>GES</a:t>
            </a:r>
            <a:r>
              <a:rPr lang="es-ES" sz="6000" b="1" dirty="0">
                <a:ln w="9525">
                  <a:solidFill>
                    <a:schemeClr val="bg1"/>
                  </a:solidFill>
                  <a:prstDash val="solid"/>
                </a:ln>
                <a:solidFill>
                  <a:srgbClr val="CC3C99"/>
                </a:solidFill>
                <a:effectLst>
                  <a:outerShdw blurRad="12700" dist="38100" dir="2700000" algn="tl" rotWithShape="0">
                    <a:schemeClr val="accent4"/>
                  </a:outerShdw>
                </a:effectLst>
                <a:latin typeface="Calibri" panose="020F0502020204030204" pitchFamily="34" charset="0"/>
                <a:ea typeface="Calibri" panose="020F0502020204030204" pitchFamily="34" charset="0"/>
                <a:cs typeface="Calibri" panose="020F0502020204030204" pitchFamily="34" charset="0"/>
              </a:rPr>
              <a:t>Ù</a:t>
            </a:r>
            <a:endParaRPr lang="es-ES"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573436" y="0"/>
            <a:ext cx="13173558" cy="646331"/>
          </a:xfrm>
          <a:prstGeom prst="rect">
            <a:avLst/>
          </a:prstGeom>
          <a:noFill/>
        </p:spPr>
        <p:txBody>
          <a:bodyPr wrap="square">
            <a:spAutoFit/>
            <a:scene3d>
              <a:camera prst="orthographicFront"/>
              <a:lightRig rig="threePt" dir="t"/>
            </a:scene3d>
            <a:sp3d extrusionH="57150">
              <a:bevelT w="69850" h="38100" prst="cross"/>
            </a:sp3d>
          </a:bodyPr>
          <a:lstStyle/>
          <a:p>
            <a:pPr algn="ctr"/>
            <a:r>
              <a:rPr lang="it-IT" sz="36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LA RISURREZIONE È STATA UN FATTO STORICO?</a:t>
            </a:r>
            <a:endParaRPr lang="es-ES" sz="36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endParaRPr>
          </a:p>
        </p:txBody>
      </p:sp>
      <p:sp>
        <p:nvSpPr>
          <p:cNvPr id="5" name="CuadroTexto 4">
            <a:extLst>
              <a:ext uri="{FF2B5EF4-FFF2-40B4-BE49-F238E27FC236}">
                <a16:creationId xmlns:a16="http://schemas.microsoft.com/office/drawing/2014/main" id="{6053ACF8-9E2C-81C0-8C0D-C5DC02B09D78}"/>
              </a:ext>
            </a:extLst>
          </p:cNvPr>
          <p:cNvSpPr txBox="1"/>
          <p:nvPr/>
        </p:nvSpPr>
        <p:spPr>
          <a:xfrm>
            <a:off x="1" y="641410"/>
            <a:ext cx="12192000" cy="646331"/>
          </a:xfrm>
          <a:prstGeom prst="rect">
            <a:avLst/>
          </a:prstGeom>
          <a:noFill/>
        </p:spPr>
        <p:txBody>
          <a:bodyPr wrap="square">
            <a:spAutoFit/>
          </a:bodyPr>
          <a:lstStyle/>
          <a:p>
            <a:pPr algn="ct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Infatti vi ho prima di tutto trasmesso ciò che ho anch'io ricevuto, e cioè che Cristo è morto per i nostri peccati secondo le Scritture, che fu sepolto e risuscitò il terzo giorno secondo le Scritture</a:t>
            </a:r>
            <a:r>
              <a:rPr lang="es-ES"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 </a:t>
            </a:r>
            <a:r>
              <a:rPr lang="es-ES" sz="1400" b="1" dirty="0" err="1">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Corinzi</a:t>
            </a:r>
            <a:r>
              <a:rPr lang="es-ES" sz="14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15:3,4)</a:t>
            </a:r>
          </a:p>
        </p:txBody>
      </p:sp>
      <p:sp>
        <p:nvSpPr>
          <p:cNvPr id="6" name="CuadroTexto 5">
            <a:extLst>
              <a:ext uri="{FF2B5EF4-FFF2-40B4-BE49-F238E27FC236}">
                <a16:creationId xmlns:a16="http://schemas.microsoft.com/office/drawing/2014/main" id="{F4A97D85-3CB4-D723-C425-CB34890D573A}"/>
              </a:ext>
            </a:extLst>
          </p:cNvPr>
          <p:cNvSpPr txBox="1"/>
          <p:nvPr/>
        </p:nvSpPr>
        <p:spPr>
          <a:xfrm>
            <a:off x="1" y="1609514"/>
            <a:ext cx="9236989" cy="646331"/>
          </a:xfrm>
          <a:prstGeom prst="rect">
            <a:avLst/>
          </a:prstGeom>
          <a:noFill/>
        </p:spPr>
        <p:txBody>
          <a:bodyPr wrap="square" rtlCol="0">
            <a:spAutoFit/>
          </a:bodyPr>
          <a:lstStyle/>
          <a:p>
            <a:pPr>
              <a:spcBef>
                <a:spcPts val="600"/>
              </a:spcBef>
            </a:pPr>
            <a:r>
              <a:rPr lang="it-IT" b="1" dirty="0"/>
              <a:t>Prima di affrontare i dubbi che i Corinzi nutrivano riguardo alla risurrezione, Paolo ricorda loro come opera il Vangelo </a:t>
            </a:r>
            <a:r>
              <a:rPr lang="es-ES" b="1" dirty="0"/>
              <a:t>(1 Co 15:1,2)</a:t>
            </a:r>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2368895788"/>
              </p:ext>
            </p:extLst>
          </p:nvPr>
        </p:nvGraphicFramePr>
        <p:xfrm>
          <a:off x="228599" y="2360385"/>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0" y="3007135"/>
            <a:ext cx="8963023" cy="369333"/>
          </a:xfrm>
          <a:prstGeom prst="rect">
            <a:avLst/>
          </a:prstGeom>
          <a:noFill/>
        </p:spPr>
        <p:txBody>
          <a:bodyPr wrap="square" rtlCol="0">
            <a:spAutoFit/>
          </a:bodyPr>
          <a:lstStyle/>
          <a:p>
            <a:pPr>
              <a:spcBef>
                <a:spcPts val="600"/>
              </a:spcBef>
            </a:pPr>
            <a:r>
              <a:rPr lang="es-ES" b="1" dirty="0"/>
              <a:t>In cosa consiste </a:t>
            </a:r>
            <a:r>
              <a:rPr lang="es-ES" b="1" dirty="0" err="1"/>
              <a:t>il</a:t>
            </a:r>
            <a:r>
              <a:rPr lang="es-ES" b="1" dirty="0"/>
              <a:t> Vangelo che si predica? (1 Co 15:3,4)</a:t>
            </a:r>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654464646"/>
              </p:ext>
            </p:extLst>
          </p:nvPr>
        </p:nvGraphicFramePr>
        <p:xfrm>
          <a:off x="228598" y="3450231"/>
          <a:ext cx="8553451" cy="60376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0" y="4096982"/>
            <a:ext cx="8963023" cy="646331"/>
          </a:xfrm>
          <a:prstGeom prst="rect">
            <a:avLst/>
          </a:prstGeom>
          <a:noFill/>
        </p:spPr>
        <p:txBody>
          <a:bodyPr wrap="square" rtlCol="0">
            <a:spAutoFit/>
          </a:bodyPr>
          <a:lstStyle/>
          <a:p>
            <a:pPr>
              <a:spcBef>
                <a:spcPts val="600"/>
              </a:spcBef>
            </a:pPr>
            <a:r>
              <a:rPr lang="it-IT" b="1" dirty="0"/>
              <a:t>E come facciamo a sapere che la risurrezione è stata un fatto storico? Chi ha visto Gesù risorto? </a:t>
            </a:r>
            <a:r>
              <a:rPr lang="es-ES" b="1" dirty="0"/>
              <a:t>(1 Co 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3687253019"/>
              </p:ext>
            </p:extLst>
          </p:nvPr>
        </p:nvGraphicFramePr>
        <p:xfrm>
          <a:off x="228597" y="4847853"/>
          <a:ext cx="8734426"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47623" y="5494603"/>
            <a:ext cx="8734426" cy="1200329"/>
          </a:xfrm>
          <a:prstGeom prst="rect">
            <a:avLst/>
          </a:prstGeom>
          <a:noFill/>
        </p:spPr>
        <p:txBody>
          <a:bodyPr wrap="square" rtlCol="0">
            <a:spAutoFit/>
          </a:bodyPr>
          <a:lstStyle/>
          <a:p>
            <a:pPr>
              <a:spcBef>
                <a:spcPts val="600"/>
              </a:spcBef>
            </a:pPr>
            <a:r>
              <a:rPr lang="it-IT" b="1" dirty="0"/>
              <a:t>Paolo chiarisce che il Vangelo è l’opera di Dio compiuta «secondo le Scritture». In altre parole, è un piano predetto in anticipo, in cui la resurrezione svolge un ruolo fondamentale. Qualcuno ha dei dubbi? Che chieda ai testimoni che ancora erano vivi in quel periodo</a:t>
            </a:r>
            <a:r>
              <a:rPr lang="es-ES" b="1" dirty="0"/>
              <a:t>!</a:t>
            </a:r>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email"/>
          <a:stretch>
            <a:fillRect/>
          </a:stretch>
        </p:blipFill>
        <p:spPr>
          <a:xfrm>
            <a:off x="9182727" y="3242944"/>
            <a:ext cx="280014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email">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email">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4708981"/>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s-ES" noProof="0" dirty="0">
                <a:solidFill>
                  <a:srgbClr val="207A3E"/>
                </a:solidFill>
              </a:rPr>
              <a:t>LE CONSEGUENZE DELLA </a:t>
            </a:r>
            <a:r>
              <a:rPr lang="es-ES" noProof="0" dirty="0">
                <a:solidFill>
                  <a:srgbClr val="7030A0"/>
                </a:solidFill>
              </a:rPr>
              <a:t>RISURREZIONE DI GES</a:t>
            </a:r>
            <a:r>
              <a:rPr lang="es-ES" noProof="0" dirty="0">
                <a:solidFill>
                  <a:srgbClr val="7030A0"/>
                </a:solidFill>
                <a:latin typeface="Calibri" panose="020F0502020204030204" pitchFamily="34" charset="0"/>
                <a:ea typeface="Calibri" panose="020F0502020204030204" pitchFamily="34" charset="0"/>
                <a:cs typeface="Calibri" panose="020F0502020204030204" pitchFamily="34" charset="0"/>
              </a:rPr>
              <a:t>Ù</a:t>
            </a:r>
            <a:endParaRPr lang="es-ES"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707886"/>
          </a:xfrm>
          <a:prstGeom prst="rect">
            <a:avLst/>
          </a:prstGeom>
          <a:noFill/>
        </p:spPr>
        <p:txBody>
          <a:bodyPr wrap="square">
            <a:spAutoFit/>
          </a:bodyPr>
          <a:lstStyle/>
          <a:p>
            <a:pPr algn="ctr"/>
            <a:r>
              <a:rPr lang="it-IT" sz="4000" b="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E SE CRISTO NON FOSSE RISORTO?</a:t>
            </a:r>
            <a:endParaRPr lang="es-ES" sz="4000" b="1"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1329069" y="643622"/>
            <a:ext cx="7538484" cy="646331"/>
          </a:xfrm>
          <a:prstGeom prst="rect">
            <a:avLst/>
          </a:prstGeom>
          <a:noFill/>
        </p:spPr>
        <p:txBody>
          <a:bodyPr wrap="square">
            <a:spAutoFit/>
          </a:bodyPr>
          <a:lstStyle/>
          <a:p>
            <a:pPr algn="ct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Ma se Cristo non è risuscitato, è dunque vana la nostra predicazione ed è vana anche la vostra fede</a:t>
            </a:r>
            <a:r>
              <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(1 Corinzi 15:14)</a:t>
            </a:r>
            <a:endParaRPr lang="es-ES"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923330"/>
          </a:xfrm>
          <a:prstGeom prst="rect">
            <a:avLst/>
          </a:prstGeom>
          <a:noFill/>
        </p:spPr>
        <p:txBody>
          <a:bodyPr wrap="square" rtlCol="0">
            <a:spAutoFit/>
          </a:bodyPr>
          <a:lstStyle/>
          <a:p>
            <a:pPr>
              <a:spcBef>
                <a:spcPts val="600"/>
              </a:spcBef>
            </a:pPr>
            <a:r>
              <a:rPr lang="it-IT" b="1" dirty="0"/>
              <a:t>Negare la possibilità della risurrezione crea un'incoerenza con la fede cristiana, poiché «se non c’è risurrezione dei morti, nemmeno Cristo è risorto» (1 Co 15:12,13). E se Gesù non fosse risorto</a:t>
            </a:r>
            <a:r>
              <a:rPr lang="es-ES" sz="1600" b="1" dirty="0"/>
              <a:t>…</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696462180"/>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685774"/>
            <a:ext cx="6861550" cy="923330"/>
          </a:xfrm>
          <a:prstGeom prst="rect">
            <a:avLst/>
          </a:prstGeom>
          <a:noFill/>
        </p:spPr>
        <p:txBody>
          <a:bodyPr wrap="square" rtlCol="0">
            <a:spAutoFit/>
          </a:bodyPr>
          <a:lstStyle/>
          <a:p>
            <a:pPr>
              <a:spcBef>
                <a:spcPts val="600"/>
              </a:spcBef>
            </a:pPr>
            <a:r>
              <a:rPr lang="it-IT" b="1" dirty="0"/>
              <a:t>Senza la risurrezione, Gesù sarebbe solo un uomo giusto ucciso senza motivo, ma incapace di salvare. «Ma la verità è che Cristo è risorto» (1 Co 15:20a). Abbiamo un Salvatore </a:t>
            </a:r>
            <a:r>
              <a:rPr lang="es-ES" b="1" dirty="0"/>
              <a:t>VIVENTE</a:t>
            </a:r>
            <a:r>
              <a:rPr lang="es-ES" sz="1600" b="1" dirty="0"/>
              <a:t>.</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734616"/>
            <a:ext cx="6861550" cy="1200329"/>
          </a:xfrm>
          <a:prstGeom prst="rect">
            <a:avLst/>
          </a:prstGeom>
          <a:noFill/>
        </p:spPr>
        <p:txBody>
          <a:bodyPr wrap="square">
            <a:spAutoFit/>
          </a:bodyPr>
          <a:lstStyle/>
          <a:p>
            <a:pPr lvl="0">
              <a:spcBef>
                <a:spcPts val="600"/>
              </a:spcBef>
              <a:defRPr/>
            </a:pPr>
            <a:r>
              <a:rPr lang="it-IT" b="1" dirty="0">
                <a:solidFill>
                  <a:prstClr val="black"/>
                </a:solidFill>
              </a:rPr>
              <a:t>Per questo motivo, il Vangelo ha senso; così come la nostra fede; siamo testimoni fedeli; i nostri peccati sono perdonati; e i morti in Cristo torneranno a vivere</a:t>
            </a:r>
            <a:r>
              <a:rPr kumimoji="0" lang="es-ES"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cstate="email"/>
          <a:stretch>
            <a:fillRect/>
          </a:stretch>
        </p:blipFill>
        <p:spPr>
          <a:xfrm>
            <a:off x="106327" y="1571450"/>
            <a:ext cx="2179674" cy="31659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CHI GARANTISCE LA RISURREZIONE? </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0" y="731341"/>
            <a:ext cx="12192000" cy="369332"/>
          </a:xfrm>
          <a:prstGeom prst="rect">
            <a:avLst/>
          </a:prstGeom>
          <a:noFill/>
        </p:spPr>
        <p:txBody>
          <a:bodyPr wrap="square">
            <a:spAutoFit/>
          </a:bodyPr>
          <a:lstStyle/>
          <a:p>
            <a:pPr algn="ct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it-IT" b="1" dirty="0">
                <a:solidFill>
                  <a:schemeClr val="accent4"/>
                </a:solidFill>
                <a:effectLst>
                  <a:outerShdw blurRad="38100" dist="38100" dir="2700000" algn="tl">
                    <a:srgbClr val="000000">
                      <a:alpha val="43137"/>
                    </a:srgbClr>
                  </a:outerShdw>
                </a:effectLst>
                <a:latin typeface="Comic Sans MS" panose="030F0702030302020204" pitchFamily="66" charset="0"/>
              </a:rPr>
              <a:t>Ma ora Cristo è stato resuscitato dai morti, ed è la primizia di coloro che dormono</a:t>
            </a:r>
            <a:r>
              <a:rPr lang="es-ES" b="1" dirty="0">
                <a:solidFill>
                  <a:schemeClr val="accent4"/>
                </a:solidFill>
                <a:effectLst>
                  <a:outerShdw blurRad="38100" dist="38100" dir="2700000" algn="tl">
                    <a:srgbClr val="000000">
                      <a:alpha val="43137"/>
                    </a:srgbClr>
                  </a:outerShdw>
                </a:effectLst>
                <a:latin typeface="Comic Sans MS" panose="030F0702030302020204" pitchFamily="66" charset="0"/>
              </a:rPr>
              <a:t>» </a:t>
            </a:r>
            <a:r>
              <a:rPr lang="es-ES" sz="1400" b="1" dirty="0">
                <a:solidFill>
                  <a:schemeClr val="accent4"/>
                </a:solidFill>
                <a:effectLst>
                  <a:outerShdw blurRad="38100" dist="38100" dir="2700000" algn="tl">
                    <a:srgbClr val="000000">
                      <a:alpha val="43137"/>
                    </a:srgbClr>
                  </a:outerShdw>
                </a:effectLst>
                <a:latin typeface="Comic Sans MS" panose="030F0702030302020204" pitchFamily="66" charset="0"/>
              </a:rPr>
              <a:t>(1 Corinzi 15:20)</a:t>
            </a:r>
            <a:endParaRPr lang="es-ES" b="1" dirty="0">
              <a:solidFill>
                <a:schemeClr val="accent4"/>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10" y="1487184"/>
            <a:ext cx="10033590" cy="646331"/>
          </a:xfrm>
          <a:prstGeom prst="rect">
            <a:avLst/>
          </a:prstGeom>
          <a:noFill/>
        </p:spPr>
        <p:txBody>
          <a:bodyPr wrap="square" rtlCol="0">
            <a:spAutoFit/>
          </a:bodyPr>
          <a:lstStyle/>
          <a:p>
            <a:pPr>
              <a:spcBef>
                <a:spcPts val="600"/>
              </a:spcBef>
            </a:pPr>
            <a:r>
              <a:rPr lang="it-IT" b="1" dirty="0"/>
              <a:t>Il primo fatto garantito della risurrezione di Gesù è che noi che abbiamo accettato il piano di salvezza – da Adamo fino alla fine del mondo: se moriamo, torneremo a vivere </a:t>
            </a:r>
            <a:r>
              <a:rPr lang="es-ES" b="1" dirty="0"/>
              <a:t>(1 Co 15:20-23).</a:t>
            </a:r>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493170683"/>
              </p:ext>
            </p:extLst>
          </p:nvPr>
        </p:nvGraphicFramePr>
        <p:xfrm>
          <a:off x="223283" y="4890977"/>
          <a:ext cx="11724167" cy="18288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email"/>
          <a:stretch>
            <a:fillRect/>
          </a:stretch>
        </p:blipFill>
        <p:spPr>
          <a:xfrm>
            <a:off x="8727525" y="2260901"/>
            <a:ext cx="3257170"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331779"/>
            <a:ext cx="6273210" cy="1200329"/>
          </a:xfrm>
          <a:prstGeom prst="rect">
            <a:avLst/>
          </a:prstGeom>
          <a:noFill/>
        </p:spPr>
        <p:txBody>
          <a:bodyPr wrap="square">
            <a:spAutoFit/>
          </a:bodyPr>
          <a:lstStyle/>
          <a:p>
            <a:pPr>
              <a:spcBef>
                <a:spcPts val="600"/>
              </a:spcBef>
            </a:pPr>
            <a:r>
              <a:rPr lang="it-IT" b="1" dirty="0"/>
              <a:t>Cosa accadrà dopo la nostra resurrezione? Sconfiggendo la morte, Gesù avrà vinto tutti i suoi nemici (1 Co 15:25,26). Successivamente, Gesù sottometterà ogni cosa al Padre, «affinché Dio sia tutto in tutti» </a:t>
            </a:r>
            <a:r>
              <a:rPr lang="es-ES" b="1" dirty="0"/>
              <a:t>(1 Co 15:24,28).</a:t>
            </a:r>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9" y="3730372"/>
            <a:ext cx="6273209" cy="923330"/>
          </a:xfrm>
          <a:prstGeom prst="rect">
            <a:avLst/>
          </a:prstGeom>
          <a:noFill/>
        </p:spPr>
        <p:txBody>
          <a:bodyPr wrap="square">
            <a:spAutoFit/>
          </a:bodyPr>
          <a:lstStyle/>
          <a:p>
            <a:pPr lvl="0">
              <a:spcBef>
                <a:spcPts val="600"/>
              </a:spcBef>
              <a:defRPr/>
            </a:pPr>
            <a:r>
              <a:rPr lang="it-IT" b="1" dirty="0">
                <a:solidFill>
                  <a:prstClr val="black"/>
                </a:solidFill>
              </a:rPr>
              <a:t>Oltre a queste garanzie future, Paolo ci offre due garanzie che riguardano la nostra vita quotidiana</a:t>
            </a:r>
            <a:r>
              <a:rPr kumimoji="0" lang="es-ES"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DATOS PC CLAUDIO\IGLESIA\Escuela Sabatica - ppt lecciones\2026\3 TRIMESTRE\leccion 8\Immagine4.jpg"/>
          <p:cNvPicPr>
            <a:picLocks noChangeAspect="1" noChangeArrowheads="1"/>
          </p:cNvPicPr>
          <p:nvPr/>
        </p:nvPicPr>
        <p:blipFill>
          <a:blip r:embed="rId2" cstate="email"/>
          <a:srcRect/>
          <a:stretch>
            <a:fillRect/>
          </a:stretch>
        </p:blipFill>
        <p:spPr bwMode="auto">
          <a:xfrm>
            <a:off x="0" y="0"/>
            <a:ext cx="12211050" cy="6877050"/>
          </a:xfrm>
          <a:prstGeom prst="rect">
            <a:avLst/>
          </a:prstGeom>
          <a:noFill/>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0" y="528564"/>
            <a:ext cx="6140486" cy="2400657"/>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6000" b="1" dirty="0">
                <a:ln w="9525">
                  <a:solidFill>
                    <a:schemeClr val="bg1"/>
                  </a:solidFill>
                  <a:prstDash val="solid"/>
                </a:ln>
                <a:solidFill>
                  <a:srgbClr val="3E58AC"/>
                </a:solidFill>
                <a:effectLst>
                  <a:outerShdw blurRad="12700" dist="38100" dir="2700000" algn="tl" rotWithShape="0">
                    <a:schemeClr val="accent4"/>
                  </a:outerShdw>
                </a:effectLst>
              </a:rPr>
              <a:t>LA NOSTRA RISURREZIONE</a:t>
            </a: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4984</TotalTime>
  <Words>1439</Words>
  <Application>Microsoft Office PowerPoint</Application>
  <PresentationFormat>Panorámica</PresentationFormat>
  <Paragraphs>105</Paragraphs>
  <Slides>13</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Verdana</vt:lpstr>
      <vt:lpstr>Aptos</vt:lpstr>
      <vt:lpstr>Comic Sans MS</vt:lpstr>
      <vt:lpstr>Calibri</vt:lpstr>
      <vt:lpstr>Aptos Display</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Sergio</dc:creator>
  <cp:lastModifiedBy>Sergio</cp:lastModifiedBy>
  <cp:revision>111</cp:revision>
  <dcterms:created xsi:type="dcterms:W3CDTF">2026-07-19T13:36:46Z</dcterms:created>
  <dcterms:modified xsi:type="dcterms:W3CDTF">2026-08-11T15:40:42Z</dcterms:modified>
</cp:coreProperties>
</file>