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74" r:id="rId2"/>
    <p:sldId id="266" r:id="rId3"/>
    <p:sldId id="272" r:id="rId4"/>
    <p:sldId id="273" r:id="rId5"/>
    <p:sldId id="260" r:id="rId6"/>
    <p:sldId id="268" r:id="rId7"/>
    <p:sldId id="261" r:id="rId8"/>
    <p:sldId id="262" r:id="rId9"/>
    <p:sldId id="270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1"/>
      <p:bold r:id="rId12"/>
      <p:italic r:id="rId13"/>
      <p:boldItalic r:id="rId14"/>
    </p:embeddedFont>
    <p:embeddedFont>
      <p:font typeface="Verdana" panose="020B0604030504040204" pitchFamily="34" charset="0"/>
      <p:regular r:id="rId15"/>
      <p:bold r:id="rId16"/>
      <p:italic r:id="rId17"/>
      <p:boldItalic r:id="rId18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58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2" qsCatId="simple" csTypeId="urn:microsoft.com/office/officeart/2005/8/colors/colorful2#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s-E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consolazione di Dio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 libera dalla paura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 ricorda tutte le volte in cui Lui ci ha aiutato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ci aiuta a sopportare l’afflizione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ci conduce alla maturità spirituale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s-ES" sz="2000" b="1" dirty="0">
              <a:solidFill>
                <a:schemeClr val="tx1"/>
              </a:solidFill>
              <a:effectLst/>
            </a:rPr>
            <a:t>ci incoraggia a intercedere per gli altri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confortiamo gli altri come siamo stati confortati da Dio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s-E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Giudea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4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s-ES" sz="2000" b="1" dirty="0"/>
            <a:t>Efeso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Giudea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2865" tIns="41910" rIns="62865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33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 consolazione di Dio</a:t>
          </a:r>
          <a:endParaRPr lang="es-ES" sz="33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 libera dalla paura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ci ricorda tutte le volte in cui Lui ci ha aiutato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ci aiuta a sopportare l’afflizione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ci conduce alla maturità spirituale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schemeClr val="tx1"/>
              </a:solidFill>
              <a:effectLst/>
            </a:rPr>
            <a:t>ci incoraggia a intercedere per gli altri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confortiamo gli altri come siamo stati confortati da Dio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3375" y="0"/>
          <a:ext cx="1752829" cy="451997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Efeso</a:t>
          </a:r>
        </a:p>
      </dsp:txBody>
      <dsp:txXfrm>
        <a:off x="3375" y="0"/>
        <a:ext cx="1639830" cy="451997"/>
      </dsp:txXfrm>
    </dsp:sp>
    <dsp:sp modelId="{E43C1325-6628-438D-85B4-414782981C81}">
      <dsp:nvSpPr>
        <dsp:cNvPr id="0" name=""/>
        <dsp:cNvSpPr/>
      </dsp:nvSpPr>
      <dsp:spPr>
        <a:xfrm>
          <a:off x="1405638" y="0"/>
          <a:ext cx="2390473" cy="451997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1631637" y="0"/>
        <a:ext cx="1938476" cy="451997"/>
      </dsp:txXfrm>
    </dsp:sp>
    <dsp:sp modelId="{DDBB88A2-37E8-4BD1-989A-89B36BE008DE}">
      <dsp:nvSpPr>
        <dsp:cNvPr id="0" name=""/>
        <dsp:cNvSpPr/>
      </dsp:nvSpPr>
      <dsp:spPr>
        <a:xfrm>
          <a:off x="3445546" y="0"/>
          <a:ext cx="1922012" cy="451997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sp:txBody>
      <dsp:txXfrm>
        <a:off x="3671545" y="0"/>
        <a:ext cx="1470015" cy="451997"/>
      </dsp:txXfrm>
    </dsp:sp>
    <dsp:sp modelId="{718914A1-0806-482B-8FF6-8AD86C4C3AAD}">
      <dsp:nvSpPr>
        <dsp:cNvPr id="0" name=""/>
        <dsp:cNvSpPr/>
      </dsp:nvSpPr>
      <dsp:spPr>
        <a:xfrm>
          <a:off x="5016992" y="0"/>
          <a:ext cx="1752829" cy="451997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Giudea</a:t>
          </a:r>
        </a:p>
      </dsp:txBody>
      <dsp:txXfrm>
        <a:off x="5242991" y="0"/>
        <a:ext cx="1300832" cy="45199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333" y="0"/>
          <a:ext cx="1574706" cy="322988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Efeso</a:t>
          </a:r>
        </a:p>
      </dsp:txBody>
      <dsp:txXfrm>
        <a:off x="1333" y="0"/>
        <a:ext cx="1493959" cy="322988"/>
      </dsp:txXfrm>
    </dsp:sp>
    <dsp:sp modelId="{0DA6EFD4-AE4A-4AF1-810B-7D3258FA5D03}">
      <dsp:nvSpPr>
        <dsp:cNvPr id="0" name=""/>
        <dsp:cNvSpPr/>
      </dsp:nvSpPr>
      <dsp:spPr>
        <a:xfrm>
          <a:off x="1261098" y="0"/>
          <a:ext cx="1777291" cy="322988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22592" y="0"/>
        <a:ext cx="1454303" cy="322988"/>
      </dsp:txXfrm>
    </dsp:sp>
    <dsp:sp modelId="{E43C1325-6628-438D-85B4-414782981C81}">
      <dsp:nvSpPr>
        <dsp:cNvPr id="0" name=""/>
        <dsp:cNvSpPr/>
      </dsp:nvSpPr>
      <dsp:spPr>
        <a:xfrm>
          <a:off x="2723448" y="0"/>
          <a:ext cx="2147552" cy="322988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Macedonia</a:t>
          </a:r>
        </a:p>
      </dsp:txBody>
      <dsp:txXfrm>
        <a:off x="2884942" y="0"/>
        <a:ext cx="1824564" cy="322988"/>
      </dsp:txXfrm>
    </dsp:sp>
    <dsp:sp modelId="{DDBB88A2-37E8-4BD1-989A-89B36BE008DE}">
      <dsp:nvSpPr>
        <dsp:cNvPr id="0" name=""/>
        <dsp:cNvSpPr/>
      </dsp:nvSpPr>
      <dsp:spPr>
        <a:xfrm>
          <a:off x="4556060" y="0"/>
          <a:ext cx="1726696" cy="322988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</a:p>
      </dsp:txBody>
      <dsp:txXfrm>
        <a:off x="4717554" y="0"/>
        <a:ext cx="1403708" cy="322988"/>
      </dsp:txXfrm>
    </dsp:sp>
    <dsp:sp modelId="{718914A1-0806-482B-8FF6-8AD86C4C3AAD}">
      <dsp:nvSpPr>
        <dsp:cNvPr id="0" name=""/>
        <dsp:cNvSpPr/>
      </dsp:nvSpPr>
      <dsp:spPr>
        <a:xfrm>
          <a:off x="5967815" y="0"/>
          <a:ext cx="1574706" cy="322988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Giudea</a:t>
          </a:r>
        </a:p>
      </dsp:txBody>
      <dsp:txXfrm>
        <a:off x="6129309" y="0"/>
        <a:ext cx="1251718" cy="322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4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pPr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4.wdp"/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12" Type="http://schemas.openxmlformats.org/officeDocument/2006/relationships/image" Target="../media/image1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image" Target="../media/image10.png"/><Relationship Id="rId4" Type="http://schemas.openxmlformats.org/officeDocument/2006/relationships/image" Target="../media/image6.jpeg"/><Relationship Id="rId9" Type="http://schemas.microsoft.com/office/2007/relationships/hdphoto" Target="../media/hdphoto2.wdp"/><Relationship Id="rId1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20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DATOS PC CLAUDIO\IGLESIA\Escuela Sabatica - ppt lecciones\2026\1 TRIMESTRE\leccion 2\17668803368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8074" y="11564"/>
            <a:ext cx="12200074" cy="6846435"/>
          </a:xfrm>
          <a:prstGeom prst="rect">
            <a:avLst/>
          </a:prstGeom>
          <a:noFill/>
        </p:spPr>
      </p:pic>
      <p:sp>
        <p:nvSpPr>
          <p:cNvPr id="3" name="Rettangolo arrotondato 2"/>
          <p:cNvSpPr/>
          <p:nvPr/>
        </p:nvSpPr>
        <p:spPr>
          <a:xfrm>
            <a:off x="304801" y="132641"/>
            <a:ext cx="11549742" cy="1151873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118271" y="1316157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3 TRIMESTRE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  <p:sp>
        <p:nvSpPr>
          <p:cNvPr id="5" name="Text Box 5">
            <a:extLst>
              <a:ext uri="{FF2B5EF4-FFF2-40B4-BE49-F238E27FC236}">
                <a16:creationId xmlns:a16="http://schemas.microsoft.com/office/drawing/2014/main" id="{E88B29BE-9242-473D-A56B-64D155C91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761" y="355348"/>
            <a:ext cx="11443062" cy="707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21914" tIns="60957" rIns="121914" bIns="60957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it-IT" sz="3800" b="1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Verdana" pitchFamily="34" charset="0"/>
                <a:cs typeface="Arial" charset="0"/>
              </a:rPr>
              <a:t>LEZIONE 9 DELLA SCUOLA DEL SABATO</a:t>
            </a:r>
          </a:p>
        </p:txBody>
      </p:sp>
      <p:sp>
        <p:nvSpPr>
          <p:cNvPr id="6" name="Rettangolo arrotondato 5"/>
          <p:cNvSpPr/>
          <p:nvPr/>
        </p:nvSpPr>
        <p:spPr>
          <a:xfrm>
            <a:off x="457200" y="5693229"/>
            <a:ext cx="11549743" cy="1077815"/>
          </a:xfrm>
          <a:prstGeom prst="roundRect">
            <a:avLst/>
          </a:prstGeom>
          <a:gradFill flip="none" rotWithShape="1">
            <a:gsLst>
              <a:gs pos="82000">
                <a:schemeClr val="accent1">
                  <a:lumMod val="60000"/>
                  <a:lumOff val="40000"/>
                </a:schemeClr>
              </a:gs>
              <a:gs pos="50000">
                <a:srgbClr val="9CB86E"/>
              </a:gs>
              <a:gs pos="100000">
                <a:srgbClr val="156B13"/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121914" tIns="60957" rIns="121914" bIns="60957" rtlCol="0" anchor="ctr"/>
          <a:lstStyle/>
          <a:p>
            <a:pPr algn="ctr"/>
            <a:endParaRPr lang="it-IT" sz="2700" dirty="0"/>
          </a:p>
        </p:txBody>
      </p:sp>
      <p:sp>
        <p:nvSpPr>
          <p:cNvPr id="9" name="CuadroTexto 4">
            <a:extLst>
              <a:ext uri="{FF2B5EF4-FFF2-40B4-BE49-F238E27FC236}">
                <a16:creationId xmlns:a16="http://schemas.microsoft.com/office/drawing/2014/main" id="{4CB3EE98-247C-4F61-BF86-8B6275695A74}"/>
              </a:ext>
            </a:extLst>
          </p:cNvPr>
          <p:cNvSpPr txBox="1"/>
          <p:nvPr/>
        </p:nvSpPr>
        <p:spPr>
          <a:xfrm>
            <a:off x="491518" y="5794229"/>
            <a:ext cx="11353800" cy="830991"/>
          </a:xfrm>
          <a:prstGeom prst="rect">
            <a:avLst/>
          </a:prstGeom>
          <a:noFill/>
        </p:spPr>
        <p:txBody>
          <a:bodyPr wrap="square" lIns="121914" tIns="60957" rIns="121914" bIns="60957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convex"/>
              <a:contourClr>
                <a:schemeClr val="accent6">
                  <a:lumMod val="50000"/>
                </a:schemeClr>
              </a:contourClr>
            </a:sp3d>
          </a:bodyPr>
          <a:lstStyle>
            <a:defPPr>
              <a:defRPr lang="es-ES"/>
            </a:defPPr>
            <a:lvl1pPr algn="ctr" defTabSz="914400">
              <a:defRPr sz="4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defRPr>
            </a:lvl1pPr>
            <a:lvl2pPr defTabSz="914400"/>
            <a:lvl3pPr defTabSz="914400"/>
            <a:lvl4pPr defTabSz="914400"/>
            <a:lvl5pPr defTabSz="914400"/>
            <a:lvl6pPr defTabSz="914400"/>
            <a:lvl7pPr defTabSz="914400"/>
            <a:lvl8pPr defTabSz="914400"/>
            <a:lvl9pPr defTabSz="914400"/>
          </a:lstStyle>
          <a:p>
            <a:r>
              <a:rPr lang="es-ES" sz="4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22860" dir="5400000" algn="tl" rotWithShape="0">
                    <a:srgbClr val="000000">
                      <a:alpha val="98000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 UN MINISTERO GUIDATO DALL’AMORE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email"/>
          <a:stretch>
            <a:fillRect/>
          </a:stretch>
        </p:blipFill>
        <p:spPr bwMode="auto">
          <a:xfrm>
            <a:off x="305805" y="1149178"/>
            <a:ext cx="8124989" cy="4633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CasellaDiTesto 10"/>
          <p:cNvSpPr txBox="1"/>
          <p:nvPr/>
        </p:nvSpPr>
        <p:spPr>
          <a:xfrm>
            <a:off x="10166168" y="5113093"/>
            <a:ext cx="1538151" cy="49243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innerShdw dist="1943100" dir="13500000">
              <a:prstClr val="black"/>
            </a:inn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121914" tIns="60957" rIns="121914" bIns="60957" rtlCol="0">
            <a:spAutoFit/>
          </a:bodyPr>
          <a:lstStyle/>
          <a:p>
            <a:pPr algn="ctr"/>
            <a:r>
              <a:rPr lang="es-ES" sz="1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</a:rPr>
              <a:t>  29 AGOSTO  2026</a:t>
            </a:r>
            <a:endParaRPr lang="it-IT" sz="1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  <a:ea typeface="Verdan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2341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Vi ho scritto infatti con molte lacrime e con grande afflizione e angoscia di cuore, non perché foste rattristati, ma perché conosciate il grandissimo amore che ho per voi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Corinzi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81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010100" y="4184175"/>
            <a:ext cx="515302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51F23"/>
                </a:highlight>
              </a:rPr>
              <a:t> Il consiglio di Dio nella sofferenza.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6E20B5"/>
                </a:highlight>
              </a:rPr>
              <a:t> Santità e sincerità nel ministero.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75A4"/>
                </a:highlight>
              </a:rPr>
              <a:t> Comportarci saggiamente.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099E3D"/>
                </a:highlight>
              </a:rPr>
              <a:t> Perdono e riconciliazione.</a:t>
            </a:r>
          </a:p>
          <a:p>
            <a:pPr>
              <a:spcBef>
                <a:spcPts val="1800"/>
              </a:spcBef>
            </a:pPr>
            <a:r>
              <a:rPr lang="es-ES" sz="2000" b="1" dirty="0">
                <a:solidFill>
                  <a:schemeClr val="bg1"/>
                </a:solidFill>
                <a:highlight>
                  <a:srgbClr val="CB7B2B"/>
                </a:highlight>
              </a:rPr>
              <a:t> Il profumo di Cristo.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145614"/>
            <a:ext cx="66198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Immergendoci nello studio della seconda lettera di Paolo ai Corinzi, notiamo che l’apostolo è molto interessato al benessere della Chiesa</a:t>
            </a:r>
            <a:r>
              <a:rPr lang="es-ES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10639" y="475013"/>
            <a:ext cx="2446317" cy="3004457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21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161550"/>
            <a:ext cx="6619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Paolo prepara la Chiesa ad affrontare tali difficoltà, sia interne sia esterne, e insegna ai fedeli a formare un corpo unito nell’amore disinteressato. Da questi consigli possiamo imparare oggi a essere «profumo di vita per la vita»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(2 Co 2:16).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68944"/>
            <a:ext cx="66198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Sebbene non sia mai stato facile seguire le vie di Dio in questo mondo pieno di peccato, nel I secolo dichiararsi cristiano poteva comportare gravi difficoltà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es-ES" sz="40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CONSIGLIO DI DIO NELLA SOFFERENZA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1" y="63332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“I</a:t>
            </a:r>
            <a:r>
              <a:rPr lang="it-IT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 quale ci consola in ogni nostra afflizione affinché, per mezzo della consolazione con cui noi stessi siamo da Dio consolati, possiamo consolare coloro che si trovano in qualsiasi afflizione</a:t>
            </a:r>
            <a:r>
              <a:rPr lang="es-E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</a:t>
            </a:r>
            <a:r>
              <a:rPr lang="es-ES" sz="1400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Corinzi</a:t>
            </a: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462521"/>
            <a:ext cx="72124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La seconda Lettera ai Corinzi è la lettera in cui Paolo parla più ampiamente della consolazione. La comunità stava attraversando un momento difficile e la precedente lettera di Paolo li aveva fatti sprofondare in uno stato di tristezza</a:t>
            </a:r>
            <a:r>
              <a:rPr lang="es-ES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5184572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867786"/>
            <a:ext cx="4411523" cy="2839516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642496" y="4052436"/>
            <a:ext cx="2865208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Lui stesso aveva vissuto momenti in cui la sua stessa vita era stata in pericolo e si era scoraggiato (2 Co 1:8-10). Ma Dio lo aveva consolato, e ora trasmette quel conforto alla Chiesa  </a:t>
            </a:r>
            <a:r>
              <a:rPr lang="es-ES" b="1" dirty="0"/>
              <a:t>(2 Co 1:6).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796253"/>
            <a:ext cx="721243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Ma quella tristezza era «secondo Dio», finalizzata al pentimento (2 Co 7:10). Paolo, quindi, non vuole che quella tristezza li sopraffaccia, ma che siano consolati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400" b="1" dirty="0">
                <a:ln/>
                <a:solidFill>
                  <a:schemeClr val="accent3"/>
                </a:solidFill>
              </a:rPr>
              <a:t>SANTITÀ E SINCERITÀ NEL MINISTERO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Il quale ci consola in ogni nostra afflizione affinché, per mezzo della consolazione con cui noi stessi siamo da Dio consolati, possiamo consolare coloro che si trovano in qualsiasi afflizione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</a:t>
            </a:r>
            <a:r>
              <a:rPr lang="es-E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Corinzi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729160"/>
            <a:ext cx="74885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Alcuni disprezzavano Paolo, accusandolo di essere debole e indeciso (2 Co 10:10). Per questo motivo, e affinché i suoi consigli fossero accolti e accettati, era necessario che l’apostolo si difendesse da tali accuse</a:t>
            </a:r>
            <a:r>
              <a:rPr lang="es-ES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8280" y="1702394"/>
            <a:ext cx="4416209" cy="2470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220998" y="4004205"/>
            <a:ext cx="2433264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Lui e i suoi collaboratori potevano affermare con tranquillità che il loro comportamento era santo e sincero [puro], sia all’interno sia all’esterno della chiesa</a:t>
            </a:r>
            <a:r>
              <a:rPr lang="es-ES" b="1" dirty="0"/>
              <a:t>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612655" y="4398455"/>
            <a:ext cx="457934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Per questo motivo, gli scritti di Paolo erano privi di secondi fini. Egli sperava che quelle lettere fossero lette e comprese in quel contesto di santità e sincerità, ovvero che fossero scritte per amore verso di loro e con l’unico intento di perseguire il loro bene </a:t>
            </a:r>
            <a:r>
              <a:rPr lang="es-ES" b="1" dirty="0"/>
              <a:t>(2 Co 1:13,14).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1679" y="3814304"/>
            <a:ext cx="2881772" cy="277522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9356" y="3795798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4132" y="3005182"/>
            <a:ext cx="748852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Come uomo, si considerava una persona di poco conto (</a:t>
            </a:r>
            <a:r>
              <a:rPr lang="it-IT" b="1" dirty="0" err="1">
                <a:solidFill>
                  <a:prstClr val="black"/>
                </a:solidFill>
              </a:rPr>
              <a:t>Ef</a:t>
            </a:r>
            <a:r>
              <a:rPr lang="it-IT" b="1" dirty="0">
                <a:solidFill>
                  <a:prstClr val="black"/>
                </a:solidFill>
              </a:rPr>
              <a:t> 3:8). Ma, per grazia di Dio, poteva vantarsi di avere una coscienza pulita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Co 1:12).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COMPORTARCI SAGGIAMENTE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323787" y="779336"/>
            <a:ext cx="6658604" cy="861774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Or io chiamo Dio come testimone sulla mia stessa vita che, per risparmiarvi, non sono ancora venuto a Corinto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Corinzi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0" y="1827013"/>
            <a:ext cx="73061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Nella sua prima lettera, Paolo informò i Corinzi dell'itinerario che intendeva seguire </a:t>
            </a:r>
            <a:r>
              <a:rPr lang="es-ES" b="1" dirty="0"/>
              <a:t>(1 Co 16:5-11):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3323763"/>
              </p:ext>
            </p:extLst>
          </p:nvPr>
        </p:nvGraphicFramePr>
        <p:xfrm>
          <a:off x="103853" y="2440417"/>
          <a:ext cx="6773197" cy="451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9687" y="2967050"/>
            <a:ext cx="1213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In una lettera successiva di cui si parla in 2 Co 7:8 ma che non è giunta sino a noi) li informò che sarebbe andato a trovarli due volte </a:t>
            </a:r>
            <a:r>
              <a:rPr lang="es-ES" b="1" dirty="0"/>
              <a:t>(2 Co 1:15,16):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955508"/>
              </p:ext>
            </p:extLst>
          </p:nvPr>
        </p:nvGraphicFramePr>
        <p:xfrm>
          <a:off x="103854" y="3592471"/>
          <a:ext cx="7543855" cy="322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4107087"/>
            <a:ext cx="6677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Tuttavia, aveva cambiato programma e aveva deciso di non effettuare quella prima visita (2 Co 1:23). Questi cambiamenti indussero alcuni a criticarlo definendolo instabile e indeciso. Perché aveva cambiato i suoi piani</a:t>
            </a:r>
            <a:r>
              <a:rPr lang="es-ES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39689" y="3791785"/>
            <a:ext cx="4823545" cy="2713244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56353" y="5471769"/>
            <a:ext cx="71356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La presenza di Paolo a Corinto sembrava necessaria, visti i problemi che vi erano sorti. Ma l’opposizione che avrebbe incontrato comportava uno scontro che egli voleva evitare, dato il grande amore che nutriva per loro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Co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5400" b="1" spc="300" dirty="0">
                <a:ln/>
                <a:solidFill>
                  <a:schemeClr val="bg2">
                    <a:lumMod val="75000"/>
                  </a:schemeClr>
                </a:solidFill>
              </a:rPr>
              <a:t>PERDONO E RICONCILIAZIONE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Or a chi voi perdonate qualche cosa, perdono anch'io, perché anch'io se ho perdonato qualcosa a chi ho perdonato, l'ho fatto per amor vostro davanti a Cristo</a:t>
            </a:r>
            <a:r>
              <a:rPr lang="es-E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Corinzi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505076"/>
            <a:ext cx="609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Mentre Paolo si dirigeva verso </a:t>
            </a:r>
            <a:r>
              <a:rPr lang="it-IT" b="1" dirty="0" err="1"/>
              <a:t>Troas</a:t>
            </a:r>
            <a:r>
              <a:rPr lang="it-IT" b="1" dirty="0"/>
              <a:t>, Tito si recò a Corinto. Da </a:t>
            </a:r>
            <a:r>
              <a:rPr lang="it-IT" b="1" dirty="0" err="1"/>
              <a:t>Troas</a:t>
            </a:r>
            <a:r>
              <a:rPr lang="it-IT" b="1" dirty="0"/>
              <a:t>, Paolo si recò in Macedonia. Ma era molto rattristato perché Tito non lo aveva raggiunto a Troas per dargli notizie sulla comunità di Corinto </a:t>
            </a:r>
            <a:r>
              <a:rPr lang="es-ES" b="1" dirty="0"/>
              <a:t>(2 Co 2:12,13).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839074" y="4888210"/>
            <a:ext cx="60960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Uno dei punti da risolvere riguardava la disciplina ecclesiastica. In ubbidienza all’apostolo, la parte in torto era stata rimproverata e aveva accettato il rimprovero. Ora Paolo chiede loro di compiere il passo successivo: il perdono e la riconciliazione </a:t>
            </a:r>
            <a:r>
              <a:rPr lang="es-ES" b="1" dirty="0"/>
              <a:t>(2 Co 2:5-11).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35825" y="3028133"/>
            <a:ext cx="622935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  <a:defRPr/>
            </a:pPr>
            <a:r>
              <a:rPr lang="it-IT" b="1" dirty="0">
                <a:solidFill>
                  <a:prstClr val="black"/>
                </a:solidFill>
              </a:rPr>
              <a:t>Poco dopo, Tito incontrò finalmente Paolo in Macedonia. Gli raccontò come la comunità avesse reagito in modo molto favorevole alle esortazioni dell’apostolo </a:t>
            </a: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 Co 7:5-9,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 PROFUMO DI CRISTO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4041" y="644736"/>
            <a:ext cx="70379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it-IT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Perché noi siamo per Dio il buon odore di Cristo fra quelli che sono salvati, e fra quelli che periscono</a:t>
            </a:r>
            <a:r>
              <a:rPr lang="es-E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s-ES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Corinzi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93522"/>
            <a:ext cx="68535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it-IT" b="1" dirty="0"/>
              <a:t>Nel commentare il modo in cui Dio «ha aperto la porta» affinché il Vangelo fosse predicato con successo a Troas, Paolo esplode in un grido di lode e di vittoria: «Or sia ringraziato Dio, il quale ci fa sempre trionfare in Cristo e attraverso noi manifesta in ogni luogo il profumo della sua conoscenza»</a:t>
            </a:r>
            <a:r>
              <a:rPr lang="es-ES" b="1" dirty="0"/>
              <a:t> (2 Co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475172"/>
            <a:ext cx="628163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Come un profumo che pervade ogni cosa, la conoscenza di Cristo raggiunge ogni anima. Per i Corinzi, come per noi, questo profumo è fonte di vita eterna. Tuttavia, per coloro che rifiutano la chiamata, è un profumo di morte  </a:t>
            </a:r>
            <a:r>
              <a:rPr lang="es-ES" b="1" dirty="0"/>
              <a:t>(2 Co 2:15,16).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070674" y="5000398"/>
            <a:ext cx="443216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it-IT" b="1" dirty="0"/>
              <a:t>Sottolineando la responsabilità che ciò comporta, Paolo afferma che il messaggio deve essere trasmesso con sincerità, senza cercare alcun vantaggio personale, ma solo la salvezza di chi ascolta </a:t>
            </a:r>
            <a:r>
              <a:rPr lang="es-ES" b="1" dirty="0"/>
              <a:t>(2 Co 2:17).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14089" y="769441"/>
            <a:ext cx="4729644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80123"/>
            <a:ext cx="1797482" cy="1693828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712519" y="613508"/>
            <a:ext cx="11252502" cy="5247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3000" b="1" dirty="0">
                <a:latin typeface="Comic Sans MS" pitchFamily="66" charset="0"/>
              </a:rPr>
              <a:t>“</a:t>
            </a:r>
            <a:r>
              <a:rPr lang="it-IT" sz="3000" b="1" dirty="0">
                <a:latin typeface="Comic Sans MS" pitchFamily="66" charset="0"/>
              </a:rPr>
              <a:t>Questo fedele messaggero [Tito] gli portò la lieta novella che tra i credenti di Corinto si era verificato un meraviglioso cambiamento. Molti avevano accolto gli insegnamenti della lettera di Paolo e si erano pentiti dei propri peccati. La vita che ora conducevano non era più motivo di disonore per il cristianesimo, ma esercitava una potente influenza a favore della pietà pratica</a:t>
            </a:r>
            <a:r>
              <a:rPr lang="es-ES" sz="3000" b="1" dirty="0">
                <a:latin typeface="Comic Sans MS" pitchFamily="66" charset="0"/>
              </a:rPr>
              <a:t>. […]</a:t>
            </a:r>
          </a:p>
          <a:p>
            <a:pPr algn="ctr">
              <a:spcBef>
                <a:spcPts val="600"/>
              </a:spcBef>
            </a:pPr>
            <a:r>
              <a:rPr lang="it-IT" sz="3000" b="1" dirty="0">
                <a:latin typeface="Comic Sans MS" pitchFamily="66" charset="0"/>
              </a:rPr>
              <a:t>Quel pentimento, suscitato dall’influsso della grazia divina nel cuore, induce alla confessione e all’abbandono del peccato. Questi furono i primi frutti che l’apostolo affermò di aver visto nella vita dei credenti di Corinto</a:t>
            </a:r>
            <a:r>
              <a:rPr lang="es-ES" sz="3000" b="1" dirty="0">
                <a:latin typeface="Comic Sans MS" pitchFamily="66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3538870" y="6084063"/>
            <a:ext cx="63171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ES" sz="1600" b="1" dirty="0"/>
              <a:t>(E. G. White, </a:t>
            </a:r>
            <a:r>
              <a:rPr lang="es-ES" sz="1600" b="1" i="1" dirty="0"/>
              <a:t>Gli uomini che vinsero un impero</a:t>
            </a:r>
            <a:r>
              <a:rPr lang="es-ES" sz="1600" b="1" dirty="0"/>
              <a:t>, libera </a:t>
            </a:r>
            <a:r>
              <a:rPr lang="es-ES" sz="1600" b="1" dirty="0" err="1"/>
              <a:t>traduzione</a:t>
            </a:r>
            <a:r>
              <a:rPr lang="es-ES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4493</TotalTime>
  <Words>1230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Calibri</vt:lpstr>
      <vt:lpstr>Aptos</vt:lpstr>
      <vt:lpstr>Comic Sans MS</vt:lpstr>
      <vt:lpstr>Aptos Display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Sergio</dc:creator>
  <cp:lastModifiedBy>Sergio</cp:lastModifiedBy>
  <cp:revision>74</cp:revision>
  <dcterms:created xsi:type="dcterms:W3CDTF">2026-07-22T06:08:40Z</dcterms:created>
  <dcterms:modified xsi:type="dcterms:W3CDTF">2026-08-26T09:20:00Z</dcterms:modified>
</cp:coreProperties>
</file>