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77" r:id="rId2"/>
    <p:sldId id="274" r:id="rId3"/>
    <p:sldId id="258" r:id="rId4"/>
    <p:sldId id="275" r:id="rId5"/>
    <p:sldId id="260" r:id="rId6"/>
    <p:sldId id="261" r:id="rId7"/>
    <p:sldId id="276" r:id="rId8"/>
    <p:sldId id="263" r:id="rId9"/>
    <p:sldId id="272" r:id="rId10"/>
    <p:sldId id="273" r:id="rId11"/>
    <p:sldId id="271"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Verdana" panose="020B0604030504040204" pitchFamily="34"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6E4E"/>
    <a:srgbClr val="F78D63"/>
    <a:srgbClr val="3D7245"/>
    <a:srgbClr val="326160"/>
    <a:srgbClr val="213F3F"/>
    <a:srgbClr val="284A2D"/>
    <a:srgbClr val="968B7B"/>
    <a:srgbClr val="665546"/>
    <a:srgbClr val="FED254"/>
    <a:srgbClr val="E054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8" autoAdjust="0"/>
    <p:restoredTop sz="96096" autoAdjust="0"/>
  </p:normalViewPr>
  <p:slideViewPr>
    <p:cSldViewPr snapToGrid="0">
      <p:cViewPr varScale="1">
        <p:scale>
          <a:sx n="29" d="100"/>
          <a:sy n="29" d="100"/>
        </p:scale>
        <p:origin x="60" y="1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DA9F6-836F-47EE-8A5A-1D60BDA132A3}" type="datetimeFigureOut">
              <a:rPr lang="es-ES" smtClean="0"/>
              <a:pPr/>
              <a:t>15/09/2026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F89F4-BCFB-4E5B-B329-D5EF8C6E8667}" type="slidenum">
              <a:rPr lang="es-ES" smtClean="0"/>
              <a:pPr/>
              <a:t>‹Nº›</a:t>
            </a:fld>
            <a:endParaRPr lang="es-ES"/>
          </a:p>
        </p:txBody>
      </p:sp>
    </p:spTree>
    <p:extLst>
      <p:ext uri="{BB962C8B-B14F-4D97-AF65-F5344CB8AC3E}">
        <p14:creationId xmlns:p14="http://schemas.microsoft.com/office/powerpoint/2010/main" val="144117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pPr/>
              <a:t>3</a:t>
            </a:fld>
            <a:endParaRPr lang="es-ES"/>
          </a:p>
        </p:txBody>
      </p:sp>
    </p:spTree>
    <p:extLst>
      <p:ext uri="{BB962C8B-B14F-4D97-AF65-F5344CB8AC3E}">
        <p14:creationId xmlns:p14="http://schemas.microsoft.com/office/powerpoint/2010/main" val="375174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10:1-11</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pPr/>
              <a:t>5</a:t>
            </a:fld>
            <a:endParaRPr lang="es-ES"/>
          </a:p>
        </p:txBody>
      </p:sp>
    </p:spTree>
    <p:extLst>
      <p:ext uri="{BB962C8B-B14F-4D97-AF65-F5344CB8AC3E}">
        <p14:creationId xmlns:p14="http://schemas.microsoft.com/office/powerpoint/2010/main" val="1412370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10:12-18</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pPr/>
              <a:t>6</a:t>
            </a:fld>
            <a:endParaRPr lang="es-ES"/>
          </a:p>
        </p:txBody>
      </p:sp>
    </p:spTree>
    <p:extLst>
      <p:ext uri="{BB962C8B-B14F-4D97-AF65-F5344CB8AC3E}">
        <p14:creationId xmlns:p14="http://schemas.microsoft.com/office/powerpoint/2010/main" val="39574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pPr/>
              <a:t>7</a:t>
            </a:fld>
            <a:endParaRPr lang="es-ES"/>
          </a:p>
        </p:txBody>
      </p:sp>
    </p:spTree>
    <p:extLst>
      <p:ext uri="{BB962C8B-B14F-4D97-AF65-F5344CB8AC3E}">
        <p14:creationId xmlns:p14="http://schemas.microsoft.com/office/powerpoint/2010/main" val="47629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11:1-15</a:t>
            </a:r>
          </a:p>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pPr/>
              <a:t>8</a:t>
            </a:fld>
            <a:endParaRPr lang="es-ES"/>
          </a:p>
        </p:txBody>
      </p:sp>
    </p:spTree>
    <p:extLst>
      <p:ext uri="{BB962C8B-B14F-4D97-AF65-F5344CB8AC3E}">
        <p14:creationId xmlns:p14="http://schemas.microsoft.com/office/powerpoint/2010/main" val="230876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fld id="{A01F89F4-BCFB-4E5B-B329-D5EF8C6E8667}" type="slidenum">
              <a:rPr lang="es-ES" smtClean="0"/>
              <a:pPr/>
              <a:t>9</a:t>
            </a:fld>
            <a:endParaRPr lang="es-ES"/>
          </a:p>
        </p:txBody>
      </p:sp>
    </p:spTree>
    <p:extLst>
      <p:ext uri="{BB962C8B-B14F-4D97-AF65-F5344CB8AC3E}">
        <p14:creationId xmlns:p14="http://schemas.microsoft.com/office/powerpoint/2010/main" val="129491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fld id="{A01F89F4-BCFB-4E5B-B329-D5EF8C6E8667}" type="slidenum">
              <a:rPr lang="es-ES" smtClean="0"/>
              <a:pPr/>
              <a:t>10</a:t>
            </a:fld>
            <a:endParaRPr lang="es-ES"/>
          </a:p>
        </p:txBody>
      </p:sp>
    </p:spTree>
    <p:extLst>
      <p:ext uri="{BB962C8B-B14F-4D97-AF65-F5344CB8AC3E}">
        <p14:creationId xmlns:p14="http://schemas.microsoft.com/office/powerpoint/2010/main" val="3630558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271534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46254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93675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6606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398493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221337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31071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154517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203607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146811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fld id="{F73E4F31-4823-4263-8A21-29E1012D371B}" type="datetimeFigureOut">
              <a:rPr lang="es-ES" smtClean="0"/>
              <a:pPr/>
              <a:t>15/09/2026</a:t>
            </a:fld>
            <a:endParaRPr lang="es-ES"/>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fld id="{2956A43F-B320-485C-8455-E41819125410}" type="slidenum">
              <a:rPr lang="es-ES" smtClean="0"/>
              <a:pPr/>
              <a:t>‹Nº›</a:t>
            </a:fld>
            <a:endParaRPr lang="es-ES"/>
          </a:p>
        </p:txBody>
      </p:sp>
    </p:spTree>
    <p:extLst>
      <p:ext uri="{BB962C8B-B14F-4D97-AF65-F5344CB8AC3E}">
        <p14:creationId xmlns:p14="http://schemas.microsoft.com/office/powerpoint/2010/main" val="68804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3E4F31-4823-4263-8A21-29E1012D371B}" type="datetimeFigureOut">
              <a:rPr lang="es-ES" smtClean="0"/>
              <a:pPr/>
              <a:t>15/09/2026</a:t>
            </a:fld>
            <a:endParaRPr lang="es-ES"/>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56A43F-B320-485C-8455-E41819125410}" type="slidenum">
              <a:rPr lang="es-ES" smtClean="0"/>
              <a:pPr/>
              <a:t>‹Nº›</a:t>
            </a:fld>
            <a:endParaRPr lang="es-ES"/>
          </a:p>
        </p:txBody>
      </p:sp>
    </p:spTree>
    <p:extLst>
      <p:ext uri="{BB962C8B-B14F-4D97-AF65-F5344CB8AC3E}">
        <p14:creationId xmlns:p14="http://schemas.microsoft.com/office/powerpoint/2010/main" val="2167217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1.png"/><Relationship Id="rId4" Type="http://schemas.microsoft.com/office/2007/relationships/hdphoto" Target="../media/hdphoto1.wdp"/><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jpeg"/><Relationship Id="rId7"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8.jpeg"/><Relationship Id="rId5" Type="http://schemas.microsoft.com/office/2007/relationships/hdphoto" Target="../media/hdphoto4.wdp"/><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6.jpe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0.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7.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ATOS PC CLAUDIO\IGLESIA\Escuela Sabatica - ppt lecciones\2026\1 TRIMESTRE\leccion 2\176688033683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4" y="11564"/>
            <a:ext cx="12200074" cy="6846435"/>
          </a:xfrm>
          <a:prstGeom prst="rect">
            <a:avLst/>
          </a:prstGeom>
          <a:noFill/>
        </p:spPr>
      </p:pic>
      <p:sp>
        <p:nvSpPr>
          <p:cNvPr id="3" name="Rettangolo arrotondato 2"/>
          <p:cNvSpPr/>
          <p:nvPr/>
        </p:nvSpPr>
        <p:spPr>
          <a:xfrm>
            <a:off x="304801" y="132641"/>
            <a:ext cx="11549742" cy="1151873"/>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4" name="CasellaDiTesto 3"/>
          <p:cNvSpPr txBox="1"/>
          <p:nvPr/>
        </p:nvSpPr>
        <p:spPr>
          <a:xfrm>
            <a:off x="10118271" y="1316157"/>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3 TRIMESTRE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
        <p:nvSpPr>
          <p:cNvPr id="5" name="Text Box 5">
            <a:extLst>
              <a:ext uri="{FF2B5EF4-FFF2-40B4-BE49-F238E27FC236}">
                <a16:creationId xmlns:a16="http://schemas.microsoft.com/office/drawing/2014/main" id="{E88B29BE-9242-473D-A56B-64D155C91C84}"/>
              </a:ext>
            </a:extLst>
          </p:cNvPr>
          <p:cNvSpPr txBox="1">
            <a:spLocks noChangeArrowheads="1"/>
          </p:cNvSpPr>
          <p:nvPr/>
        </p:nvSpPr>
        <p:spPr bwMode="auto">
          <a:xfrm>
            <a:off x="365761" y="355348"/>
            <a:ext cx="11443062" cy="707880"/>
          </a:xfrm>
          <a:prstGeom prst="rect">
            <a:avLst/>
          </a:prstGeom>
          <a:noFill/>
          <a:ln w="9525">
            <a:noFill/>
            <a:miter lim="800000"/>
            <a:headEnd/>
            <a:tailEnd/>
          </a:ln>
          <a:effectLst/>
        </p:spPr>
        <p:txBody>
          <a:bodyPr wrap="square" lIns="121914" tIns="60957" rIns="121914" bIns="60957">
            <a:spAutoFit/>
          </a:bodyPr>
          <a:lstStyle/>
          <a:p>
            <a:pPr algn="ctr">
              <a:spcBef>
                <a:spcPct val="50000"/>
              </a:spcBef>
              <a:defRPr/>
            </a:pPr>
            <a:r>
              <a:rPr lang="it-IT" sz="3800" b="1" dirty="0">
                <a:solidFill>
                  <a:srgbClr val="002060"/>
                </a:solidFill>
                <a:effectLst>
                  <a:outerShdw blurRad="38100" dist="38100" dir="2700000" algn="tl">
                    <a:srgbClr val="C0C0C0"/>
                  </a:outerShdw>
                </a:effectLst>
                <a:latin typeface="Verdana" pitchFamily="34" charset="0"/>
                <a:ea typeface="Verdana" pitchFamily="34" charset="0"/>
                <a:cs typeface="Arial" charset="0"/>
              </a:rPr>
              <a:t>LEZIONE 12 DELLA SCUOLA DEL SABATO</a:t>
            </a:r>
          </a:p>
        </p:txBody>
      </p:sp>
      <p:sp>
        <p:nvSpPr>
          <p:cNvPr id="6" name="Rettangolo arrotondato 5"/>
          <p:cNvSpPr/>
          <p:nvPr/>
        </p:nvSpPr>
        <p:spPr>
          <a:xfrm>
            <a:off x="457200" y="5693229"/>
            <a:ext cx="11549743" cy="1077815"/>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9" name="CuadroTexto 4">
            <a:extLst>
              <a:ext uri="{FF2B5EF4-FFF2-40B4-BE49-F238E27FC236}">
                <a16:creationId xmlns:a16="http://schemas.microsoft.com/office/drawing/2014/main" id="{4CB3EE98-247C-4F61-BF86-8B6275695A74}"/>
              </a:ext>
            </a:extLst>
          </p:cNvPr>
          <p:cNvSpPr txBox="1"/>
          <p:nvPr/>
        </p:nvSpPr>
        <p:spPr>
          <a:xfrm>
            <a:off x="491518" y="5794229"/>
            <a:ext cx="11353800" cy="815602"/>
          </a:xfrm>
          <a:prstGeom prst="rect">
            <a:avLst/>
          </a:prstGeom>
          <a:noFill/>
        </p:spPr>
        <p:txBody>
          <a:bodyPr wrap="square" lIns="121914" tIns="60957" rIns="121914" bIns="60957" rtlCol="0">
            <a:spAutoFit/>
            <a:scene3d>
              <a:camera prst="orthographicFront"/>
              <a:lightRig rig="flat" dir="tl">
                <a:rot lat="0" lon="0" rev="6600000"/>
              </a:lightRig>
            </a:scene3d>
            <a:sp3d extrusionH="25400" contourW="8890">
              <a:bevelT w="38100" h="31750" prst="convex"/>
              <a:contourClr>
                <a:schemeClr val="accent6">
                  <a:lumMod val="50000"/>
                </a:schemeClr>
              </a:contourClr>
            </a:sp3d>
          </a:bodyPr>
          <a:lstStyle>
            <a:defPPr>
              <a:defRPr lang="es-ES"/>
            </a:defPPr>
            <a:lvl1pPr algn="ctr" defTabSz="914400">
              <a:defRPr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defRPr>
            </a:lvl1pPr>
            <a:lvl2pPr defTabSz="914400"/>
            <a:lvl3pPr defTabSz="914400"/>
            <a:lvl4pPr defTabSz="914400"/>
            <a:lvl5pPr defTabSz="914400"/>
            <a:lvl6pPr defTabSz="914400"/>
            <a:lvl7pPr defTabSz="914400"/>
            <a:lvl8pPr defTabSz="914400"/>
            <a:lvl9pPr defTabSz="914400"/>
          </a:lstStyle>
          <a:p>
            <a:r>
              <a:rPr lang="es-ES" sz="4500" dirty="0">
                <a:ln w="10160">
                  <a:solidFill>
                    <a:schemeClr val="accent5"/>
                  </a:solidFill>
                  <a:prstDash val="solid"/>
                </a:ln>
                <a:solidFill>
                  <a:srgbClr val="002060"/>
                </a:solidFill>
                <a:effectLst>
                  <a:outerShdw blurRad="38100" dist="22860" dir="5400000" algn="tl" rotWithShape="0">
                    <a:srgbClr val="000000">
                      <a:alpha val="98000"/>
                    </a:srgbClr>
                  </a:outerShdw>
                </a:effectLst>
                <a:latin typeface="Calibri" pitchFamily="34" charset="0"/>
                <a:cs typeface="Calibri" pitchFamily="34" charset="0"/>
              </a:rPr>
              <a:t> I FALSI MAESTRI</a:t>
            </a:r>
          </a:p>
        </p:txBody>
      </p:sp>
      <p:pic>
        <p:nvPicPr>
          <p:cNvPr id="10" name="Picture 2"/>
          <p:cNvPicPr>
            <a:picLocks noChangeAspect="1" noChangeArrowheads="1"/>
          </p:cNvPicPr>
          <p:nvPr/>
        </p:nvPicPr>
        <p:blipFill>
          <a:blip r:embed="rId3" cstate="email"/>
          <a:srcRect/>
          <a:stretch>
            <a:fillRect/>
          </a:stretch>
        </p:blipFill>
        <p:spPr bwMode="auto">
          <a:xfrm>
            <a:off x="195371" y="1294410"/>
            <a:ext cx="8185926" cy="4334494"/>
          </a:xfrm>
          <a:prstGeom prst="rect">
            <a:avLst/>
          </a:prstGeom>
          <a:ln>
            <a:noFill/>
          </a:ln>
          <a:effectLst>
            <a:softEdge rad="112500"/>
          </a:effectLst>
        </p:spPr>
      </p:pic>
      <p:sp>
        <p:nvSpPr>
          <p:cNvPr id="11" name="CasellaDiTesto 10"/>
          <p:cNvSpPr txBox="1"/>
          <p:nvPr/>
        </p:nvSpPr>
        <p:spPr>
          <a:xfrm>
            <a:off x="10166168" y="4970593"/>
            <a:ext cx="1538151" cy="677102"/>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  19 SETTEMBRE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ATOS PC CLAUDIO\IGLESIA\Escuela Sabatica - ppt lecciones\2026\3 TRIMESTRE\leccion 12\Immagine2.jpg"/>
          <p:cNvPicPr>
            <a:picLocks noChangeAspect="1" noChangeArrowheads="1"/>
          </p:cNvPicPr>
          <p:nvPr/>
        </p:nvPicPr>
        <p:blipFill>
          <a:blip r:embed="rId2" cstate="email"/>
          <a:srcRect/>
          <a:stretch>
            <a:fillRect/>
          </a:stretch>
        </p:blipFill>
        <p:spPr bwMode="auto">
          <a:xfrm>
            <a:off x="0" y="0"/>
            <a:ext cx="12260112" cy="6858000"/>
          </a:xfrm>
          <a:prstGeom prst="rect">
            <a:avLst/>
          </a:prstGeom>
          <a:noFill/>
        </p:spPr>
      </p:pic>
      <p:sp>
        <p:nvSpPr>
          <p:cNvPr id="3" name="CuadroTexto 2">
            <a:extLst>
              <a:ext uri="{FF2B5EF4-FFF2-40B4-BE49-F238E27FC236}">
                <a16:creationId xmlns:a16="http://schemas.microsoft.com/office/drawing/2014/main" id="{03EF38F6-F56D-52F5-A0DB-C1FF53AC92C3}"/>
              </a:ext>
            </a:extLst>
          </p:cNvPr>
          <p:cNvSpPr txBox="1"/>
          <p:nvPr/>
        </p:nvSpPr>
        <p:spPr>
          <a:xfrm>
            <a:off x="0" y="88379"/>
            <a:ext cx="6660682" cy="2062103"/>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lvl="0" algn="ctr">
              <a:defRPr/>
            </a:pPr>
            <a:r>
              <a:rPr kumimoji="0" lang="es-E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it-IT" sz="3200" b="1" noProof="0"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P</a:t>
            </a:r>
            <a:r>
              <a:rPr lang="it-IT" sz="3200" b="1" dirty="0" err="1">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erchè</a:t>
            </a:r>
            <a:r>
              <a:rPr lang="it-IT" sz="3200" b="1"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 le armi della nostra guerra non sono carnali, ma potenti in Dio a distruggere le fortezze</a:t>
            </a:r>
            <a:r>
              <a:rPr kumimoji="0" lang="es-E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s-ES" sz="24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(2 Corinzi 10:4)</a:t>
            </a:r>
            <a:endParaRPr kumimoji="0" lang="es-E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t="-9000" b="-9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5304414" y="4003952"/>
            <a:ext cx="6388234"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B7101D"/>
                </a:solidFill>
              </a:rPr>
              <a:t>La guerra spirituale:</a:t>
            </a:r>
          </a:p>
          <a:p>
            <a:pPr lvl="1">
              <a:spcBef>
                <a:spcPts val="600"/>
              </a:spcBef>
            </a:pPr>
            <a:r>
              <a:rPr lang="es-ES" b="1" dirty="0"/>
              <a:t>Le armi per l’attacco (2 Corinzi 10:1-11)</a:t>
            </a:r>
          </a:p>
          <a:p>
            <a:pPr lvl="1">
              <a:spcBef>
                <a:spcPts val="600"/>
              </a:spcBef>
            </a:pPr>
            <a:r>
              <a:rPr lang="es-ES" b="1" dirty="0"/>
              <a:t>La difesa </a:t>
            </a:r>
            <a:r>
              <a:rPr lang="es-ES" b="1" dirty="0" err="1"/>
              <a:t>corretta</a:t>
            </a:r>
            <a:r>
              <a:rPr lang="es-ES" b="1" dirty="0"/>
              <a:t> (2 Corinzi 10:12-18)</a:t>
            </a:r>
          </a:p>
          <a:p>
            <a:pPr>
              <a:spcBef>
                <a:spcPts val="600"/>
              </a:spcBef>
            </a:pPr>
            <a:r>
              <a:rPr lang="es-ES" sz="2000" b="1" dirty="0">
                <a:solidFill>
                  <a:srgbClr val="0E40AC"/>
                </a:solidFill>
              </a:rPr>
              <a:t>Affrontare i falsi maestri:</a:t>
            </a:r>
          </a:p>
          <a:p>
            <a:pPr lvl="1">
              <a:spcBef>
                <a:spcPts val="600"/>
              </a:spcBef>
            </a:pPr>
            <a:r>
              <a:rPr lang="es-ES" b="1" dirty="0"/>
              <a:t>Ingannatori travestiti da apostoli (2 Corinzi 11:1-15)</a:t>
            </a:r>
          </a:p>
          <a:p>
            <a:pPr lvl="1">
              <a:spcBef>
                <a:spcPts val="600"/>
              </a:spcBef>
            </a:pPr>
            <a:r>
              <a:rPr lang="es-ES" b="1" dirty="0"/>
              <a:t>Paolo e i falsi maestri (2 Corinzi 11:16-31)</a:t>
            </a:r>
          </a:p>
          <a:p>
            <a:pPr lvl="1">
              <a:spcBef>
                <a:spcPts val="600"/>
              </a:spcBef>
            </a:pPr>
            <a:r>
              <a:rPr lang="es-ES" b="1" dirty="0"/>
              <a:t>Autoesame e vittoria (2 Corinzi 12:14-13:10)</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200329"/>
          </a:xfrm>
          <a:prstGeom prst="rect">
            <a:avLst/>
          </a:prstGeom>
          <a:noFill/>
        </p:spPr>
        <p:txBody>
          <a:bodyPr wrap="square" rtlCol="0">
            <a:spAutoFit/>
          </a:bodyPr>
          <a:lstStyle/>
          <a:p>
            <a:pPr>
              <a:spcBef>
                <a:spcPts val="600"/>
              </a:spcBef>
            </a:pPr>
            <a:r>
              <a:rPr lang="it-IT" b="1" dirty="0"/>
              <a:t>Paolo cercava di tenersi costantemente informato su tutte le chiese. A che scopo? Per sapere se avessero bisogno di aiuto, di una visita, di conforto o di una parola di incoraggiamento </a:t>
            </a:r>
            <a:br>
              <a:rPr lang="it-IT" b="1" dirty="0"/>
            </a:br>
            <a:r>
              <a:rPr lang="es-ES" b="1" dirty="0"/>
              <a:t>(2 Co 11:28).</a:t>
            </a: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906782" y="405499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4906782" y="5153749"/>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78565" y="5585860"/>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494075" y="5884866"/>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495730" y="6238608"/>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478565" y="4504983"/>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494075" y="4821195"/>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799" y="2461139"/>
            <a:ext cx="6784259" cy="1200329"/>
          </a:xfrm>
          <a:prstGeom prst="rect">
            <a:avLst/>
          </a:prstGeom>
          <a:noFill/>
        </p:spPr>
        <p:txBody>
          <a:bodyPr wrap="square">
            <a:spAutoFit/>
          </a:bodyPr>
          <a:lstStyle/>
          <a:p>
            <a:pPr lvl="0">
              <a:spcBef>
                <a:spcPts val="600"/>
              </a:spcBef>
              <a:defRPr/>
            </a:pPr>
            <a:r>
              <a:rPr lang="it-IT" b="1" dirty="0">
                <a:solidFill>
                  <a:prstClr val="black"/>
                </a:solidFill>
              </a:rPr>
              <a:t>Al termine della sua seconda lettera ai Corinzi, Paolo affronta il problema di questi falsi maestri. Come riconoscerli? Come combatterli in questa guerra spirituale? Come vincere</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799" y="1441456"/>
            <a:ext cx="6784257" cy="923330"/>
          </a:xfrm>
          <a:prstGeom prst="rect">
            <a:avLst/>
          </a:prstGeom>
          <a:noFill/>
        </p:spPr>
        <p:txBody>
          <a:bodyPr wrap="square">
            <a:spAutoFit/>
          </a:bodyPr>
          <a:lstStyle/>
          <a:p>
            <a:pPr lvl="0">
              <a:spcBef>
                <a:spcPts val="600"/>
              </a:spcBef>
              <a:defRPr/>
            </a:pPr>
            <a:r>
              <a:rPr lang="it-IT" b="1" dirty="0">
                <a:solidFill>
                  <a:prstClr val="black"/>
                </a:solidFill>
              </a:rPr>
              <a:t>A volte gli veniva riferito di falsi maestri che inducevano i fedeli a cadere in errore. Ogni volta che ciò accadeva, l’apostolo si riempiva di indignazione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(2 Co 11:29).</a:t>
            </a:r>
          </a:p>
        </p:txBody>
      </p:sp>
    </p:spTree>
    <p:extLst>
      <p:ext uri="{BB962C8B-B14F-4D97-AF65-F5344CB8AC3E}">
        <p14:creationId xmlns:p14="http://schemas.microsoft.com/office/powerpoint/2010/main" val="57266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ATOS PC CLAUDIO\IGLESIA\Escuela Sabatica - ppt lecciones\2026\3 TRIMESTRE\leccion 12\Immagine3.jpg"/>
          <p:cNvPicPr>
            <a:picLocks noChangeAspect="1" noChangeArrowheads="1"/>
          </p:cNvPicPr>
          <p:nvPr/>
        </p:nvPicPr>
        <p:blipFill>
          <a:blip r:embed="rId2" cstate="email"/>
          <a:srcRect/>
          <a:stretch>
            <a:fillRect/>
          </a:stretch>
        </p:blipFill>
        <p:spPr bwMode="auto">
          <a:xfrm>
            <a:off x="0" y="0"/>
            <a:ext cx="12219154" cy="6858000"/>
          </a:xfrm>
          <a:prstGeom prst="rect">
            <a:avLst/>
          </a:prstGeom>
          <a:noFill/>
        </p:spPr>
      </p:pic>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300992"/>
            <a:ext cx="7574705" cy="2800767"/>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8800" b="1" dirty="0">
                <a:ln/>
                <a:solidFill>
                  <a:srgbClr val="9722AA"/>
                </a:solidFill>
              </a:rPr>
              <a:t>LA GUERRA SPIRITUALE</a:t>
            </a:r>
          </a:p>
        </p:txBody>
      </p:sp>
    </p:spTree>
    <p:extLst>
      <p:ext uri="{BB962C8B-B14F-4D97-AF65-F5344CB8AC3E}">
        <p14:creationId xmlns:p14="http://schemas.microsoft.com/office/powerpoint/2010/main" val="33712163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cstate="email"/>
            <a:srcRect/>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830997"/>
          </a:xfrm>
          <a:prstGeom prst="rect">
            <a:avLst/>
          </a:prstGeom>
          <a:noFill/>
        </p:spPr>
        <p:txBody>
          <a:bodyPr wrap="square">
            <a:spAutoFit/>
          </a:bodyPr>
          <a:lstStyle/>
          <a:p>
            <a:pPr algn="ctr"/>
            <a:r>
              <a:rPr lang="es-ES" sz="4800" b="1" spc="300" dirty="0">
                <a:ln w="10160">
                  <a:solidFill>
                    <a:schemeClr val="accent5"/>
                  </a:solidFill>
                  <a:prstDash val="solid"/>
                </a:ln>
                <a:solidFill>
                  <a:srgbClr val="FFFFFF"/>
                </a:solidFill>
                <a:effectLst>
                  <a:outerShdw blurRad="38100" dist="22860" dir="5400000" algn="tl" rotWithShape="0">
                    <a:srgbClr val="000000">
                      <a:alpha val="76000"/>
                    </a:srgbClr>
                  </a:outerShdw>
                </a:effectLst>
              </a:rPr>
              <a:t>LE ARMI PER L’ATTACCO </a:t>
            </a: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 b="1" dirty="0">
                <a:solidFill>
                  <a:schemeClr val="accent5">
                    <a:lumMod val="50000"/>
                  </a:schemeClr>
                </a:solidFill>
                <a:latin typeface="Comic Sans MS" panose="030F0702030302020204" pitchFamily="66" charset="0"/>
              </a:rPr>
              <a:t>“</a:t>
            </a:r>
            <a:r>
              <a:rPr lang="it-IT" b="1" dirty="0">
                <a:solidFill>
                  <a:schemeClr val="accent5">
                    <a:lumMod val="50000"/>
                  </a:schemeClr>
                </a:solidFill>
                <a:latin typeface="Comic Sans MS" panose="030F0702030302020204" pitchFamily="66" charset="0"/>
              </a:rPr>
              <a:t>Perché le armi della nostra guerra non sono carnali, ma potenti in Dio a distruggere le fortezze</a:t>
            </a:r>
            <a:r>
              <a:rPr lang="es-ES" b="1" dirty="0">
                <a:solidFill>
                  <a:schemeClr val="accent5">
                    <a:lumMod val="50000"/>
                  </a:schemeClr>
                </a:solidFill>
                <a:latin typeface="Comic Sans MS" panose="030F0702030302020204" pitchFamily="66" charset="0"/>
              </a:rPr>
              <a:t>” </a:t>
            </a:r>
            <a:r>
              <a:rPr lang="es-ES" sz="1400" b="1" dirty="0">
                <a:solidFill>
                  <a:schemeClr val="accent5">
                    <a:lumMod val="50000"/>
                  </a:schemeClr>
                </a:solidFill>
                <a:latin typeface="Comic Sans MS" panose="030F0702030302020204" pitchFamily="66" charset="0"/>
              </a:rPr>
              <a:t>(2 Corinzi 10:4)</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830811"/>
            <a:ext cx="8320517" cy="646331"/>
          </a:xfrm>
          <a:prstGeom prst="rect">
            <a:avLst/>
          </a:prstGeom>
          <a:noFill/>
        </p:spPr>
        <p:txBody>
          <a:bodyPr wrap="square" rtlCol="0">
            <a:spAutoFit/>
          </a:bodyPr>
          <a:lstStyle/>
          <a:p>
            <a:pPr>
              <a:spcBef>
                <a:spcPts val="600"/>
              </a:spcBef>
            </a:pPr>
            <a:r>
              <a:rPr lang="it-IT" b="1" dirty="0"/>
              <a:t>Pur scrivendo con tono severo nelle lettere, di persona Paolo fu accusato di essere codardo e incapace nel parlare </a:t>
            </a:r>
            <a:r>
              <a:rPr lang="es-ES" b="1" dirty="0"/>
              <a:t>(2 Co 10:10).</a:t>
            </a: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2562" y="1718294"/>
            <a:ext cx="3693099"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3974526" y="5472545"/>
            <a:ext cx="4349455" cy="1277273"/>
          </a:xfrm>
          <a:prstGeom prst="rect">
            <a:avLst/>
          </a:prstGeom>
          <a:noFill/>
        </p:spPr>
        <p:txBody>
          <a:bodyPr wrap="square">
            <a:spAutoFit/>
          </a:bodyPr>
          <a:lstStyle/>
          <a:p>
            <a:pPr>
              <a:spcBef>
                <a:spcPts val="600"/>
              </a:spcBef>
            </a:pPr>
            <a:r>
              <a:rPr lang="it-IT" b="1" dirty="0"/>
              <a:t>L'autorità di Paolo gli era stata conferita da Cristo, e l'avrebbe sempre usata per edificare, non per distruggere </a:t>
            </a:r>
          </a:p>
          <a:p>
            <a:pPr>
              <a:spcBef>
                <a:spcPts val="600"/>
              </a:spcBef>
            </a:pPr>
            <a:r>
              <a:rPr lang="es-ES" b="1" dirty="0"/>
              <a:t>(2 Co 10:8).</a:t>
            </a:r>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r="-59"/>
          <a:stretch>
            <a:fillRect/>
          </a:stretch>
        </p:blipFill>
        <p:spPr>
          <a:xfrm>
            <a:off x="146340" y="5626893"/>
            <a:ext cx="3732934" cy="1111442"/>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17758" y="4149565"/>
            <a:ext cx="8139552" cy="1200329"/>
          </a:xfrm>
          <a:prstGeom prst="rect">
            <a:avLst/>
          </a:prstGeom>
          <a:noFill/>
        </p:spPr>
        <p:txBody>
          <a:bodyPr wrap="square">
            <a:spAutoFit/>
          </a:bodyPr>
          <a:lstStyle/>
          <a:p>
            <a:pPr lvl="0">
              <a:spcBef>
                <a:spcPts val="600"/>
              </a:spcBef>
              <a:defRPr/>
            </a:pPr>
            <a:r>
              <a:rPr lang="it-IT" b="1" dirty="0">
                <a:solidFill>
                  <a:prstClr val="black"/>
                </a:solidFill>
              </a:rPr>
              <a:t>Queste “armi” comprendono l’agire con l’umiltà e la mansuetudine di Cristo (Mt 11:29). Ma implicano anche il rimanere saldi di fronte all’ingiustizia, come fece Gesù (Mt 21:12,13), o il parlare con chiarezza quando è necessario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Mt 23:23-27).</a:t>
            </a: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17758" y="2566765"/>
            <a:ext cx="8110972" cy="1477328"/>
          </a:xfrm>
          <a:prstGeom prst="rect">
            <a:avLst/>
          </a:prstGeom>
          <a:noFill/>
        </p:spPr>
        <p:txBody>
          <a:bodyPr wrap="square">
            <a:spAutoFit/>
          </a:bodyPr>
          <a:lstStyle/>
          <a:p>
            <a:pPr lvl="0">
              <a:spcBef>
                <a:spcPts val="600"/>
              </a:spcBef>
              <a:defRPr/>
            </a:pPr>
            <a:r>
              <a:rPr lang="it-IT" b="1" dirty="0">
                <a:solidFill>
                  <a:prstClr val="black"/>
                </a:solidFill>
              </a:rPr>
              <a:t>Di fronte a questa argomentazione, Paolo affermò chiaramente che si sentiva in grado di essere severo di persona quanto lo era nelle lettere, ma che non si sarebbe abbassato a ricorrere ad “armi carnali” (come l’autoritarismo, le punizioni fisiche o l’autocelebrazione), bensì avrebbe usato solo “armi potenti in Dio”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(2 Co 10:2-4).</a:t>
            </a:r>
          </a:p>
        </p:txBody>
      </p:sp>
    </p:spTree>
    <p:extLst>
      <p:ext uri="{BB962C8B-B14F-4D97-AF65-F5344CB8AC3E}">
        <p14:creationId xmlns:p14="http://schemas.microsoft.com/office/powerpoint/2010/main" val="3036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cstate="email">
              <a:duotone>
                <a:schemeClr val="accent2">
                  <a:shade val="45000"/>
                  <a:satMod val="135000"/>
                </a:schemeClr>
                <a:prstClr val="white"/>
              </a:duotone>
            </a:blip>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198D94D-7AB9-E415-A4EC-5104664FE90D}"/>
              </a:ext>
            </a:extLst>
          </p:cNvPr>
          <p:cNvSpPr txBox="1"/>
          <p:nvPr/>
        </p:nvSpPr>
        <p:spPr>
          <a:xfrm>
            <a:off x="0" y="-68096"/>
            <a:ext cx="12192000" cy="830997"/>
          </a:xfrm>
          <a:prstGeom prst="rect">
            <a:avLst/>
          </a:prstGeom>
          <a:noFill/>
        </p:spPr>
        <p:txBody>
          <a:bodyPr wrap="square">
            <a:spAutoFit/>
          </a:bodyPr>
          <a:lstStyle/>
          <a:p>
            <a:pPr algn="ctr"/>
            <a:r>
              <a:rPr lang="es-ES" sz="48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rPr>
              <a:t>LA DIFESA CORRETTA</a:t>
            </a: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38554"/>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algn="ctr"/>
            <a:r>
              <a:rPr lang="es-ES" sz="1600" b="1" dirty="0">
                <a:solidFill>
                  <a:srgbClr val="C7440F"/>
                </a:solidFill>
                <a:latin typeface="Comic Sans MS" panose="030F0702030302020204" pitchFamily="66" charset="0"/>
              </a:rPr>
              <a:t>“</a:t>
            </a:r>
            <a:r>
              <a:rPr lang="it-IT" sz="1600" b="1" dirty="0">
                <a:solidFill>
                  <a:srgbClr val="C7440F"/>
                </a:solidFill>
                <a:latin typeface="Comic Sans MS" panose="030F0702030302020204" pitchFamily="66" charset="0"/>
              </a:rPr>
              <a:t>Poiché non colui che raccomanda se stesso è approvato, ma colui che il Signore raccomanda</a:t>
            </a:r>
            <a:r>
              <a:rPr lang="es-ES" sz="1600" b="1" dirty="0">
                <a:solidFill>
                  <a:srgbClr val="C7440F"/>
                </a:solidFill>
                <a:latin typeface="Comic Sans MS" panose="030F0702030302020204" pitchFamily="66" charset="0"/>
              </a:rPr>
              <a:t>” (2 Corinzi 10:18)</a:t>
            </a:r>
          </a:p>
        </p:txBody>
      </p:sp>
      <p:sp>
        <p:nvSpPr>
          <p:cNvPr id="6" name="CuadroTexto 5">
            <a:extLst>
              <a:ext uri="{FF2B5EF4-FFF2-40B4-BE49-F238E27FC236}">
                <a16:creationId xmlns:a16="http://schemas.microsoft.com/office/drawing/2014/main" id="{1E027BFB-5546-F015-F7CD-B4EA3844679A}"/>
              </a:ext>
            </a:extLst>
          </p:cNvPr>
          <p:cNvSpPr txBox="1"/>
          <p:nvPr/>
        </p:nvSpPr>
        <p:spPr>
          <a:xfrm>
            <a:off x="174357" y="1252564"/>
            <a:ext cx="7531466" cy="1477328"/>
          </a:xfrm>
          <a:prstGeom prst="rect">
            <a:avLst/>
          </a:prstGeom>
          <a:noFill/>
        </p:spPr>
        <p:txBody>
          <a:bodyPr wrap="square" rtlCol="0">
            <a:spAutoFit/>
          </a:bodyPr>
          <a:lstStyle/>
          <a:p>
            <a:pPr>
              <a:spcBef>
                <a:spcPts val="600"/>
              </a:spcBef>
            </a:pPr>
            <a:r>
              <a:rPr lang="it-IT" b="1" dirty="0"/>
              <a:t>I filosofi greci chiedevano ingenti somme agli allievi che desideravano imparare da loro. Per attirare questi allievi, si vantavano delle loro conoscenze, della loro discendenza o delle personalità di spicco che li conoscevano e li rispettavano. Questo era anche il modo di agire dei falsi maestri che si erano infiltrati a Corinto </a:t>
            </a:r>
            <a:r>
              <a:rPr lang="es-ES" b="1" dirty="0"/>
              <a:t>(2 Co 10:12; 11:19,20).</a:t>
            </a: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694" y="2956203"/>
            <a:ext cx="3704719" cy="185180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449780" y="2930118"/>
            <a:ext cx="4423947" cy="1754326"/>
          </a:xfrm>
          <a:prstGeom prst="rect">
            <a:avLst/>
          </a:prstGeom>
          <a:noFill/>
        </p:spPr>
        <p:txBody>
          <a:bodyPr wrap="square">
            <a:spAutoFit/>
          </a:bodyPr>
          <a:lstStyle/>
          <a:p>
            <a:pPr>
              <a:spcBef>
                <a:spcPts val="600"/>
              </a:spcBef>
            </a:pPr>
            <a:r>
              <a:rPr lang="it-IT" b="1" dirty="0"/>
              <a:t>Ma Paolo non chiedeva denaro per trasmettere il suo sapere, non presentava lettere di raccomandazione, né si vantava di se stesso. E proprio per questo veniva disprezzato! Come poteva difendersi?</a:t>
            </a:r>
            <a:endParaRPr lang="es-ES" b="1" dirty="0"/>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2" y="5001732"/>
            <a:ext cx="7645131" cy="923330"/>
          </a:xfrm>
          <a:prstGeom prst="rect">
            <a:avLst/>
          </a:prstGeom>
          <a:noFill/>
        </p:spPr>
        <p:txBody>
          <a:bodyPr wrap="square">
            <a:spAutoFit/>
          </a:bodyPr>
          <a:lstStyle/>
          <a:p>
            <a:pPr>
              <a:spcBef>
                <a:spcPts val="600"/>
              </a:spcBef>
            </a:pPr>
            <a:r>
              <a:rPr lang="it-IT" b="1" dirty="0"/>
              <a:t>Sembrava che dovesse essere lodato davanti ai Corinzi per essere accettato da loro. Ma non era lui che doveva lodarsi (Pr 27:2). Paolo lasciava che fosse Dio a lodarlo </a:t>
            </a:r>
            <a:r>
              <a:rPr lang="es-ES" b="1" dirty="0"/>
              <a:t>(2 Co 10:18).</a:t>
            </a: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8" y="1133475"/>
            <a:ext cx="4108316" cy="2310927"/>
            <a:chOff x="7873728" y="1133475"/>
            <a:chExt cx="4108316"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873728" y="1201991"/>
              <a:ext cx="1616636"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s-ES" sz="1400" b="1" dirty="0"/>
                <a:t>Non </a:t>
              </a:r>
              <a:r>
                <a:rPr lang="es-ES" sz="1400" b="1" dirty="0" err="1"/>
                <a:t>lodare</a:t>
              </a:r>
              <a:r>
                <a:rPr lang="es-ES" sz="1400" b="1" dirty="0"/>
                <a:t> se stessi</a:t>
              </a:r>
            </a:p>
          </p:txBody>
        </p:sp>
        <p:sp>
          <p:nvSpPr>
            <p:cNvPr id="23" name="Elipse 22">
              <a:extLst>
                <a:ext uri="{FF2B5EF4-FFF2-40B4-BE49-F238E27FC236}">
                  <a16:creationId xmlns:a16="http://schemas.microsoft.com/office/drawing/2014/main" id="{94C447F6-D4B7-ED4D-EF54-4269091A091E}"/>
                </a:ext>
              </a:extLst>
            </p:cNvPr>
            <p:cNvSpPr/>
            <p:nvPr/>
          </p:nvSpPr>
          <p:spPr>
            <a:xfrm>
              <a:off x="10113818" y="1201991"/>
              <a:ext cx="1868226"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s-ES" sz="1400" b="1" dirty="0"/>
                <a:t>Permettere a Dio di lodarci</a:t>
              </a:r>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026727"/>
            <a:ext cx="7645130" cy="646331"/>
          </a:xfrm>
          <a:prstGeom prst="rect">
            <a:avLst/>
          </a:prstGeom>
          <a:noFill/>
        </p:spPr>
        <p:txBody>
          <a:bodyPr wrap="square">
            <a:spAutoFit/>
          </a:bodyPr>
          <a:lstStyle/>
          <a:p>
            <a:pPr lvl="0">
              <a:spcBef>
                <a:spcPts val="600"/>
              </a:spcBef>
              <a:defRPr/>
            </a:pPr>
            <a:r>
              <a:rPr lang="it-IT" b="1" dirty="0">
                <a:solidFill>
                  <a:prstClr val="black"/>
                </a:solidFill>
              </a:rPr>
              <a:t>Se c'è una cosa di cui possiamo vantarci o lodarci, è proprio quella di conoscere Dio e di ubbidirgli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(Gr 9:24; 2 Co 10:17).</a:t>
            </a:r>
          </a:p>
        </p:txBody>
      </p:sp>
    </p:spTree>
    <p:extLst>
      <p:ext uri="{BB962C8B-B14F-4D97-AF65-F5344CB8AC3E}">
        <p14:creationId xmlns:p14="http://schemas.microsoft.com/office/powerpoint/2010/main" val="196817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ATOS PC CLAUDIO\IGLESIA\Escuela Sabatica - ppt lecciones\2026\3 TRIMESTRE\leccion 12\Immagine6.jpg"/>
          <p:cNvPicPr>
            <a:picLocks noChangeAspect="1" noChangeArrowheads="1"/>
          </p:cNvPicPr>
          <p:nvPr/>
        </p:nvPicPr>
        <p:blipFill>
          <a:blip r:embed="rId3" cstate="email"/>
          <a:srcRect/>
          <a:stretch>
            <a:fillRect/>
          </a:stretch>
        </p:blipFill>
        <p:spPr bwMode="auto">
          <a:xfrm>
            <a:off x="0" y="0"/>
            <a:ext cx="12219154" cy="6858000"/>
          </a:xfrm>
          <a:prstGeom prst="rect">
            <a:avLst/>
          </a:prstGeom>
          <a:noFill/>
        </p:spPr>
      </p:pic>
      <p:sp>
        <p:nvSpPr>
          <p:cNvPr id="3" name="CuadroTexto 2">
            <a:extLst>
              <a:ext uri="{FF2B5EF4-FFF2-40B4-BE49-F238E27FC236}">
                <a16:creationId xmlns:a16="http://schemas.microsoft.com/office/drawing/2014/main" id="{0E57A534-6C27-F88E-FA7B-C6B43DBFA306}"/>
              </a:ext>
            </a:extLst>
          </p:cNvPr>
          <p:cNvSpPr txBox="1"/>
          <p:nvPr/>
        </p:nvSpPr>
        <p:spPr>
          <a:xfrm>
            <a:off x="4150615" y="26719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r>
              <a:rPr lang="es-ES" sz="6600" dirty="0">
                <a:solidFill>
                  <a:schemeClr val="accent2">
                    <a:lumMod val="75000"/>
                  </a:schemeClr>
                </a:solidFill>
              </a:rPr>
              <a:t>AFFRONTARE I FALSI MAESTRI</a:t>
            </a: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a:blip r:embed="rId4" cstate="email"/>
          <a:stretch>
            <a:fillRect/>
          </a:stretch>
        </p:blipFill>
        <p:spPr>
          <a:xfrm>
            <a:off x="245347" y="365102"/>
            <a:ext cx="3864537" cy="6127796"/>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9488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cstate="email"/>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69441"/>
          </a:xfrm>
          <a:prstGeom prst="rect">
            <a:avLst/>
          </a:prstGeom>
          <a:noFill/>
        </p:spPr>
        <p:txBody>
          <a:bodyPr wrap="square">
            <a:spAutoFit/>
          </a:bodyPr>
          <a:lstStyle/>
          <a:p>
            <a:pPr algn="ctr"/>
            <a:r>
              <a:rPr lang="es-ES" sz="4400" b="1" spc="50" dirty="0">
                <a:ln w="9525" cmpd="sng">
                  <a:solidFill>
                    <a:schemeClr val="accent1"/>
                  </a:solidFill>
                  <a:prstDash val="solid"/>
                </a:ln>
                <a:solidFill>
                  <a:srgbClr val="70AD47">
                    <a:tint val="1000"/>
                  </a:srgbClr>
                </a:solidFill>
                <a:effectLst>
                  <a:glow rad="38100">
                    <a:schemeClr val="accent1">
                      <a:alpha val="40000"/>
                    </a:schemeClr>
                  </a:glow>
                </a:effectLst>
              </a:rPr>
              <a:t>INGANNATORI TRAVESTITI DA APOSTOLI</a:t>
            </a:r>
          </a:p>
        </p:txBody>
      </p:sp>
      <p:sp>
        <p:nvSpPr>
          <p:cNvPr id="5" name="CuadroTexto 4">
            <a:extLst>
              <a:ext uri="{FF2B5EF4-FFF2-40B4-BE49-F238E27FC236}">
                <a16:creationId xmlns:a16="http://schemas.microsoft.com/office/drawing/2014/main" id="{F4F4CC91-00C1-F090-2380-0F02C38D0A64}"/>
              </a:ext>
            </a:extLst>
          </p:cNvPr>
          <p:cNvSpPr txBox="1"/>
          <p:nvPr/>
        </p:nvSpPr>
        <p:spPr>
          <a:xfrm>
            <a:off x="0" y="712494"/>
            <a:ext cx="12192000" cy="369332"/>
          </a:xfrm>
          <a:prstGeom prst="rect">
            <a:avLst/>
          </a:prstGeom>
          <a:noFill/>
        </p:spPr>
        <p:txBody>
          <a:bodyPr wrap="square">
            <a:spAutoFit/>
          </a:bodyPr>
          <a:lstStyle/>
          <a:p>
            <a:pPr algn="ctr"/>
            <a:r>
              <a:rPr lang="es-ES" b="1" dirty="0">
                <a:solidFill>
                  <a:schemeClr val="accent1">
                    <a:lumMod val="60000"/>
                    <a:lumOff val="40000"/>
                  </a:schemeClr>
                </a:solidFill>
                <a:latin typeface="Comic Sans MS" panose="030F0702030302020204" pitchFamily="66" charset="0"/>
              </a:rPr>
              <a:t>“</a:t>
            </a:r>
            <a:r>
              <a:rPr lang="it-IT" b="1" dirty="0">
                <a:solidFill>
                  <a:schemeClr val="accent1">
                    <a:lumMod val="60000"/>
                    <a:lumOff val="40000"/>
                  </a:schemeClr>
                </a:solidFill>
                <a:latin typeface="Comic Sans MS" panose="030F0702030302020204" pitchFamily="66" charset="0"/>
              </a:rPr>
              <a:t>Tali falsi apostoli infatti sono degli operai fraudolenti, che si trasformano in apostoli di Cristo</a:t>
            </a:r>
            <a:r>
              <a:rPr lang="es-ES" b="1" dirty="0">
                <a:solidFill>
                  <a:schemeClr val="accent1">
                    <a:lumMod val="60000"/>
                    <a:lumOff val="40000"/>
                  </a:schemeClr>
                </a:solidFill>
                <a:latin typeface="Comic Sans MS" panose="030F0702030302020204" pitchFamily="66" charset="0"/>
              </a:rPr>
              <a:t>” </a:t>
            </a:r>
            <a:r>
              <a:rPr lang="es-ES" sz="1400" b="1" dirty="0">
                <a:solidFill>
                  <a:schemeClr val="accent1">
                    <a:lumMod val="60000"/>
                    <a:lumOff val="40000"/>
                  </a:schemeClr>
                </a:solidFill>
                <a:latin typeface="Comic Sans MS" panose="030F0702030302020204" pitchFamily="66" charset="0"/>
              </a:rPr>
              <a:t>(2 Corinzi 11:13)</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06654" y="1478280"/>
            <a:ext cx="5675342" cy="1200329"/>
          </a:xfrm>
          <a:prstGeom prst="rect">
            <a:avLst/>
          </a:prstGeom>
          <a:noFill/>
        </p:spPr>
        <p:txBody>
          <a:bodyPr wrap="square" rtlCol="0">
            <a:spAutoFit/>
          </a:bodyPr>
          <a:lstStyle/>
          <a:p>
            <a:pPr>
              <a:spcBef>
                <a:spcPts val="600"/>
              </a:spcBef>
            </a:pPr>
            <a:r>
              <a:rPr lang="it-IT" b="1" dirty="0"/>
              <a:t>Paolo desidera portare ai piedi di Cristo una Chiesa pura (2 Co 11:2). Ma la Chiesa correva il rischio di essere ingannata, come Eva, e di smettere di essere la sposa di Gesù </a:t>
            </a:r>
            <a:r>
              <a:rPr lang="es-ES" b="1" dirty="0"/>
              <a:t>(2 Co 11:3).</a:t>
            </a: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719427" y="2931171"/>
            <a:ext cx="5782787" cy="1200329"/>
          </a:xfrm>
          <a:prstGeom prst="rect">
            <a:avLst/>
          </a:prstGeom>
          <a:noFill/>
        </p:spPr>
        <p:txBody>
          <a:bodyPr wrap="square">
            <a:spAutoFit/>
          </a:bodyPr>
          <a:lstStyle/>
          <a:p>
            <a:pPr>
              <a:spcBef>
                <a:spcPts val="600"/>
              </a:spcBef>
            </a:pPr>
            <a:r>
              <a:rPr lang="it-IT" b="1" dirty="0"/>
              <a:t>Qual era il vero pericolo? Alcuni ebrei che si presentavano come «grandi apostoli» di Gesù erano giunti a Corinto predicando «un altro Gesù», «un altro spirito» e «un altro Vangelo»</a:t>
            </a:r>
            <a:r>
              <a:rPr lang="es-ES" b="1" dirty="0"/>
              <a:t> (2 Co 11:4,5; Ga 1:8).</a:t>
            </a: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384062"/>
            <a:ext cx="6953636" cy="1477328"/>
          </a:xfrm>
          <a:prstGeom prst="rect">
            <a:avLst/>
          </a:prstGeom>
          <a:noFill/>
        </p:spPr>
        <p:txBody>
          <a:bodyPr wrap="square">
            <a:spAutoFit/>
          </a:bodyPr>
          <a:lstStyle/>
          <a:p>
            <a:pPr>
              <a:spcBef>
                <a:spcPts val="600"/>
              </a:spcBef>
            </a:pPr>
            <a:r>
              <a:rPr lang="it-IT" b="1" dirty="0"/>
              <a:t>Il fatto che qualcuno predichi su Gesù non significa necessariamente che ci stia mostrando il vero Gesù, così come la Bibbia rivela. Le sue parole possono essere meravigliose, ma anche Satana sa parlare in modo meraviglioso e presentarsi «come angelo di luce»</a:t>
            </a:r>
            <a:r>
              <a:rPr lang="es-ES" b="1" dirty="0"/>
              <a:t> (2 Co 11:14).</a:t>
            </a: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6113953"/>
            <a:ext cx="12095582" cy="646331"/>
          </a:xfrm>
          <a:prstGeom prst="rect">
            <a:avLst/>
          </a:prstGeom>
          <a:noFill/>
        </p:spPr>
        <p:txBody>
          <a:bodyPr wrap="square">
            <a:spAutoFit/>
          </a:bodyPr>
          <a:lstStyle/>
          <a:p>
            <a:pPr>
              <a:spcBef>
                <a:spcPts val="600"/>
              </a:spcBef>
            </a:pPr>
            <a:r>
              <a:rPr lang="it-IT" b="1" dirty="0"/>
              <a:t>Con le loro azioni e le loro parole, i veri maestri insegnano «la verità di Cristo» (2 Co 11:9,10). Ma i falsi maestri, che fingono solo di essere devoti, sono ministri dell’inganno travestiti da apostoli </a:t>
            </a:r>
            <a:r>
              <a:rPr lang="es-ES" b="1" dirty="0"/>
              <a:t>(2 Co 11:13-15).</a:t>
            </a:r>
          </a:p>
        </p:txBody>
      </p:sp>
    </p:spTree>
    <p:extLst>
      <p:ext uri="{BB962C8B-B14F-4D97-AF65-F5344CB8AC3E}">
        <p14:creationId xmlns:p14="http://schemas.microsoft.com/office/powerpoint/2010/main" val="1090426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1">
                <a:shade val="45000"/>
                <a:satMod val="135000"/>
              </a:schemeClr>
              <a:prstClr val="white"/>
            </a:duotone>
            <a:lum/>
          </a:blip>
          <a:srcRect/>
          <a:stretch>
            <a:fillRect t="-9000" b="-9000"/>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1378590A-9F58-E3CE-C8B0-E898C26CEC74}"/>
              </a:ext>
            </a:extLst>
          </p:cNvPr>
          <p:cNvSpPr txBox="1"/>
          <p:nvPr/>
        </p:nvSpPr>
        <p:spPr>
          <a:xfrm>
            <a:off x="0" y="24636"/>
            <a:ext cx="12191999" cy="830997"/>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algn="ctr"/>
            <a:r>
              <a:rPr lang="es-ES" sz="4800" b="1" spc="300" dirty="0">
                <a:ln w="22225">
                  <a:noFill/>
                  <a:prstDash val="solid"/>
                </a:ln>
                <a:solidFill>
                  <a:schemeClr val="accent1">
                    <a:lumMod val="40000"/>
                    <a:lumOff val="60000"/>
                  </a:schemeClr>
                </a:solidFill>
                <a:effectLst>
                  <a:outerShdw blurRad="38100" dist="38100" dir="2700000" algn="tl">
                    <a:srgbClr val="000000">
                      <a:alpha val="43137"/>
                    </a:srgbClr>
                  </a:outerShdw>
                </a:effectLst>
              </a:rPr>
              <a:t>PAOLO E I FALSI MAESTRI </a:t>
            </a: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646331"/>
          </a:xfrm>
          <a:prstGeom prst="rect">
            <a:avLst/>
          </a:prstGeom>
          <a:noFill/>
        </p:spPr>
        <p:txBody>
          <a:bodyPr wrap="square">
            <a:spAutoFit/>
          </a:bodyPr>
          <a:lstStyle/>
          <a:p>
            <a:pPr algn="ctr"/>
            <a:r>
              <a:rPr lang="es-ES" b="1" dirty="0">
                <a:solidFill>
                  <a:schemeClr val="accent4">
                    <a:lumMod val="40000"/>
                    <a:lumOff val="60000"/>
                  </a:schemeClr>
                </a:solidFill>
                <a:effectLst>
                  <a:glow rad="127000">
                    <a:srgbClr val="284A2D"/>
                  </a:glow>
                </a:effectLst>
                <a:latin typeface="Comic Sans MS" panose="030F0702030302020204" pitchFamily="66" charset="0"/>
              </a:rPr>
              <a:t>“</a:t>
            </a:r>
            <a:r>
              <a:rPr lang="it-IT" b="1" dirty="0">
                <a:solidFill>
                  <a:schemeClr val="accent4">
                    <a:lumMod val="40000"/>
                    <a:lumOff val="60000"/>
                  </a:schemeClr>
                </a:solidFill>
                <a:effectLst>
                  <a:glow rad="127000">
                    <a:srgbClr val="284A2D"/>
                  </a:glow>
                </a:effectLst>
                <a:latin typeface="Comic Sans MS" panose="030F0702030302020204" pitchFamily="66" charset="0"/>
              </a:rPr>
              <a:t>Sono essi Ebrei? Lo sono anch'io. Sono essi Israeliti? Lo sono anch'io. Sono essi progenie di </a:t>
            </a:r>
            <a:r>
              <a:rPr lang="it-IT" b="1" dirty="0" err="1">
                <a:solidFill>
                  <a:schemeClr val="accent4">
                    <a:lumMod val="40000"/>
                    <a:lumOff val="60000"/>
                  </a:schemeClr>
                </a:solidFill>
                <a:effectLst>
                  <a:glow rad="127000">
                    <a:srgbClr val="284A2D"/>
                  </a:glow>
                </a:effectLst>
                <a:latin typeface="Comic Sans MS" panose="030F0702030302020204" pitchFamily="66" charset="0"/>
              </a:rPr>
              <a:t>Abrahamo</a:t>
            </a:r>
            <a:r>
              <a:rPr lang="it-IT" b="1" dirty="0">
                <a:solidFill>
                  <a:schemeClr val="accent4">
                    <a:lumMod val="40000"/>
                    <a:lumOff val="60000"/>
                  </a:schemeClr>
                </a:solidFill>
                <a:effectLst>
                  <a:glow rad="127000">
                    <a:srgbClr val="284A2D"/>
                  </a:glow>
                </a:effectLst>
                <a:latin typeface="Comic Sans MS" panose="030F0702030302020204" pitchFamily="66" charset="0"/>
              </a:rPr>
              <a:t>? Lo sono anch'io</a:t>
            </a:r>
            <a:r>
              <a:rPr lang="es-ES" b="1" dirty="0">
                <a:solidFill>
                  <a:schemeClr val="accent4">
                    <a:lumMod val="40000"/>
                    <a:lumOff val="60000"/>
                  </a:schemeClr>
                </a:solidFill>
                <a:effectLst>
                  <a:glow rad="127000">
                    <a:srgbClr val="284A2D"/>
                  </a:glow>
                </a:effectLst>
                <a:latin typeface="Comic Sans MS" panose="030F0702030302020204" pitchFamily="66" charset="0"/>
              </a:rPr>
              <a:t>” </a:t>
            </a:r>
            <a:r>
              <a:rPr lang="es-ES" sz="1400" b="1" dirty="0">
                <a:solidFill>
                  <a:schemeClr val="accent4">
                    <a:lumMod val="40000"/>
                    <a:lumOff val="60000"/>
                  </a:schemeClr>
                </a:solidFill>
                <a:effectLst>
                  <a:glow rad="127000">
                    <a:srgbClr val="284A2D"/>
                  </a:glow>
                </a:effectLst>
                <a:latin typeface="Comic Sans MS" panose="030F0702030302020204" pitchFamily="66" charset="0"/>
              </a:rPr>
              <a:t>(2 Corinzi 11:22)</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2" y="1599613"/>
            <a:ext cx="8201970" cy="646331"/>
          </a:xfrm>
          <a:prstGeom prst="rect">
            <a:avLst/>
          </a:prstGeom>
          <a:noFill/>
        </p:spPr>
        <p:txBody>
          <a:bodyPr wrap="square" rtlCol="0">
            <a:spAutoFit/>
          </a:bodyPr>
          <a:lstStyle/>
          <a:p>
            <a:pPr>
              <a:spcBef>
                <a:spcPts val="600"/>
              </a:spcBef>
            </a:pPr>
            <a:r>
              <a:rPr lang="it-IT" b="1" dirty="0"/>
              <a:t>Quali somiglianze c'erano tra Paolo e i falsi maestri? Erano tutti ebrei convertiti al cristianesimo</a:t>
            </a:r>
            <a:r>
              <a:rPr lang="es-ES" b="1" dirty="0"/>
              <a:t> (2 Co 11:22).</a:t>
            </a: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2875" y="1435271"/>
            <a:ext cx="3769256"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2" y="4432496"/>
            <a:ext cx="5184843" cy="1754326"/>
          </a:xfrm>
          <a:prstGeom prst="rect">
            <a:avLst/>
          </a:prstGeom>
          <a:noFill/>
        </p:spPr>
        <p:txBody>
          <a:bodyPr wrap="square">
            <a:spAutoFit/>
          </a:bodyPr>
          <a:lstStyle/>
          <a:p>
            <a:pPr>
              <a:spcBef>
                <a:spcPts val="600"/>
              </a:spcBef>
            </a:pPr>
            <a:r>
              <a:rPr lang="it-IT" b="1" dirty="0"/>
              <a:t>E qui finisce la “follia” di Paolo. Non voleva dare l’impressione di volersi vantare di ciò che aveva fatto per Cristo. Il suo vero motivo di vanto (o gloria) era ciò che Cristo aveva fatto per lui</a:t>
            </a:r>
            <a:r>
              <a:rPr lang="es-ES" b="1" dirty="0"/>
              <a:t>. </a:t>
            </a:r>
          </a:p>
        </p:txBody>
      </p:sp>
      <p:sp>
        <p:nvSpPr>
          <p:cNvPr id="7" name="CuadroTexto 6">
            <a:extLst>
              <a:ext uri="{FF2B5EF4-FFF2-40B4-BE49-F238E27FC236}">
                <a16:creationId xmlns:a16="http://schemas.microsoft.com/office/drawing/2014/main" id="{0195BE2E-C3D2-6565-35AC-120DF9B5D1C9}"/>
              </a:ext>
            </a:extLst>
          </p:cNvPr>
          <p:cNvSpPr txBox="1"/>
          <p:nvPr/>
        </p:nvSpPr>
        <p:spPr>
          <a:xfrm>
            <a:off x="142875" y="6139283"/>
            <a:ext cx="9319780" cy="646331"/>
          </a:xfrm>
          <a:prstGeom prst="rect">
            <a:avLst/>
          </a:prstGeom>
          <a:noFill/>
        </p:spPr>
        <p:txBody>
          <a:bodyPr wrap="square">
            <a:spAutoFit/>
          </a:bodyPr>
          <a:lstStyle/>
          <a:p>
            <a:r>
              <a:rPr lang="it-IT" b="1" dirty="0">
                <a:solidFill>
                  <a:prstClr val="black"/>
                </a:solidFill>
              </a:rPr>
              <a:t>La sua vera forza risiedeva proprio nella sua debolezza, che lo portava a dipendere completamente da Gesù </a:t>
            </a:r>
            <a:r>
              <a:rPr kumimoji="0" lang="es-ES" b="1" i="0" u="none" strike="noStrike" kern="1200" cap="none" spc="0" normalizeH="0" baseline="0" noProof="0" dirty="0">
                <a:ln>
                  <a:noFill/>
                </a:ln>
                <a:solidFill>
                  <a:prstClr val="black"/>
                </a:solidFill>
                <a:effectLst/>
                <a:uLnTx/>
                <a:uFillTx/>
                <a:latin typeface="Aptos" panose="02110004020202020204"/>
              </a:rPr>
              <a:t>(2 Co 11:30,31; 12:6-10).</a:t>
            </a:r>
            <a:endParaRPr lang="es-ES" dirty="0"/>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2" y="2437674"/>
            <a:ext cx="8201970" cy="1754326"/>
          </a:xfrm>
          <a:prstGeom prst="rect">
            <a:avLst/>
          </a:prstGeom>
          <a:noFill/>
        </p:spPr>
        <p:txBody>
          <a:bodyPr wrap="square">
            <a:spAutoFit/>
          </a:bodyPr>
          <a:lstStyle/>
          <a:p>
            <a:pPr lvl="0">
              <a:spcBef>
                <a:spcPts val="600"/>
              </a:spcBef>
              <a:defRPr/>
            </a:pPr>
            <a:r>
              <a:rPr lang="it-IT" b="1" dirty="0">
                <a:solidFill>
                  <a:prstClr val="black"/>
                </a:solidFill>
              </a:rPr>
              <a:t>Quali differenze c’erano tra loro? Qui inizia la follia di Paolo: «Sono ministri di Cristo? (Come se fossi pazzo, parlo.) Io lo sono ancora di più» (2 Co 11:23). Se quelli si vantavano di aver sofferto per Cristo, Paolo era ben più qualificato: flagellato; imprigionato; minacciato di morte; lapidato; naufragato in alto mare; esposto a pericoli di ogni genere; afflitto da fame, sete, freddo e nudità; costantemente preoccupato per le chiese</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(2 Co 11:23b-29).</a:t>
            </a:r>
          </a:p>
        </p:txBody>
      </p:sp>
    </p:spTree>
    <p:extLst>
      <p:ext uri="{BB962C8B-B14F-4D97-AF65-F5344CB8AC3E}">
        <p14:creationId xmlns:p14="http://schemas.microsoft.com/office/powerpoint/2010/main" val="5197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60000"/>
            <a:lum/>
          </a:blip>
          <a:srcRect/>
          <a:stretch>
            <a:fillRect t="-9000" b="-9000"/>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spc="300" dirty="0">
                <a:ln/>
                <a:solidFill>
                  <a:schemeClr val="accent4"/>
                </a:solidFill>
                <a:effectLst>
                  <a:outerShdw blurRad="38100" dist="38100" dir="2700000" algn="tl">
                    <a:srgbClr val="000000">
                      <a:alpha val="43137"/>
                    </a:srgbClr>
                  </a:outerShdw>
                </a:effectLst>
              </a:rPr>
              <a:t>AUTOESAME E VITTORIA </a:t>
            </a: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646331"/>
          </a:xfrm>
          <a:prstGeom prst="rect">
            <a:avLst/>
          </a:prstGeom>
          <a:noFill/>
        </p:spPr>
        <p:txBody>
          <a:bodyPr wrap="square">
            <a:spAutoFit/>
          </a:bodyPr>
          <a:lstStyle/>
          <a:p>
            <a:pPr algn="ctr"/>
            <a:r>
              <a:rPr lang="es-ES" b="1" dirty="0">
                <a:solidFill>
                  <a:schemeClr val="accent2">
                    <a:lumMod val="40000"/>
                    <a:lumOff val="60000"/>
                  </a:schemeClr>
                </a:solidFill>
                <a:effectLst>
                  <a:glow rad="127000">
                    <a:srgbClr val="284A2D"/>
                  </a:glow>
                </a:effectLst>
                <a:latin typeface="Comic Sans MS" panose="030F0702030302020204" pitchFamily="66" charset="0"/>
              </a:rPr>
              <a:t>“</a:t>
            </a:r>
            <a:r>
              <a:rPr lang="it-IT" b="1" dirty="0">
                <a:solidFill>
                  <a:schemeClr val="accent2">
                    <a:lumMod val="40000"/>
                    <a:lumOff val="60000"/>
                  </a:schemeClr>
                </a:solidFill>
                <a:effectLst>
                  <a:glow rad="127000">
                    <a:srgbClr val="284A2D"/>
                  </a:glow>
                </a:effectLst>
                <a:latin typeface="Comic Sans MS" panose="030F0702030302020204" pitchFamily="66" charset="0"/>
              </a:rPr>
              <a:t>Esaminate voi stessi per vedere se siete nella fede; provate voi stessi. Non riconoscete voi stessi che Gesù Cristo è in voi? A meno che non siate riprovati</a:t>
            </a:r>
            <a:r>
              <a:rPr lang="es-ES" b="1" dirty="0">
                <a:solidFill>
                  <a:schemeClr val="accent2">
                    <a:lumMod val="40000"/>
                    <a:lumOff val="60000"/>
                  </a:schemeClr>
                </a:solidFill>
                <a:effectLst>
                  <a:glow rad="127000">
                    <a:srgbClr val="284A2D"/>
                  </a:glow>
                </a:effectLst>
                <a:latin typeface="Comic Sans MS" panose="030F0702030302020204" pitchFamily="66" charset="0"/>
              </a:rPr>
              <a:t>” </a:t>
            </a:r>
            <a:r>
              <a:rPr lang="es-ES" sz="1400" b="1" dirty="0">
                <a:solidFill>
                  <a:schemeClr val="accent2">
                    <a:lumMod val="40000"/>
                    <a:lumOff val="60000"/>
                  </a:schemeClr>
                </a:solidFill>
                <a:effectLst>
                  <a:glow rad="127000">
                    <a:srgbClr val="284A2D"/>
                  </a:glow>
                </a:effectLst>
                <a:latin typeface="Comic Sans MS" panose="030F0702030302020204" pitchFamily="66" charset="0"/>
              </a:rPr>
              <a:t>(2 Corinzi 13:5)</a:t>
            </a:r>
            <a:endParaRPr lang="es-ES" b="1" dirty="0">
              <a:solidFill>
                <a:schemeClr val="accent2">
                  <a:lumMod val="40000"/>
                  <a:lumOff val="60000"/>
                </a:schemeClr>
              </a:solidFill>
              <a:effectLst>
                <a:glow rad="127000">
                  <a:srgbClr val="284A2D"/>
                </a:glow>
              </a:effectLst>
              <a:latin typeface="Comic Sans MS" panose="030F0702030302020204" pitchFamily="66" charset="0"/>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189691" y="1478964"/>
            <a:ext cx="7738355" cy="923330"/>
          </a:xfrm>
          <a:prstGeom prst="rect">
            <a:avLst/>
          </a:prstGeom>
          <a:noFill/>
        </p:spPr>
        <p:txBody>
          <a:bodyPr wrap="square" rtlCol="0">
            <a:spAutoFit/>
          </a:bodyPr>
          <a:lstStyle/>
          <a:p>
            <a:pPr>
              <a:spcBef>
                <a:spcPts val="600"/>
              </a:spcBef>
            </a:pPr>
            <a:r>
              <a:rPr lang="it-IT" b="1" dirty="0"/>
              <a:t>Si avvicinava il momento in cui Paolo avrebbe visitato Corinto. Cosa avrebbe trovato e come avrebbe dovuto comportarsi di conseguenza?</a:t>
            </a:r>
            <a:r>
              <a:rPr lang="es-ES" b="1" dirty="0"/>
              <a:t> (2 Co 13:1,2).</a:t>
            </a: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272377" y="2510730"/>
            <a:ext cx="2524328" cy="3502142"/>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911119" y="2324596"/>
            <a:ext cx="4902513" cy="923330"/>
          </a:xfrm>
          <a:prstGeom prst="rect">
            <a:avLst/>
          </a:prstGeom>
          <a:noFill/>
        </p:spPr>
        <p:txBody>
          <a:bodyPr wrap="square">
            <a:spAutoFit/>
          </a:bodyPr>
          <a:lstStyle/>
          <a:p>
            <a:pPr>
              <a:spcBef>
                <a:spcPts val="600"/>
              </a:spcBef>
            </a:pPr>
            <a:r>
              <a:rPr lang="it-IT" b="1" dirty="0"/>
              <a:t>Paolo era disposto ad applicare la disciplina ecclesiastica in modo deciso: riaccogliere il pentito e punire l’ostinato</a:t>
            </a:r>
            <a:r>
              <a:rPr lang="es-ES" b="1" dirty="0"/>
              <a:t>.</a:t>
            </a:r>
          </a:p>
        </p:txBody>
      </p:sp>
      <p:sp>
        <p:nvSpPr>
          <p:cNvPr id="21" name="CuadroTexto 20">
            <a:extLst>
              <a:ext uri="{FF2B5EF4-FFF2-40B4-BE49-F238E27FC236}">
                <a16:creationId xmlns:a16="http://schemas.microsoft.com/office/drawing/2014/main" id="{B4094B42-A165-BA7D-8B4A-0F5A8A36CAD1}"/>
              </a:ext>
            </a:extLst>
          </p:cNvPr>
          <p:cNvSpPr txBox="1"/>
          <p:nvPr/>
        </p:nvSpPr>
        <p:spPr>
          <a:xfrm>
            <a:off x="272377" y="6121308"/>
            <a:ext cx="7738355" cy="646331"/>
          </a:xfrm>
          <a:prstGeom prst="rect">
            <a:avLst/>
          </a:prstGeom>
          <a:noFill/>
        </p:spPr>
        <p:txBody>
          <a:bodyPr wrap="square">
            <a:spAutoFit/>
          </a:bodyPr>
          <a:lstStyle/>
          <a:p>
            <a:pPr>
              <a:spcBef>
                <a:spcPts val="600"/>
              </a:spcBef>
            </a:pPr>
            <a:r>
              <a:rPr lang="it-IT" b="1" dirty="0"/>
              <a:t>Da parte sua, Paolo pregava per loro affinché smettessero di fare il male e facessero il bene, e affinché fossero resi perfetti </a:t>
            </a:r>
            <a:r>
              <a:rPr lang="es-ES" b="1" dirty="0"/>
              <a:t>(2 Co 13:7-9).</a:t>
            </a:r>
          </a:p>
        </p:txBody>
      </p:sp>
      <p:sp>
        <p:nvSpPr>
          <p:cNvPr id="4" name="CuadroTexto 3">
            <a:extLst>
              <a:ext uri="{FF2B5EF4-FFF2-40B4-BE49-F238E27FC236}">
                <a16:creationId xmlns:a16="http://schemas.microsoft.com/office/drawing/2014/main" id="{E5B923D3-149F-BC93-8838-E6C206ADE580}"/>
              </a:ext>
            </a:extLst>
          </p:cNvPr>
          <p:cNvSpPr txBox="1"/>
          <p:nvPr/>
        </p:nvSpPr>
        <p:spPr>
          <a:xfrm>
            <a:off x="2967160" y="4960915"/>
            <a:ext cx="4883062" cy="923330"/>
          </a:xfrm>
          <a:prstGeom prst="rect">
            <a:avLst/>
          </a:prstGeom>
          <a:noFill/>
        </p:spPr>
        <p:txBody>
          <a:bodyPr wrap="square">
            <a:spAutoFit/>
          </a:bodyPr>
          <a:lstStyle/>
          <a:p>
            <a:pPr lvl="0">
              <a:spcBef>
                <a:spcPts val="600"/>
              </a:spcBef>
              <a:defRPr/>
            </a:pPr>
            <a:r>
              <a:rPr lang="it-IT" b="1" dirty="0">
                <a:solidFill>
                  <a:prstClr val="black"/>
                </a:solidFill>
              </a:rPr>
              <a:t>Per questo motivo, prima di arrivare a quel momento, i Corinzi dovevano riflettere ed esaminare se stessi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(2 Co 13:5).</a:t>
            </a:r>
          </a:p>
        </p:txBody>
      </p:sp>
      <p:sp>
        <p:nvSpPr>
          <p:cNvPr id="7" name="CuadroTexto 6">
            <a:extLst>
              <a:ext uri="{FF2B5EF4-FFF2-40B4-BE49-F238E27FC236}">
                <a16:creationId xmlns:a16="http://schemas.microsoft.com/office/drawing/2014/main" id="{EFF17DB4-5834-BD1C-EE6E-FF1F258F027F}"/>
              </a:ext>
            </a:extLst>
          </p:cNvPr>
          <p:cNvSpPr txBox="1"/>
          <p:nvPr/>
        </p:nvSpPr>
        <p:spPr>
          <a:xfrm>
            <a:off x="2947707" y="3365756"/>
            <a:ext cx="4902513" cy="1477328"/>
          </a:xfrm>
          <a:prstGeom prst="rect">
            <a:avLst/>
          </a:prstGeom>
          <a:noFill/>
        </p:spPr>
        <p:txBody>
          <a:bodyPr wrap="square">
            <a:spAutoFit/>
          </a:bodyPr>
          <a:lstStyle/>
          <a:p>
            <a:pPr lvl="0">
              <a:spcBef>
                <a:spcPts val="600"/>
              </a:spcBef>
              <a:defRPr/>
            </a:pPr>
            <a:r>
              <a:rPr lang="it-IT" b="1" dirty="0">
                <a:solidFill>
                  <a:prstClr val="black"/>
                </a:solidFill>
              </a:rPr>
              <a:t>Il suo timore era che, al suo arrivo, li avrebbe trovati in conflitto tra loro e dediti a vari peccati. Temeva di dover piangere per i peccatori che non si erano pentiti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(2 Co 12:20,21).</a:t>
            </a:r>
          </a:p>
        </p:txBody>
      </p:sp>
    </p:spTree>
    <p:extLst>
      <p:ext uri="{BB962C8B-B14F-4D97-AF65-F5344CB8AC3E}">
        <p14:creationId xmlns:p14="http://schemas.microsoft.com/office/powerpoint/2010/main" val="43832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318157" y="616618"/>
            <a:ext cx="9561532" cy="5262979"/>
          </a:xfrm>
          <a:prstGeom prst="rect">
            <a:avLst/>
          </a:prstGeom>
          <a:noFill/>
        </p:spPr>
        <p:txBody>
          <a:bodyPr wrap="square">
            <a:spAutoFit/>
          </a:bodyPr>
          <a:lstStyle/>
          <a:p>
            <a:pPr algn="ctr">
              <a:spcBef>
                <a:spcPts val="600"/>
              </a:spcBef>
            </a:pPr>
            <a:r>
              <a:rPr lang="es-ES" sz="2400" b="1" dirty="0">
                <a:latin typeface="Comic Sans MS" pitchFamily="66" charset="0"/>
              </a:rPr>
              <a:t>“</a:t>
            </a:r>
            <a:r>
              <a:rPr lang="it-IT" sz="2400" b="1" dirty="0">
                <a:latin typeface="Comic Sans MS" pitchFamily="66" charset="0"/>
              </a:rPr>
              <a:t>La Parola di Dio è stata data ai credenti come salvaguardia contro l’influsso dei falsi maestri e il potere ingannatore degli spiriti delle tenebre. Satana ricorre a ogni mezzo per impedire agli uomini di conoscere la Bibbia, le cui chiare affermazioni smascherano i suoi inganni. A ogni risveglio del popolo di Dio fa riscontro un’intensificata attività da parte del principe del male. Oggi, poi, egli ricorre alle sue ultime forze in vista della lotta finale contro il Cristo e i suoi discepoli. Sta per realizzare il suo inganno supremo: l’anticristo compirà opere straordinarie davanti ai nostri occhi. Egli imiterà la verità così bene, che sarà quasi impossibile riconoscere il vero dal falso senza l’aiuto delle Sacre Scritture. Infatti, è alla luce della loro testimonianza che bisogna provare ed esaminare la natura di ogni affermazione e di ogni miracolo.</a:t>
            </a:r>
            <a:r>
              <a:rPr lang="es-ES" sz="2400" b="1" dirty="0">
                <a:latin typeface="Comic Sans MS" pitchFamily="66" charset="0"/>
              </a:rPr>
              <a:t>”</a:t>
            </a:r>
          </a:p>
        </p:txBody>
      </p:sp>
      <p:sp>
        <p:nvSpPr>
          <p:cNvPr id="4" name="CuadroTexto 3">
            <a:extLst>
              <a:ext uri="{FF2B5EF4-FFF2-40B4-BE49-F238E27FC236}">
                <a16:creationId xmlns:a16="http://schemas.microsoft.com/office/drawing/2014/main" id="{A29A2DCA-7926-A37C-2662-3C0041C85CE9}"/>
              </a:ext>
            </a:extLst>
          </p:cNvPr>
          <p:cNvSpPr txBox="1"/>
          <p:nvPr/>
        </p:nvSpPr>
        <p:spPr>
          <a:xfrm>
            <a:off x="7209360" y="6081832"/>
            <a:ext cx="3470502" cy="338554"/>
          </a:xfrm>
          <a:prstGeom prst="rect">
            <a:avLst/>
          </a:prstGeom>
          <a:noFill/>
        </p:spPr>
        <p:txBody>
          <a:bodyPr wrap="none" rtlCol="0">
            <a:spAutoFit/>
          </a:bodyPr>
          <a:lstStyle/>
          <a:p>
            <a:pPr algn="r"/>
            <a:r>
              <a:rPr lang="es-ES" sz="1600" b="1" dirty="0"/>
              <a:t>(E.G. White, </a:t>
            </a:r>
            <a:r>
              <a:rPr lang="es-ES" sz="1600" b="1" i="1" dirty="0" err="1"/>
              <a:t>Il</a:t>
            </a:r>
            <a:r>
              <a:rPr lang="es-ES" sz="1600" b="1" i="1" dirty="0"/>
              <a:t> gran </a:t>
            </a:r>
            <a:r>
              <a:rPr lang="es-ES" sz="1600" b="1" i="1" dirty="0" err="1"/>
              <a:t>conflitto</a:t>
            </a:r>
            <a:r>
              <a:rPr lang="es-ES" sz="1600" b="1" dirty="0"/>
              <a:t>,  p. 464)</a:t>
            </a:r>
          </a:p>
        </p:txBody>
      </p:sp>
    </p:spTree>
    <p:extLst>
      <p:ext uri="{BB962C8B-B14F-4D97-AF65-F5344CB8AC3E}">
        <p14:creationId xmlns:p14="http://schemas.microsoft.com/office/powerpoint/2010/main" val="235928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6410</TotalTime>
  <Words>1407</Words>
  <Application>Microsoft Office PowerPoint</Application>
  <PresentationFormat>Panorámica</PresentationFormat>
  <Paragraphs>65</Paragraphs>
  <Slides>11</Slides>
  <Notes>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vt:i4>
      </vt:variant>
    </vt:vector>
  </HeadingPairs>
  <TitlesOfParts>
    <vt:vector size="18" baseType="lpstr">
      <vt:lpstr>Aptos</vt:lpstr>
      <vt:lpstr>Calibri</vt:lpstr>
      <vt:lpstr>Aptos Display</vt:lpstr>
      <vt:lpstr>Comic Sans MS</vt:lpstr>
      <vt:lpstr>Verdana</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Sergio</dc:creator>
  <cp:lastModifiedBy>Isabel Laveda</cp:lastModifiedBy>
  <cp:revision>92</cp:revision>
  <dcterms:created xsi:type="dcterms:W3CDTF">2026-08-15T14:34:39Z</dcterms:created>
  <dcterms:modified xsi:type="dcterms:W3CDTF">2026-09-15T14:36:35Z</dcterms:modified>
</cp:coreProperties>
</file>