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303" r:id="rId2"/>
    <p:sldId id="284" r:id="rId3"/>
    <p:sldId id="257" r:id="rId4"/>
    <p:sldId id="293" r:id="rId5"/>
    <p:sldId id="295" r:id="rId6"/>
    <p:sldId id="297" r:id="rId7"/>
    <p:sldId id="300" r:id="rId8"/>
    <p:sldId id="260" r:id="rId9"/>
    <p:sldId id="302" r:id="rId10"/>
    <p:sldId id="262" r:id="rId11"/>
    <p:sldId id="264" r:id="rId12"/>
    <p:sldId id="263"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Verdana" panose="020B0604030504040204" pitchFamily="34"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42BF"/>
    <a:srgbClr val="FFFF99"/>
    <a:srgbClr val="E7E200"/>
    <a:srgbClr val="C5C000"/>
    <a:srgbClr val="FFFFCC"/>
    <a:srgbClr val="628A85"/>
    <a:srgbClr val="ABFFD9"/>
    <a:srgbClr val="00743F"/>
    <a:srgbClr val="00894D"/>
    <a:srgbClr val="8C5A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03" autoAdjust="0"/>
    <p:restoredTop sz="94658"/>
  </p:normalViewPr>
  <p:slideViewPr>
    <p:cSldViewPr snapToGrid="0">
      <p:cViewPr varScale="1">
        <p:scale>
          <a:sx n="28" d="100"/>
          <a:sy n="28" d="100"/>
        </p:scale>
        <p:origin x="132" y="11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1"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it-IT" sz="2000" dirty="0">
              <a:effectLst/>
            </a:rPr>
            <a:t>In che modo Dio comunicava originariamente con l'umanità?</a:t>
          </a:r>
          <a:endParaRPr lang="es-ES" sz="2000" dirty="0">
            <a:effectLst/>
          </a:endParaRP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s-ES"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it-IT" sz="2000" dirty="0">
              <a:effectLst/>
            </a:rPr>
            <a:t>In che modo l'umanità ha smesso di comunicare con Dio?</a:t>
          </a:r>
          <a:endParaRPr lang="es-ES" sz="2000" dirty="0">
            <a:effectLst/>
          </a:endParaRP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s-ES"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it-IT" sz="2000" dirty="0">
              <a:effectLst/>
            </a:rPr>
            <a:t>In che modo Dio ha cercato di ristabilire la comunicazione?</a:t>
          </a:r>
          <a:endParaRPr lang="es-ES" sz="2000" dirty="0">
            <a:effectLst/>
          </a:endParaRP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s-ES"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it-IT" sz="2000" dirty="0">
              <a:effectLst/>
            </a:rPr>
            <a:t>Perché oggi non possiamo comunicare direttamente con Dio?</a:t>
          </a:r>
          <a:endParaRPr lang="es-ES" sz="2000" dirty="0">
            <a:effectLst/>
          </a:endParaRP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s-ES"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it-IT" sz="2000" dirty="0">
              <a:effectLst/>
            </a:rPr>
            <a:t>Come possiamo comunicare con Dio attualmente?</a:t>
          </a:r>
          <a:endParaRPr lang="es-ES" sz="2000" dirty="0">
            <a:effectLst/>
          </a:endParaRP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s-ES"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1"/>
    <dgm:cxn modelId="{2647FD12-9245-4707-B268-2652E430C9CC}" type="presOf" srcId="{19F867EE-A6CF-4EC1-B7D0-A041C3631F9B}" destId="{782FEEA3-0052-4FF9-A5EA-B54CA2C4537A}" srcOrd="0" destOrd="0" presId="urn:microsoft.com/office/officeart/2026/layout/NumberedDotsVertical#1"/>
    <dgm:cxn modelId="{80ED102C-1CB6-47E6-9547-DEF0E2FBDC13}" type="presOf" srcId="{4C74804E-B125-4A75-9F6C-6BDF3A197543}" destId="{E68D658C-2FE9-43DE-BC4D-A18F6DF55924}" srcOrd="0" destOrd="0" presId="urn:microsoft.com/office/officeart/2026/layout/NumberedDotsVertical#1"/>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1"/>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1"/>
    <dgm:cxn modelId="{2366FD40-8F5A-4864-88BC-67627FA568A6}" type="presOf" srcId="{71E6F894-A02F-486E-9F09-6EB612C80F24}" destId="{B8CF647B-F574-4FCE-8352-FE92FB35CAB3}" srcOrd="0" destOrd="0" presId="urn:microsoft.com/office/officeart/2026/layout/NumberedDotsVertical#1"/>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1"/>
    <dgm:cxn modelId="{B71A5080-BF8D-44BA-986D-E3C1C6BB1AD3}" type="presOf" srcId="{71E6F894-A02F-486E-9F09-6EB612C80F24}" destId="{8F44D221-F2F5-48FD-AE91-8A30813CA4DA}" srcOrd="1" destOrd="0" presId="urn:microsoft.com/office/officeart/2026/layout/NumberedDotsVertical#1"/>
    <dgm:cxn modelId="{3DC6E197-E1E3-47BF-ADAC-FF62292E7CD7}" type="presOf" srcId="{29201ECF-5C39-4F5A-B547-A34BE62A6232}" destId="{27F00753-58F7-45DA-821F-2008EAC94CEB}" srcOrd="0" destOrd="0" presId="urn:microsoft.com/office/officeart/2026/layout/NumberedDotsVertical#1"/>
    <dgm:cxn modelId="{F662399A-467B-445B-ACED-B106703E0D4B}" type="presOf" srcId="{72869244-121B-4780-9BC6-96CD601EFDD7}" destId="{521D96E3-37A7-45CD-B7CD-53A035BA3A3F}" srcOrd="0" destOrd="0" presId="urn:microsoft.com/office/officeart/2026/layout/NumberedDotsVertical#1"/>
    <dgm:cxn modelId="{0DF6EBB3-330B-42BF-9CD6-39D974B4B539}" type="presOf" srcId="{30BC4967-E917-4BA5-8D46-8D5C52F647B9}" destId="{A432D7D2-6FD6-4C39-A8B1-0396848A9681}" srcOrd="0" destOrd="0" presId="urn:microsoft.com/office/officeart/2026/layout/NumberedDotsVertical#1"/>
    <dgm:cxn modelId="{415FC9D7-BB20-46B4-BE38-31ECD0C5EA30}" type="presOf" srcId="{6CC6E6D2-F015-46A6-A7CC-352350BC3278}" destId="{67B9361A-5011-4506-B9D3-9E6D19D05D5F}" srcOrd="1" destOrd="0" presId="urn:microsoft.com/office/officeart/2026/layout/NumberedDotsVertical#1"/>
    <dgm:cxn modelId="{30874ADC-0BC4-48DE-BB06-4FE1B0428A67}" type="presOf" srcId="{6CC6E6D2-F015-46A6-A7CC-352350BC3278}" destId="{1AEFD01D-DD54-47AA-9C6C-E1445084A3DD}" srcOrd="0" destOrd="0" presId="urn:microsoft.com/office/officeart/2026/layout/NumberedDotsVertical#1"/>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1"/>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1"/>
    <dgm:cxn modelId="{A992ED78-FED9-4D20-B719-553E39A7F778}" type="presParOf" srcId="{27F00753-58F7-45DA-821F-2008EAC94CEB}" destId="{497D8036-589A-4F07-A99C-A10D7E59B54B}" srcOrd="0" destOrd="0" presId="urn:microsoft.com/office/officeart/2026/layout/NumberedDotsVertical#1"/>
    <dgm:cxn modelId="{8A8A9439-ACBD-427C-8D7A-EB502A1B2406}" type="presParOf" srcId="{497D8036-589A-4F07-A99C-A10D7E59B54B}" destId="{DA3D02F7-6669-4681-B66B-3EBCF374A276}" srcOrd="0" destOrd="0" presId="urn:microsoft.com/office/officeart/2026/layout/NumberedDotsVertical#1"/>
    <dgm:cxn modelId="{98BD9374-6691-4DC6-AE49-F00001F447A4}" type="presParOf" srcId="{DA3D02F7-6669-4681-B66B-3EBCF374A276}" destId="{982C3882-100A-40BE-B120-6DF36B634F24}" srcOrd="0" destOrd="0" presId="urn:microsoft.com/office/officeart/2026/layout/NumberedDotsVertical#1"/>
    <dgm:cxn modelId="{48F035BE-CD4A-4396-A6B1-26D078FBB99D}" type="presParOf" srcId="{DA3D02F7-6669-4681-B66B-3EBCF374A276}" destId="{88A4B5C2-68AA-461A-A959-82AF1408014E}" srcOrd="1" destOrd="0" presId="urn:microsoft.com/office/officeart/2026/layout/NumberedDotsVertical#1"/>
    <dgm:cxn modelId="{3CF4F067-7185-47CA-900B-65B1FA630FDD}" type="presParOf" srcId="{DA3D02F7-6669-4681-B66B-3EBCF374A276}" destId="{B8CF647B-F574-4FCE-8352-FE92FB35CAB3}" srcOrd="2" destOrd="0" presId="urn:microsoft.com/office/officeart/2026/layout/NumberedDotsVertical#1"/>
    <dgm:cxn modelId="{E90EA2C1-C441-4B96-935A-4B851A1B883B}" type="presParOf" srcId="{DA3D02F7-6669-4681-B66B-3EBCF374A276}" destId="{CACFAD57-DC0C-4376-82EB-20144DAB1996}" srcOrd="3" destOrd="0" presId="urn:microsoft.com/office/officeart/2026/layout/NumberedDotsVertical#1"/>
    <dgm:cxn modelId="{588134A7-3D22-4654-A7D8-7EF39B6FD0C1}" type="presParOf" srcId="{497D8036-589A-4F07-A99C-A10D7E59B54B}" destId="{8F44D221-F2F5-48FD-AE91-8A30813CA4DA}" srcOrd="1" destOrd="0" presId="urn:microsoft.com/office/officeart/2026/layout/NumberedDotsVertical#1"/>
    <dgm:cxn modelId="{B69CABD0-8572-4EDF-95FC-030CA12BC4D9}" type="presParOf" srcId="{497D8036-589A-4F07-A99C-A10D7E59B54B}" destId="{4ACEE19B-DFAE-4BF0-86AB-80C1A4583B30}" srcOrd="2" destOrd="0" presId="urn:microsoft.com/office/officeart/2026/layout/NumberedDotsVertical#1"/>
    <dgm:cxn modelId="{6F0BF5A5-0ACD-46B2-BDCA-70B026BD610E}" type="presParOf" srcId="{4ACEE19B-DFAE-4BF0-86AB-80C1A4583B30}" destId="{8A7783AF-8F2F-45F3-9476-4AEB8AB5AF8C}" srcOrd="0" destOrd="0" presId="urn:microsoft.com/office/officeart/2026/layout/NumberedDotsVertical#1"/>
    <dgm:cxn modelId="{FDFFF691-E6F3-430F-83A7-20D82D33A80C}" type="presParOf" srcId="{4ACEE19B-DFAE-4BF0-86AB-80C1A4583B30}" destId="{E68D658C-2FE9-43DE-BC4D-A18F6DF55924}" srcOrd="1" destOrd="0" presId="urn:microsoft.com/office/officeart/2026/layout/NumberedDotsVertical#1"/>
    <dgm:cxn modelId="{4A1CD154-3E45-4D48-8D16-EDACAE0F98E4}" type="presParOf" srcId="{4ACEE19B-DFAE-4BF0-86AB-80C1A4583B30}" destId="{521D96E3-37A7-45CD-B7CD-53A035BA3A3F}" srcOrd="2" destOrd="0" presId="urn:microsoft.com/office/officeart/2026/layout/NumberedDotsVertical#1"/>
    <dgm:cxn modelId="{964D5389-606D-4DC5-9702-7BA6E7573EB8}" type="presParOf" srcId="{4ACEE19B-DFAE-4BF0-86AB-80C1A4583B30}" destId="{C8C47892-6108-42EE-914F-5B4CF2B93540}" srcOrd="3" destOrd="0" presId="urn:microsoft.com/office/officeart/2026/layout/NumberedDotsVertical#1"/>
    <dgm:cxn modelId="{F91B3335-0BD0-41AD-B83C-1183D48CF0F9}" type="presParOf" srcId="{497D8036-589A-4F07-A99C-A10D7E59B54B}" destId="{DDDFDB86-102D-47F8-BD42-78D627B90AFC}" srcOrd="3" destOrd="0" presId="urn:microsoft.com/office/officeart/2026/layout/NumberedDotsVertical#1"/>
    <dgm:cxn modelId="{398EBB00-29F3-45A6-84F4-6713573FA45F}" type="presParOf" srcId="{497D8036-589A-4F07-A99C-A10D7E59B54B}" destId="{4ACC58D4-7669-45C9-9515-D2DA812815E5}" srcOrd="4" destOrd="0" presId="urn:microsoft.com/office/officeart/2026/layout/NumberedDotsVertical#1"/>
    <dgm:cxn modelId="{CF2811E0-7A72-41E2-AB29-59022EF3C5E1}" type="presParOf" srcId="{4ACC58D4-7669-45C9-9515-D2DA812815E5}" destId="{EC15913F-3925-4F09-A85A-39D1A7197F46}" srcOrd="0" destOrd="0" presId="urn:microsoft.com/office/officeart/2026/layout/NumberedDotsVertical#1"/>
    <dgm:cxn modelId="{43A895DB-79C8-4022-BF7D-50CC886DD520}" type="presParOf" srcId="{4ACC58D4-7669-45C9-9515-D2DA812815E5}" destId="{243124F9-5C60-4E2E-8E4B-19138C17904C}" srcOrd="1" destOrd="0" presId="urn:microsoft.com/office/officeart/2026/layout/NumberedDotsVertical#1"/>
    <dgm:cxn modelId="{14FA1D96-C66F-4AA7-9A00-78B6002A13BC}" type="presParOf" srcId="{4ACC58D4-7669-45C9-9515-D2DA812815E5}" destId="{1AEFD01D-DD54-47AA-9C6C-E1445084A3DD}" srcOrd="2" destOrd="0" presId="urn:microsoft.com/office/officeart/2026/layout/NumberedDotsVertical#1"/>
    <dgm:cxn modelId="{5CF029FD-5E7F-4286-B340-500022139C3C}" type="presParOf" srcId="{4ACC58D4-7669-45C9-9515-D2DA812815E5}" destId="{939EF492-8CE0-4123-B682-BB234C944795}" srcOrd="3" destOrd="0" presId="urn:microsoft.com/office/officeart/2026/layout/NumberedDotsVertical#1"/>
    <dgm:cxn modelId="{926EBFB2-E165-4BDD-820B-0B0553555357}" type="presParOf" srcId="{497D8036-589A-4F07-A99C-A10D7E59B54B}" destId="{67B9361A-5011-4506-B9D3-9E6D19D05D5F}" srcOrd="5" destOrd="0" presId="urn:microsoft.com/office/officeart/2026/layout/NumberedDotsVertical#1"/>
    <dgm:cxn modelId="{C8C9C988-37F6-45DC-A987-571063F7D1FA}" type="presParOf" srcId="{497D8036-589A-4F07-A99C-A10D7E59B54B}" destId="{89A30DBD-D7C6-4398-B220-DB8D30AF4307}" srcOrd="6" destOrd="0" presId="urn:microsoft.com/office/officeart/2026/layout/NumberedDotsVertical#1"/>
    <dgm:cxn modelId="{A74C6D6D-6312-40CA-951B-9D49FDEB67C9}" type="presParOf" srcId="{89A30DBD-D7C6-4398-B220-DB8D30AF4307}" destId="{1AF34E8B-547C-456B-9173-196B71863CE5}" srcOrd="0" destOrd="0" presId="urn:microsoft.com/office/officeart/2026/layout/NumberedDotsVertical#1"/>
    <dgm:cxn modelId="{8A8FE63C-BEC9-4461-938B-71A43F61559A}" type="presParOf" srcId="{89A30DBD-D7C6-4398-B220-DB8D30AF4307}" destId="{782FEEA3-0052-4FF9-A5EA-B54CA2C4537A}" srcOrd="1" destOrd="0" presId="urn:microsoft.com/office/officeart/2026/layout/NumberedDotsVertical#1"/>
    <dgm:cxn modelId="{9B3D4C26-2728-4312-91E2-4992E77ABFE2}" type="presParOf" srcId="{89A30DBD-D7C6-4398-B220-DB8D30AF4307}" destId="{49D5BDFE-8663-4590-9DAD-3F859CCCE0C7}" srcOrd="2" destOrd="0" presId="urn:microsoft.com/office/officeart/2026/layout/NumberedDotsVertical#1"/>
    <dgm:cxn modelId="{C54EEE06-1555-44DC-8034-B42E9EFE7CF5}" type="presParOf" srcId="{89A30DBD-D7C6-4398-B220-DB8D30AF4307}" destId="{4C837333-A2A8-404A-899D-681463BB0E2E}" srcOrd="3" destOrd="0" presId="urn:microsoft.com/office/officeart/2026/layout/NumberedDotsVertical#1"/>
    <dgm:cxn modelId="{ABA1EC80-0837-48FC-A9A3-A5DC5DD96ED8}" type="presParOf" srcId="{497D8036-589A-4F07-A99C-A10D7E59B54B}" destId="{679928AE-2679-4B59-86AC-089A2906A4F5}" srcOrd="7" destOrd="0" presId="urn:microsoft.com/office/officeart/2026/layout/NumberedDotsVertical#1"/>
    <dgm:cxn modelId="{7E6B3029-482C-47AE-9F2F-B66648976C3F}" type="presParOf" srcId="{497D8036-589A-4F07-A99C-A10D7E59B54B}" destId="{C71088E1-D57A-4A08-99BB-3359CE183322}" srcOrd="8" destOrd="0" presId="urn:microsoft.com/office/officeart/2026/layout/NumberedDotsVertical#1"/>
    <dgm:cxn modelId="{9ECE48E4-AF54-459F-8F3E-AED641AF04B2}" type="presParOf" srcId="{C71088E1-D57A-4A08-99BB-3359CE183322}" destId="{7A983CDD-C5D7-4FFA-BBA5-59DF0D692CD0}" srcOrd="0" destOrd="0" presId="urn:microsoft.com/office/officeart/2026/layout/NumberedDotsVertical#1"/>
    <dgm:cxn modelId="{1FF5CB72-91A2-4A60-B841-7D0EB2D11CA8}" type="presParOf" srcId="{C71088E1-D57A-4A08-99BB-3359CE183322}" destId="{FBFD330B-BB8A-4800-A5D2-C3B6AADA529A}" srcOrd="1" destOrd="0" presId="urn:microsoft.com/office/officeart/2026/layout/NumberedDotsVertical#1"/>
    <dgm:cxn modelId="{C22DDA9D-B882-4B22-9109-F5CCD9D0FE0B}" type="presParOf" srcId="{C71088E1-D57A-4A08-99BB-3359CE183322}" destId="{A432D7D2-6FD6-4C39-A8B1-0396848A9681}" srcOrd="2" destOrd="0" presId="urn:microsoft.com/office/officeart/2026/layout/NumberedDotsVertical#1"/>
    <dgm:cxn modelId="{410E1AD4-3321-4700-8C84-2750B2DB7035}" type="presParOf" srcId="{C71088E1-D57A-4A08-99BB-3359CE183322}" destId="{97DBA1A1-0329-49B6-A136-7A68628873EB}" srcOrd="3" destOrd="0" presId="urn:microsoft.com/office/officeart/2026/layout/NumberedDotsVertic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es-ES" sz="1800" b="1" dirty="0">
              <a:effectLst>
                <a:outerShdw blurRad="38100" dist="38100" dir="2700000" algn="tl">
                  <a:srgbClr val="000000"/>
                </a:outerShdw>
              </a:effectLst>
            </a:rPr>
            <a:t>Eva</a:t>
          </a: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s-ES" sz="1600" b="1" dirty="0"/>
            <a:t>Dolore nel parto</a:t>
          </a:r>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s-ES" sz="1600" b="1" dirty="0"/>
            <a:t>Perdita dell’uguaglianza con Adamo</a:t>
          </a:r>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es-ES" sz="1800" b="1" dirty="0">
              <a:effectLst>
                <a:outerShdw blurRad="38100" dist="38100" dir="2700000" algn="tl">
                  <a:srgbClr val="000000"/>
                </a:outerShdw>
              </a:effectLst>
            </a:rPr>
            <a:t>Adamo</a:t>
          </a: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s-ES" sz="1600" b="1" dirty="0"/>
            <a:t>Lavorare con sforzo</a:t>
          </a:r>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s-ES" sz="1600" b="1" dirty="0"/>
            <a:t>Coltivare per poter mangiare</a:t>
          </a:r>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es-ES" sz="1800" b="1" dirty="0">
              <a:effectLst>
                <a:outerShdw blurRad="38100" dist="38100" dir="2700000" algn="tl">
                  <a:srgbClr val="000000"/>
                </a:outerShdw>
              </a:effectLst>
            </a:rPr>
            <a:t>Tutti</a:t>
          </a: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s-ES" sz="1600" b="1" dirty="0"/>
            <a:t>Morte</a:t>
          </a:r>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s-ES" sz="1600" b="1" dirty="0"/>
            <a:t>Separazione da Dio</a:t>
          </a:r>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6930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70622"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it-IT" sz="2000" kern="1200" dirty="0">
              <a:effectLst/>
            </a:rPr>
            <a:t>In che modo Dio comunicava originariamente con l'umanità?</a:t>
          </a:r>
          <a:endParaRPr lang="es-ES" sz="2000" kern="1200" dirty="0">
            <a:effectLst/>
          </a:endParaRP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it-IT" sz="2000" kern="1200" dirty="0">
              <a:effectLst/>
            </a:rPr>
            <a:t>In che modo l'umanità ha smesso di comunicare con Dio?</a:t>
          </a:r>
          <a:endParaRPr lang="es-ES" sz="2000" kern="1200" dirty="0">
            <a:effectLst/>
          </a:endParaRP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it-IT" sz="2000" kern="1200" dirty="0">
              <a:effectLst/>
            </a:rPr>
            <a:t>In che modo Dio ha cercato di ristabilire la comunicazione?</a:t>
          </a:r>
          <a:endParaRPr lang="es-ES" sz="2000" kern="1200" dirty="0">
            <a:effectLst/>
          </a:endParaRP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it-IT" sz="2000" kern="1200" dirty="0">
              <a:effectLst/>
            </a:rPr>
            <a:t>Perché oggi non possiamo comunicare direttamente con Dio?</a:t>
          </a:r>
          <a:endParaRPr lang="es-ES" sz="2000" kern="1200" dirty="0">
            <a:effectLst/>
          </a:endParaRP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it-IT" sz="2000" kern="1200" dirty="0">
              <a:effectLst/>
            </a:rPr>
            <a:t>Come possiamo comunicare con Dio attualmente?</a:t>
          </a:r>
          <a:endParaRPr lang="es-ES" sz="2000" kern="1200" dirty="0">
            <a:effectLst/>
          </a:endParaRP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48007"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Eva</a:t>
          </a:r>
        </a:p>
      </dsp:txBody>
      <dsp:txXfrm rot="-5400000">
        <a:off x="-29071" y="110222"/>
        <a:ext cx="667044" cy="384665"/>
      </dsp:txXfrm>
    </dsp:sp>
    <dsp:sp modelId="{EBCB0F9C-9A2A-4CB8-B625-28085C230517}">
      <dsp:nvSpPr>
        <dsp:cNvPr id="0" name=""/>
        <dsp:cNvSpPr/>
      </dsp:nvSpPr>
      <dsp:spPr>
        <a:xfrm rot="5400000">
          <a:off x="2337153"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ts val="0"/>
            </a:spcAft>
            <a:buFontTx/>
            <a:buChar char="–"/>
          </a:pPr>
          <a:r>
            <a:rPr lang="es-ES" sz="1600" b="1" kern="1200" dirty="0"/>
            <a:t>Dolore nel parto</a:t>
          </a:r>
        </a:p>
        <a:p>
          <a:pPr marL="171450" lvl="1" indent="-171450" algn="l" defTabSz="711200">
            <a:lnSpc>
              <a:spcPct val="90000"/>
            </a:lnSpc>
            <a:spcBef>
              <a:spcPct val="0"/>
            </a:spcBef>
            <a:spcAft>
              <a:spcPts val="0"/>
            </a:spcAft>
            <a:buFontTx/>
            <a:buChar char="–"/>
          </a:pPr>
          <a:r>
            <a:rPr lang="es-ES" sz="1600" b="1" kern="1200" dirty="0"/>
            <a:t>Perdita dell’uguaglianza con Adamo</a:t>
          </a:r>
        </a:p>
      </dsp:txBody>
      <dsp:txXfrm rot="-5400000">
        <a:off x="644505" y="94351"/>
        <a:ext cx="3840284" cy="431636"/>
      </dsp:txXfrm>
    </dsp:sp>
    <dsp:sp modelId="{7A26033D-C22A-4F50-AA3D-A8F9E6619CC7}">
      <dsp:nvSpPr>
        <dsp:cNvPr id="0" name=""/>
        <dsp:cNvSpPr/>
      </dsp:nvSpPr>
      <dsp:spPr>
        <a:xfrm rot="5400000">
          <a:off x="85241" y="624838"/>
          <a:ext cx="561597" cy="790222"/>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Adamo</a:t>
          </a:r>
        </a:p>
      </dsp:txBody>
      <dsp:txXfrm rot="-5400000">
        <a:off x="-29071" y="739151"/>
        <a:ext cx="790222" cy="421198"/>
      </dsp:txXfrm>
    </dsp:sp>
    <dsp:sp modelId="{B88879ED-2486-40B7-B176-CD90F8AE9BD1}">
      <dsp:nvSpPr>
        <dsp:cNvPr id="0" name=""/>
        <dsp:cNvSpPr/>
      </dsp:nvSpPr>
      <dsp:spPr>
        <a:xfrm rot="5400000">
          <a:off x="2398742"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ts val="0"/>
            </a:spcAft>
            <a:buFontTx/>
            <a:buChar char="–"/>
          </a:pPr>
          <a:r>
            <a:rPr lang="es-ES" sz="1600" b="1" kern="1200" dirty="0"/>
            <a:t>Lavorare con sforzo</a:t>
          </a:r>
        </a:p>
        <a:p>
          <a:pPr marL="171450" lvl="1" indent="-171450" algn="l" defTabSz="711200">
            <a:lnSpc>
              <a:spcPct val="90000"/>
            </a:lnSpc>
            <a:spcBef>
              <a:spcPct val="0"/>
            </a:spcBef>
            <a:spcAft>
              <a:spcPts val="0"/>
            </a:spcAft>
            <a:buFontTx/>
            <a:buChar char="–"/>
          </a:pPr>
          <a:r>
            <a:rPr lang="es-ES" sz="1600" b="1" kern="1200" dirty="0"/>
            <a:t>Coltivare per poter mangiare</a:t>
          </a:r>
        </a:p>
      </dsp:txBody>
      <dsp:txXfrm rot="-5400000">
        <a:off x="706094" y="727663"/>
        <a:ext cx="3840284" cy="431636"/>
      </dsp:txXfrm>
    </dsp:sp>
    <dsp:sp modelId="{50467A6B-5600-4D08-A7A4-1E31712E37CF}">
      <dsp:nvSpPr>
        <dsp:cNvPr id="0" name=""/>
        <dsp:cNvSpPr/>
      </dsp:nvSpPr>
      <dsp:spPr>
        <a:xfrm rot="5400000">
          <a:off x="87446" y="1289155"/>
          <a:ext cx="563357" cy="796393"/>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Tutti</a:t>
          </a:r>
        </a:p>
      </dsp:txBody>
      <dsp:txXfrm rot="-5400000">
        <a:off x="-29071" y="1405673"/>
        <a:ext cx="796393" cy="422518"/>
      </dsp:txXfrm>
    </dsp:sp>
    <dsp:sp modelId="{10EEF041-E6A6-492D-A7E3-3DB76943A600}">
      <dsp:nvSpPr>
        <dsp:cNvPr id="0" name=""/>
        <dsp:cNvSpPr/>
      </dsp:nvSpPr>
      <dsp:spPr>
        <a:xfrm rot="5400000">
          <a:off x="2401827"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ts val="0"/>
            </a:spcAft>
            <a:buFontTx/>
            <a:buChar char="–"/>
          </a:pPr>
          <a:r>
            <a:rPr lang="es-ES" sz="1600" b="1" kern="1200" dirty="0"/>
            <a:t>Morte</a:t>
          </a:r>
        </a:p>
        <a:p>
          <a:pPr marL="171450" lvl="1" indent="-171450" algn="l" defTabSz="711200">
            <a:lnSpc>
              <a:spcPct val="90000"/>
            </a:lnSpc>
            <a:spcBef>
              <a:spcPct val="0"/>
            </a:spcBef>
            <a:spcAft>
              <a:spcPts val="0"/>
            </a:spcAft>
            <a:buFontTx/>
            <a:buChar char="–"/>
          </a:pPr>
          <a:r>
            <a:rPr lang="es-ES" sz="1600" b="1" kern="1200" dirty="0"/>
            <a:t>Separazione da Dio</a:t>
          </a:r>
        </a:p>
      </dsp:txBody>
      <dsp:txXfrm rot="-5400000">
        <a:off x="709179"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1">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fld id="{7A892662-602A-4A2F-8847-CFEE9BEDE8A2}" type="datetimeFigureOut">
              <a:rPr lang="es-ES" smtClean="0"/>
              <a:pPr/>
              <a:t>30/09/2026</a:t>
            </a:fld>
            <a:endParaRPr lang="es-ES"/>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fld id="{B8FD5489-5289-4D40-ADBB-8E38832F3DB7}" type="slidenum">
              <a:rPr lang="es-ES" smtClean="0"/>
              <a:pPr/>
              <a:t>‹Nº›</a:t>
            </a:fld>
            <a:endParaRPr lang="es-ES"/>
          </a:p>
        </p:txBody>
      </p:sp>
    </p:spTree>
    <p:extLst>
      <p:ext uri="{BB962C8B-B14F-4D97-AF65-F5344CB8AC3E}">
        <p14:creationId xmlns:p14="http://schemas.microsoft.com/office/powerpoint/2010/main" val="2612838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fld id="{7A892662-602A-4A2F-8847-CFEE9BEDE8A2}" type="datetimeFigureOut">
              <a:rPr lang="es-ES" smtClean="0"/>
              <a:pPr/>
              <a:t>30/09/2026</a:t>
            </a:fld>
            <a:endParaRPr lang="es-ES"/>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fld id="{B8FD5489-5289-4D40-ADBB-8E38832F3DB7}" type="slidenum">
              <a:rPr lang="es-ES" smtClean="0"/>
              <a:pPr/>
              <a:t>‹Nº›</a:t>
            </a:fld>
            <a:endParaRPr lang="es-ES"/>
          </a:p>
        </p:txBody>
      </p:sp>
    </p:spTree>
    <p:extLst>
      <p:ext uri="{BB962C8B-B14F-4D97-AF65-F5344CB8AC3E}">
        <p14:creationId xmlns:p14="http://schemas.microsoft.com/office/powerpoint/2010/main" val="2158866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fld id="{7A892662-602A-4A2F-8847-CFEE9BEDE8A2}" type="datetimeFigureOut">
              <a:rPr lang="es-ES" smtClean="0"/>
              <a:pPr/>
              <a:t>30/09/2026</a:t>
            </a:fld>
            <a:endParaRPr lang="es-ES"/>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fld id="{B8FD5489-5289-4D40-ADBB-8E38832F3DB7}" type="slidenum">
              <a:rPr lang="es-ES" smtClean="0"/>
              <a:pPr/>
              <a:t>‹Nº›</a:t>
            </a:fld>
            <a:endParaRPr lang="es-ES"/>
          </a:p>
        </p:txBody>
      </p:sp>
    </p:spTree>
    <p:extLst>
      <p:ext uri="{BB962C8B-B14F-4D97-AF65-F5344CB8AC3E}">
        <p14:creationId xmlns:p14="http://schemas.microsoft.com/office/powerpoint/2010/main" val="709133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fld id="{7A892662-602A-4A2F-8847-CFEE9BEDE8A2}" type="datetimeFigureOut">
              <a:rPr lang="es-ES" smtClean="0"/>
              <a:pPr/>
              <a:t>30/09/2026</a:t>
            </a:fld>
            <a:endParaRPr lang="es-ES"/>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fld id="{B8FD5489-5289-4D40-ADBB-8E38832F3DB7}" type="slidenum">
              <a:rPr lang="es-ES" smtClean="0"/>
              <a:pPr/>
              <a:t>‹Nº›</a:t>
            </a:fld>
            <a:endParaRPr lang="es-ES"/>
          </a:p>
        </p:txBody>
      </p:sp>
    </p:spTree>
    <p:extLst>
      <p:ext uri="{BB962C8B-B14F-4D97-AF65-F5344CB8AC3E}">
        <p14:creationId xmlns:p14="http://schemas.microsoft.com/office/powerpoint/2010/main" val="2482345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fld id="{7A892662-602A-4A2F-8847-CFEE9BEDE8A2}" type="datetimeFigureOut">
              <a:rPr lang="es-ES" smtClean="0"/>
              <a:pPr/>
              <a:t>30/09/2026</a:t>
            </a:fld>
            <a:endParaRPr lang="es-ES"/>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fld id="{B8FD5489-5289-4D40-ADBB-8E38832F3DB7}" type="slidenum">
              <a:rPr lang="es-ES" smtClean="0"/>
              <a:pPr/>
              <a:t>‹Nº›</a:t>
            </a:fld>
            <a:endParaRPr lang="es-ES"/>
          </a:p>
        </p:txBody>
      </p:sp>
    </p:spTree>
    <p:extLst>
      <p:ext uri="{BB962C8B-B14F-4D97-AF65-F5344CB8AC3E}">
        <p14:creationId xmlns:p14="http://schemas.microsoft.com/office/powerpoint/2010/main" val="1915600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fld id="{7A892662-602A-4A2F-8847-CFEE9BEDE8A2}" type="datetimeFigureOut">
              <a:rPr lang="es-ES" smtClean="0"/>
              <a:pPr/>
              <a:t>30/09/2026</a:t>
            </a:fld>
            <a:endParaRPr lang="es-ES"/>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fld id="{B8FD5489-5289-4D40-ADBB-8E38832F3DB7}" type="slidenum">
              <a:rPr lang="es-ES" smtClean="0"/>
              <a:pPr/>
              <a:t>‹Nº›</a:t>
            </a:fld>
            <a:endParaRPr lang="es-ES"/>
          </a:p>
        </p:txBody>
      </p:sp>
    </p:spTree>
    <p:extLst>
      <p:ext uri="{BB962C8B-B14F-4D97-AF65-F5344CB8AC3E}">
        <p14:creationId xmlns:p14="http://schemas.microsoft.com/office/powerpoint/2010/main" val="277449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fld id="{7A892662-602A-4A2F-8847-CFEE9BEDE8A2}" type="datetimeFigureOut">
              <a:rPr lang="es-ES" smtClean="0"/>
              <a:pPr/>
              <a:t>30/09/2026</a:t>
            </a:fld>
            <a:endParaRPr lang="es-ES"/>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fld id="{B8FD5489-5289-4D40-ADBB-8E38832F3DB7}" type="slidenum">
              <a:rPr lang="es-ES" smtClean="0"/>
              <a:pPr/>
              <a:t>‹Nº›</a:t>
            </a:fld>
            <a:endParaRPr lang="es-ES"/>
          </a:p>
        </p:txBody>
      </p:sp>
    </p:spTree>
    <p:extLst>
      <p:ext uri="{BB962C8B-B14F-4D97-AF65-F5344CB8AC3E}">
        <p14:creationId xmlns:p14="http://schemas.microsoft.com/office/powerpoint/2010/main" val="2714273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fld id="{7A892662-602A-4A2F-8847-CFEE9BEDE8A2}" type="datetimeFigureOut">
              <a:rPr lang="es-ES" smtClean="0"/>
              <a:pPr/>
              <a:t>30/09/2026</a:t>
            </a:fld>
            <a:endParaRPr lang="es-ES"/>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fld id="{B8FD5489-5289-4D40-ADBB-8E38832F3DB7}" type="slidenum">
              <a:rPr lang="es-ES" smtClean="0"/>
              <a:pPr/>
              <a:t>‹Nº›</a:t>
            </a:fld>
            <a:endParaRPr lang="es-ES"/>
          </a:p>
        </p:txBody>
      </p:sp>
    </p:spTree>
    <p:extLst>
      <p:ext uri="{BB962C8B-B14F-4D97-AF65-F5344CB8AC3E}">
        <p14:creationId xmlns:p14="http://schemas.microsoft.com/office/powerpoint/2010/main" val="217373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fld id="{7A892662-602A-4A2F-8847-CFEE9BEDE8A2}" type="datetimeFigureOut">
              <a:rPr lang="es-ES" smtClean="0"/>
              <a:pPr/>
              <a:t>30/09/2026</a:t>
            </a:fld>
            <a:endParaRPr lang="es-ES"/>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fld id="{B8FD5489-5289-4D40-ADBB-8E38832F3DB7}" type="slidenum">
              <a:rPr lang="es-ES" smtClean="0"/>
              <a:pPr/>
              <a:t>‹Nº›</a:t>
            </a:fld>
            <a:endParaRPr lang="es-ES"/>
          </a:p>
        </p:txBody>
      </p:sp>
    </p:spTree>
    <p:extLst>
      <p:ext uri="{BB962C8B-B14F-4D97-AF65-F5344CB8AC3E}">
        <p14:creationId xmlns:p14="http://schemas.microsoft.com/office/powerpoint/2010/main" val="3256480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fld id="{7A892662-602A-4A2F-8847-CFEE9BEDE8A2}" type="datetimeFigureOut">
              <a:rPr lang="es-ES" smtClean="0"/>
              <a:pPr/>
              <a:t>30/09/2026</a:t>
            </a:fld>
            <a:endParaRPr lang="es-ES"/>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fld id="{B8FD5489-5289-4D40-ADBB-8E38832F3DB7}" type="slidenum">
              <a:rPr lang="es-ES" smtClean="0"/>
              <a:pPr/>
              <a:t>‹Nº›</a:t>
            </a:fld>
            <a:endParaRPr lang="es-ES"/>
          </a:p>
        </p:txBody>
      </p:sp>
    </p:spTree>
    <p:extLst>
      <p:ext uri="{BB962C8B-B14F-4D97-AF65-F5344CB8AC3E}">
        <p14:creationId xmlns:p14="http://schemas.microsoft.com/office/powerpoint/2010/main" val="3528785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fld id="{7A892662-602A-4A2F-8847-CFEE9BEDE8A2}" type="datetimeFigureOut">
              <a:rPr lang="es-ES" smtClean="0"/>
              <a:pPr/>
              <a:t>30/09/2026</a:t>
            </a:fld>
            <a:endParaRPr lang="es-ES"/>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fld id="{B8FD5489-5289-4D40-ADBB-8E38832F3DB7}" type="slidenum">
              <a:rPr lang="es-ES" smtClean="0"/>
              <a:pPr/>
              <a:t>‹Nº›</a:t>
            </a:fld>
            <a:endParaRPr lang="es-ES"/>
          </a:p>
        </p:txBody>
      </p:sp>
    </p:spTree>
    <p:extLst>
      <p:ext uri="{BB962C8B-B14F-4D97-AF65-F5344CB8AC3E}">
        <p14:creationId xmlns:p14="http://schemas.microsoft.com/office/powerpoint/2010/main" val="1233431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92662-602A-4A2F-8847-CFEE9BEDE8A2}" type="datetimeFigureOut">
              <a:rPr lang="es-ES" smtClean="0"/>
              <a:pPr/>
              <a:t>30/09/2026</a:t>
            </a:fld>
            <a:endParaRPr lang="es-ES"/>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FD5489-5289-4D40-ADBB-8E38832F3DB7}" type="slidenum">
              <a:rPr lang="es-ES" smtClean="0"/>
              <a:pPr/>
              <a:t>‹Nº›</a:t>
            </a:fld>
            <a:endParaRPr lang="es-ES"/>
          </a:p>
        </p:txBody>
      </p:sp>
    </p:spTree>
    <p:extLst>
      <p:ext uri="{BB962C8B-B14F-4D97-AF65-F5344CB8AC3E}">
        <p14:creationId xmlns:p14="http://schemas.microsoft.com/office/powerpoint/2010/main" val="3917143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34.jpeg"/><Relationship Id="rId7" Type="http://schemas.openxmlformats.org/officeDocument/2006/relationships/diagramLayout" Target="../diagrams/layout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diagramData" Target="../diagrams/data2.xml"/><Relationship Id="rId5" Type="http://schemas.openxmlformats.org/officeDocument/2006/relationships/image" Target="../media/image36.jpeg"/><Relationship Id="rId10" Type="http://schemas.microsoft.com/office/2007/relationships/diagramDrawing" Target="../diagrams/drawing2.xml"/><Relationship Id="rId4" Type="http://schemas.openxmlformats.org/officeDocument/2006/relationships/image" Target="../media/image35.jpeg"/><Relationship Id="rId9" Type="http://schemas.openxmlformats.org/officeDocument/2006/relationships/diagramColors" Target="../diagrams/colors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ATOS PC CLAUDIO\IGLESIA\Escuela Sabatica - ppt lecciones\2026\1 TRIMESTRE\leccion 2\176688033683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74" y="11564"/>
            <a:ext cx="12200074" cy="6846435"/>
          </a:xfrm>
          <a:prstGeom prst="rect">
            <a:avLst/>
          </a:prstGeom>
          <a:noFill/>
        </p:spPr>
      </p:pic>
      <p:sp>
        <p:nvSpPr>
          <p:cNvPr id="3" name="Rettangolo arrotondato 2"/>
          <p:cNvSpPr/>
          <p:nvPr/>
        </p:nvSpPr>
        <p:spPr>
          <a:xfrm>
            <a:off x="304801" y="132641"/>
            <a:ext cx="11549742" cy="1151873"/>
          </a:xfrm>
          <a:prstGeom prst="roundRect">
            <a:avLst/>
          </a:prstGeom>
          <a:gradFill flip="none" rotWithShape="1">
            <a:gsLst>
              <a:gs pos="82000">
                <a:schemeClr val="accent1">
                  <a:lumMod val="60000"/>
                  <a:lumOff val="40000"/>
                </a:schemeClr>
              </a:gs>
              <a:gs pos="50000">
                <a:srgbClr val="9CB86E"/>
              </a:gs>
              <a:gs pos="100000">
                <a:srgbClr val="156B13"/>
              </a:gs>
            </a:gsLst>
            <a:path path="shape">
              <a:fillToRect l="50000" t="50000" r="50000" b="50000"/>
            </a:path>
            <a:tileRect/>
          </a:gradFill>
          <a:ln>
            <a:noFill/>
          </a:ln>
          <a:scene3d>
            <a:camera prst="orthographicFront"/>
            <a:lightRig rig="threePt" dir="t"/>
          </a:scene3d>
          <a:sp3d>
            <a:bevelT w="165100" prst="coolSlant"/>
          </a:sp3d>
        </p:spPr>
        <p:style>
          <a:lnRef idx="2">
            <a:schemeClr val="accent6">
              <a:shade val="50000"/>
            </a:schemeClr>
          </a:lnRef>
          <a:fillRef idx="1">
            <a:schemeClr val="accent6"/>
          </a:fillRef>
          <a:effectRef idx="0">
            <a:schemeClr val="accent6"/>
          </a:effectRef>
          <a:fontRef idx="minor">
            <a:schemeClr val="lt1"/>
          </a:fontRef>
        </p:style>
        <p:txBody>
          <a:bodyPr lIns="121914" tIns="60957" rIns="121914" bIns="60957" rtlCol="0" anchor="ctr"/>
          <a:lstStyle/>
          <a:p>
            <a:pPr algn="ctr"/>
            <a:endParaRPr lang="it-IT" sz="2700" dirty="0"/>
          </a:p>
        </p:txBody>
      </p:sp>
      <p:sp>
        <p:nvSpPr>
          <p:cNvPr id="4" name="CasellaDiTesto 3"/>
          <p:cNvSpPr txBox="1"/>
          <p:nvPr/>
        </p:nvSpPr>
        <p:spPr>
          <a:xfrm>
            <a:off x="10118271" y="1316157"/>
            <a:ext cx="1538151" cy="492436"/>
          </a:xfrm>
          <a:prstGeom prst="rect">
            <a:avLst/>
          </a:prstGeom>
          <a:solidFill>
            <a:schemeClr val="accent3">
              <a:lumMod val="40000"/>
              <a:lumOff val="60000"/>
            </a:schemeClr>
          </a:solidFill>
          <a:effectLst>
            <a:innerShdw dist="1943100" dir="13500000">
              <a:prstClr val="black"/>
            </a:innerShdw>
          </a:effectLst>
          <a:scene3d>
            <a:camera prst="orthographicFront"/>
            <a:lightRig rig="threePt" dir="t"/>
          </a:scene3d>
          <a:sp3d>
            <a:bevelT/>
          </a:sp3d>
        </p:spPr>
        <p:txBody>
          <a:bodyPr wrap="square" lIns="121914" tIns="60957" rIns="121914" bIns="60957" rtlCol="0">
            <a:spAutoFit/>
          </a:bodyPr>
          <a:lstStyle/>
          <a:p>
            <a:pPr algn="ctr"/>
            <a:r>
              <a:rPr lang="es-ES" sz="1200" b="1" dirty="0">
                <a:solidFill>
                  <a:srgbClr val="002060"/>
                </a:solidFill>
                <a:effectLst>
                  <a:outerShdw blurRad="38100" dist="38100" dir="2700000" algn="tl">
                    <a:srgbClr val="000000">
                      <a:alpha val="43137"/>
                    </a:srgbClr>
                  </a:outerShdw>
                </a:effectLst>
                <a:latin typeface="Verdana" pitchFamily="34" charset="0"/>
                <a:ea typeface="Verdana" pitchFamily="34" charset="0"/>
              </a:rPr>
              <a:t>4 TRIMESTRE 2026</a:t>
            </a:r>
            <a:endParaRPr lang="it-IT" sz="1200" b="1" dirty="0">
              <a:solidFill>
                <a:srgbClr val="002060"/>
              </a:solidFill>
              <a:effectLst>
                <a:outerShdw blurRad="38100" dist="38100" dir="2700000" algn="tl">
                  <a:srgbClr val="000000">
                    <a:alpha val="43137"/>
                  </a:srgbClr>
                </a:outerShdw>
              </a:effectLst>
              <a:latin typeface="Verdana" pitchFamily="34" charset="0"/>
              <a:ea typeface="Verdana" pitchFamily="34" charset="0"/>
            </a:endParaRPr>
          </a:p>
        </p:txBody>
      </p:sp>
      <p:sp>
        <p:nvSpPr>
          <p:cNvPr id="5" name="Text Box 5">
            <a:extLst>
              <a:ext uri="{FF2B5EF4-FFF2-40B4-BE49-F238E27FC236}">
                <a16:creationId xmlns:a16="http://schemas.microsoft.com/office/drawing/2014/main" id="{E88B29BE-9242-473D-A56B-64D155C91C84}"/>
              </a:ext>
            </a:extLst>
          </p:cNvPr>
          <p:cNvSpPr txBox="1">
            <a:spLocks noChangeArrowheads="1"/>
          </p:cNvSpPr>
          <p:nvPr/>
        </p:nvSpPr>
        <p:spPr bwMode="auto">
          <a:xfrm>
            <a:off x="365761" y="355348"/>
            <a:ext cx="11443062" cy="707880"/>
          </a:xfrm>
          <a:prstGeom prst="rect">
            <a:avLst/>
          </a:prstGeom>
          <a:noFill/>
          <a:ln w="9525">
            <a:noFill/>
            <a:miter lim="800000"/>
            <a:headEnd/>
            <a:tailEnd/>
          </a:ln>
          <a:effectLst/>
        </p:spPr>
        <p:txBody>
          <a:bodyPr wrap="square" lIns="121914" tIns="60957" rIns="121914" bIns="60957">
            <a:spAutoFit/>
          </a:bodyPr>
          <a:lstStyle/>
          <a:p>
            <a:pPr algn="ctr">
              <a:spcBef>
                <a:spcPct val="50000"/>
              </a:spcBef>
              <a:defRPr/>
            </a:pPr>
            <a:r>
              <a:rPr lang="it-IT" sz="3800" b="1" dirty="0">
                <a:solidFill>
                  <a:srgbClr val="002060"/>
                </a:solidFill>
                <a:effectLst>
                  <a:outerShdw blurRad="38100" dist="38100" dir="2700000" algn="tl">
                    <a:srgbClr val="C0C0C0"/>
                  </a:outerShdw>
                </a:effectLst>
                <a:latin typeface="Verdana" pitchFamily="34" charset="0"/>
                <a:ea typeface="Verdana" pitchFamily="34" charset="0"/>
                <a:cs typeface="Arial" charset="0"/>
              </a:rPr>
              <a:t>LEZIONE 1 DELLA SCUOLA DEL SABATO</a:t>
            </a:r>
          </a:p>
        </p:txBody>
      </p:sp>
      <p:sp>
        <p:nvSpPr>
          <p:cNvPr id="6" name="Rettangolo arrotondato 5"/>
          <p:cNvSpPr/>
          <p:nvPr/>
        </p:nvSpPr>
        <p:spPr>
          <a:xfrm>
            <a:off x="457200" y="5693229"/>
            <a:ext cx="11549743" cy="1077815"/>
          </a:xfrm>
          <a:prstGeom prst="roundRect">
            <a:avLst/>
          </a:prstGeom>
          <a:gradFill flip="none" rotWithShape="1">
            <a:gsLst>
              <a:gs pos="82000">
                <a:schemeClr val="accent1">
                  <a:lumMod val="60000"/>
                  <a:lumOff val="40000"/>
                </a:schemeClr>
              </a:gs>
              <a:gs pos="50000">
                <a:srgbClr val="9CB86E"/>
              </a:gs>
              <a:gs pos="100000">
                <a:srgbClr val="156B13"/>
              </a:gs>
            </a:gsLst>
            <a:path path="shape">
              <a:fillToRect l="50000" t="50000" r="50000" b="50000"/>
            </a:path>
            <a:tileRect/>
          </a:gradFill>
          <a:ln>
            <a:noFill/>
          </a:ln>
          <a:scene3d>
            <a:camera prst="orthographicFront"/>
            <a:lightRig rig="threePt" dir="t"/>
          </a:scene3d>
          <a:sp3d>
            <a:bevelT w="165100" prst="coolSlant"/>
          </a:sp3d>
        </p:spPr>
        <p:style>
          <a:lnRef idx="2">
            <a:schemeClr val="accent6">
              <a:shade val="50000"/>
            </a:schemeClr>
          </a:lnRef>
          <a:fillRef idx="1">
            <a:schemeClr val="accent6"/>
          </a:fillRef>
          <a:effectRef idx="0">
            <a:schemeClr val="accent6"/>
          </a:effectRef>
          <a:fontRef idx="minor">
            <a:schemeClr val="lt1"/>
          </a:fontRef>
        </p:style>
        <p:txBody>
          <a:bodyPr lIns="121914" tIns="60957" rIns="121914" bIns="60957" rtlCol="0" anchor="ctr"/>
          <a:lstStyle/>
          <a:p>
            <a:pPr algn="ctr"/>
            <a:endParaRPr lang="it-IT" sz="2700" dirty="0"/>
          </a:p>
        </p:txBody>
      </p:sp>
      <p:sp>
        <p:nvSpPr>
          <p:cNvPr id="9" name="CuadroTexto 4">
            <a:extLst>
              <a:ext uri="{FF2B5EF4-FFF2-40B4-BE49-F238E27FC236}">
                <a16:creationId xmlns:a16="http://schemas.microsoft.com/office/drawing/2014/main" id="{4CB3EE98-247C-4F61-BF86-8B6275695A74}"/>
              </a:ext>
            </a:extLst>
          </p:cNvPr>
          <p:cNvSpPr txBox="1"/>
          <p:nvPr/>
        </p:nvSpPr>
        <p:spPr>
          <a:xfrm>
            <a:off x="491518" y="5771079"/>
            <a:ext cx="11353800" cy="954101"/>
          </a:xfrm>
          <a:prstGeom prst="rect">
            <a:avLst/>
          </a:prstGeom>
          <a:noFill/>
        </p:spPr>
        <p:txBody>
          <a:bodyPr wrap="square" lIns="121914" tIns="60957" rIns="121914" bIns="60957" rtlCol="0">
            <a:spAutoFit/>
            <a:scene3d>
              <a:camera prst="orthographicFront"/>
              <a:lightRig rig="flat" dir="tl">
                <a:rot lat="0" lon="0" rev="6600000"/>
              </a:lightRig>
            </a:scene3d>
            <a:sp3d extrusionH="25400" contourW="8890">
              <a:bevelT w="38100" h="31750" prst="convex"/>
              <a:contourClr>
                <a:schemeClr val="accent6">
                  <a:lumMod val="50000"/>
                </a:schemeClr>
              </a:contourClr>
            </a:sp3d>
          </a:bodyPr>
          <a:lstStyle>
            <a:defPPr>
              <a:defRPr lang="es-ES"/>
            </a:defPPr>
            <a:lvl1pPr algn="ctr" defTabSz="914400">
              <a:defRPr sz="4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defRPr>
            </a:lvl1pPr>
            <a:lvl2pPr defTabSz="914400"/>
            <a:lvl3pPr defTabSz="914400"/>
            <a:lvl4pPr defTabSz="914400"/>
            <a:lvl5pPr defTabSz="914400"/>
            <a:lvl6pPr defTabSz="914400"/>
            <a:lvl7pPr defTabSz="914400"/>
            <a:lvl8pPr defTabSz="914400"/>
            <a:lvl9pPr defTabSz="914400"/>
          </a:lstStyle>
          <a:p>
            <a:r>
              <a:rPr lang="es-ES" sz="5400" dirty="0">
                <a:ln w="10160">
                  <a:solidFill>
                    <a:schemeClr val="accent5"/>
                  </a:solidFill>
                  <a:prstDash val="solid"/>
                </a:ln>
                <a:solidFill>
                  <a:srgbClr val="002060"/>
                </a:solidFill>
                <a:effectLst>
                  <a:outerShdw blurRad="38100" dist="22860" dir="5400000" algn="tl" rotWithShape="0">
                    <a:srgbClr val="000000">
                      <a:alpha val="98000"/>
                    </a:srgbClr>
                  </a:outerShdw>
                </a:effectLst>
                <a:latin typeface="Calibri" pitchFamily="34" charset="0"/>
                <a:cs typeface="Calibri" pitchFamily="34" charset="0"/>
              </a:rPr>
              <a:t> IL CREATORE PARLA</a:t>
            </a:r>
          </a:p>
        </p:txBody>
      </p:sp>
      <p:pic>
        <p:nvPicPr>
          <p:cNvPr id="10" name="Picture 2"/>
          <p:cNvPicPr>
            <a:picLocks noChangeAspect="1" noChangeArrowheads="1"/>
          </p:cNvPicPr>
          <p:nvPr/>
        </p:nvPicPr>
        <p:blipFill>
          <a:blip r:embed="rId3" cstate="email"/>
          <a:stretch>
            <a:fillRect/>
          </a:stretch>
        </p:blipFill>
        <p:spPr bwMode="auto">
          <a:xfrm>
            <a:off x="474562" y="1178056"/>
            <a:ext cx="7616142" cy="4639467"/>
          </a:xfrm>
          <a:prstGeom prst="rect">
            <a:avLst/>
          </a:prstGeom>
          <a:ln>
            <a:noFill/>
          </a:ln>
          <a:effectLst>
            <a:softEdge rad="112500"/>
          </a:effectLst>
        </p:spPr>
      </p:pic>
      <p:sp>
        <p:nvSpPr>
          <p:cNvPr id="11" name="CasellaDiTesto 10"/>
          <p:cNvSpPr txBox="1"/>
          <p:nvPr/>
        </p:nvSpPr>
        <p:spPr>
          <a:xfrm>
            <a:off x="10166168" y="4970593"/>
            <a:ext cx="1538151" cy="492436"/>
          </a:xfrm>
          <a:prstGeom prst="rect">
            <a:avLst/>
          </a:prstGeom>
          <a:solidFill>
            <a:schemeClr val="accent3">
              <a:lumMod val="40000"/>
              <a:lumOff val="60000"/>
            </a:schemeClr>
          </a:solidFill>
          <a:effectLst>
            <a:innerShdw dist="1943100" dir="13500000">
              <a:prstClr val="black"/>
            </a:innerShdw>
          </a:effectLst>
          <a:scene3d>
            <a:camera prst="orthographicFront"/>
            <a:lightRig rig="threePt" dir="t"/>
          </a:scene3d>
          <a:sp3d>
            <a:bevelT/>
          </a:sp3d>
        </p:spPr>
        <p:txBody>
          <a:bodyPr wrap="square" lIns="121914" tIns="60957" rIns="121914" bIns="60957" rtlCol="0">
            <a:spAutoFit/>
          </a:bodyPr>
          <a:lstStyle/>
          <a:p>
            <a:pPr algn="ctr"/>
            <a:r>
              <a:rPr lang="es-ES" sz="1200" b="1" dirty="0">
                <a:solidFill>
                  <a:srgbClr val="002060"/>
                </a:solidFill>
                <a:effectLst>
                  <a:outerShdw blurRad="38100" dist="38100" dir="2700000" algn="tl">
                    <a:srgbClr val="000000">
                      <a:alpha val="43137"/>
                    </a:srgbClr>
                  </a:outerShdw>
                </a:effectLst>
                <a:latin typeface="Verdana" pitchFamily="34" charset="0"/>
                <a:ea typeface="Verdana" pitchFamily="34" charset="0"/>
              </a:rPr>
              <a:t>  3 OTTOBRE  2026</a:t>
            </a:r>
            <a:endParaRPr lang="it-IT" sz="1200" b="1" dirty="0">
              <a:solidFill>
                <a:srgbClr val="002060"/>
              </a:solidFill>
              <a:effectLst>
                <a:outerShdw blurRad="38100" dist="38100" dir="2700000" algn="tl">
                  <a:srgbClr val="000000">
                    <a:alpha val="43137"/>
                  </a:srgbClr>
                </a:outerShdw>
              </a:effectLst>
              <a:latin typeface="Verdana" pitchFamily="34" charset="0"/>
              <a:ea typeface="Verdana"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58956"/>
            <a:ext cx="10285500" cy="1261884"/>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lang="it-IT" sz="2000" b="1" dirty="0">
                <a:solidFill>
                  <a:srgbClr val="E97132">
                    <a:lumMod val="75000"/>
                  </a:srgbClr>
                </a:solidFill>
                <a:latin typeface="Comic Sans MS" panose="030F0702030302020204" pitchFamily="66" charset="0"/>
              </a:rPr>
              <a:t>Dio, dopo aver anticamente parlato molte volte e in svariati modi ai padri per mezzo dei profeti, in questi ultimi giorni ha parlato a noi per mezzo di suo Figlio, che egli ha costituito erede di tutte le cose, per mezzo del quale ha anche fatto l'universo</a:t>
            </a:r>
            <a:r>
              <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a:t>
            </a:r>
            <a:r>
              <a:rPr kumimoji="0" lang="es-ES"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(Ebrei 1:1-2)</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494165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3941796410"/>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180109" y="247650"/>
            <a:ext cx="6408679" cy="923330"/>
          </a:xfrm>
          <a:prstGeom prst="rect">
            <a:avLst/>
          </a:prstGeom>
          <a:noFill/>
        </p:spPr>
        <p:txBody>
          <a:bodyPr wrap="square" rtlCol="0">
            <a:spAutoFit/>
          </a:bodyPr>
          <a:lstStyle/>
          <a:p>
            <a:pPr>
              <a:spcBef>
                <a:spcPts val="600"/>
              </a:spcBef>
            </a:pPr>
            <a:r>
              <a:rPr lang="it-IT" b="1" dirty="0"/>
              <a:t>Hai mai parlato DIRETTAMENTE con Dio? Hai mai potuto sentire con le tue orecchie le sue parole? La risposta, ovviamente, è: «No».</a:t>
            </a:r>
            <a:endParaRPr lang="es-ES" b="1" dirty="0"/>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email"/>
          <a:stretch>
            <a:fillRect/>
          </a:stretch>
        </p:blipFill>
        <p:spPr>
          <a:xfrm>
            <a:off x="6674558" y="123826"/>
            <a:ext cx="5079247"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9" cstate="email"/>
          <a:stretch>
            <a:fillRect/>
          </a:stretch>
        </p:blipFill>
        <p:spPr>
          <a:xfrm>
            <a:off x="380370" y="3094975"/>
            <a:ext cx="4631275"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180110" y="1956360"/>
            <a:ext cx="6220690" cy="923330"/>
          </a:xfrm>
          <a:prstGeom prst="rect">
            <a:avLst/>
          </a:prstGeom>
          <a:noFill/>
        </p:spPr>
        <p:txBody>
          <a:bodyPr wrap="square">
            <a:spAutoFit/>
          </a:bodyPr>
          <a:lstStyle/>
          <a:p>
            <a:pPr lvl="0">
              <a:spcBef>
                <a:spcPts val="600"/>
              </a:spcBef>
              <a:defRPr/>
            </a:pPr>
            <a:r>
              <a:rPr lang="it-IT" b="1">
                <a:solidFill>
                  <a:prstClr val="black"/>
                </a:solidFill>
              </a:rPr>
              <a:t>Qual è il motivo per cui non siamo in grado di parlare direttamente con Dio? È sempre stato così? Riusciremo mai a farlo?</a:t>
            </a:r>
            <a:endParaRPr kumimoji="0" lang="es-ES"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40FD6359-AAC4-9C8F-94BE-C8B6BD999B6F}"/>
              </a:ext>
            </a:extLst>
          </p:cNvPr>
          <p:cNvSpPr txBox="1"/>
          <p:nvPr/>
        </p:nvSpPr>
        <p:spPr>
          <a:xfrm>
            <a:off x="180110" y="1170980"/>
            <a:ext cx="6220690" cy="923330"/>
          </a:xfrm>
          <a:prstGeom prst="rect">
            <a:avLst/>
          </a:prstGeom>
          <a:noFill/>
        </p:spPr>
        <p:txBody>
          <a:bodyPr wrap="square">
            <a:spAutoFit/>
          </a:bodyPr>
          <a:lstStyle/>
          <a:p>
            <a:pPr lvl="0">
              <a:spcBef>
                <a:spcPts val="600"/>
              </a:spcBef>
              <a:defRPr/>
            </a:pPr>
            <a:r>
              <a:rPr lang="it-IT" b="1" dirty="0">
                <a:solidFill>
                  <a:prstClr val="black"/>
                </a:solidFill>
              </a:rPr>
              <a:t>Possiamo comunicare con Dio solo attraverso mezzi indiretti (la preghiera, la Bibbia, i profeti, …)</a:t>
            </a:r>
            <a:endParaRPr kumimoji="0" lang="es-ES"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17437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F17E392E-2AD1-5135-6A15-3D95A3B16C8C}"/>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66076" y="1402079"/>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endParaRPr lang="es-ES"/>
          </a:p>
        </p:txBody>
      </p:sp>
      <p:pic>
        <p:nvPicPr>
          <p:cNvPr id="11" name="Imagen 10">
            <a:extLst>
              <a:ext uri="{FF2B5EF4-FFF2-40B4-BE49-F238E27FC236}">
                <a16:creationId xmlns:a16="http://schemas.microsoft.com/office/drawing/2014/main" id="{6E485549-E1A6-69E7-F4F8-0E8C8AA7D630}"/>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p:blipFill>
        <p:spPr>
          <a:xfrm>
            <a:off x="4257916" y="971169"/>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0BBCD36D-37F2-59CB-FA66-6ABEA131D2E2}"/>
              </a:ext>
            </a:extLst>
          </p:cNvPr>
          <p:cNvPicPr>
            <a:picLocks noGrp="1" noRot="1" noChangeAspec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a:ext>
            </a:extLst>
          </a:blip>
          <a:srcRect b="-2"/>
          <a:stretch>
            <a:fillRect/>
          </a:stretch>
        </p:blipFill>
        <p:spPr>
          <a:xfrm>
            <a:off x="8479967" y="1383726"/>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endParaRPr lang="es-ES"/>
          </a:p>
        </p:txBody>
      </p:sp>
      <p:pic>
        <p:nvPicPr>
          <p:cNvPr id="8" name="Imagen 7">
            <a:extLst>
              <a:ext uri="{FF2B5EF4-FFF2-40B4-BE49-F238E27FC236}">
                <a16:creationId xmlns:a16="http://schemas.microsoft.com/office/drawing/2014/main" id="{FE9ADA98-95EA-A0B4-553A-452A922063CF}"/>
              </a:ext>
            </a:extLst>
          </p:cNvPr>
          <p:cNvPicPr>
            <a:picLocks noGrp="1" noRot="1" noChangeAspect="1" noMove="1" noResize="1" noEditPoints="1" noAdjustHandles="1" noChangeArrowheads="1" noChangeShapeType="1" noCrop="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6182138" y="3858127"/>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708754C9-BF25-7AFD-DFF1-F8372FA344F4}"/>
              </a:ext>
            </a:extLst>
          </p:cNvPr>
          <p:cNvPicPr>
            <a:picLocks noGrp="1" noRot="1" noChangeAspect="1" noMove="1" noResize="1" noEditPoints="1" noAdjustHandles="1" noChangeArrowheads="1" noChangeShapeType="1" noCrop="1"/>
          </p:cNvPicPr>
          <p:nvPr/>
        </p:nvPicPr>
        <p:blipFill>
          <a:blip r:embed="rId7" cstate="email">
            <a:extLst>
              <a:ext uri="{28A0092B-C50C-407E-A947-70E740481C1C}">
                <a14:useLocalDpi xmlns:a14="http://schemas.microsoft.com/office/drawing/2010/main"/>
              </a:ext>
            </a:extLst>
          </a:blip>
          <a:srcRect/>
          <a:stretch/>
        </p:blipFill>
        <p:spPr>
          <a:xfrm>
            <a:off x="8937683"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endParaRPr lang="es-ES"/>
          </a:p>
        </p:txBody>
      </p:sp>
      <p:sp>
        <p:nvSpPr>
          <p:cNvPr id="5" name="CuadroTexto 4">
            <a:extLst>
              <a:ext uri="{FF2B5EF4-FFF2-40B4-BE49-F238E27FC236}">
                <a16:creationId xmlns:a16="http://schemas.microsoft.com/office/drawing/2014/main" id="{FC078393-6A07-1A82-10A8-9E466DDC308F}"/>
              </a:ext>
            </a:extLst>
          </p:cNvPr>
          <p:cNvSpPr txBox="1"/>
          <p:nvPr/>
        </p:nvSpPr>
        <p:spPr>
          <a:xfrm>
            <a:off x="0" y="0"/>
            <a:ext cx="12192000" cy="954107"/>
          </a:xfrm>
          <a:prstGeom prst="rect">
            <a:avLst/>
          </a:prstGeom>
          <a:noFill/>
        </p:spPr>
        <p:txBody>
          <a:bodyPr wrap="square">
            <a:spAutoFit/>
          </a:bodyPr>
          <a:lstStyle/>
          <a:p>
            <a:pPr algn="ctr"/>
            <a:r>
              <a:rPr lang="it-IT"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IN CHE MODO DIO COMUNICAVA ORIGINARIAMENTE CON L’UMANITÀ?</a:t>
            </a:r>
          </a:p>
          <a:p>
            <a:pPr algn="ctr"/>
            <a:r>
              <a:rPr lang="es-ES"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a:t>
            </a:r>
          </a:p>
        </p:txBody>
      </p:sp>
      <p:sp>
        <p:nvSpPr>
          <p:cNvPr id="10" name="CuadroTexto 9">
            <a:extLst>
              <a:ext uri="{FF2B5EF4-FFF2-40B4-BE49-F238E27FC236}">
                <a16:creationId xmlns:a16="http://schemas.microsoft.com/office/drawing/2014/main" id="{2AF5ED87-860F-FECB-E1D8-704F90DC581A}"/>
              </a:ext>
            </a:extLst>
          </p:cNvPr>
          <p:cNvSpPr txBox="1"/>
          <p:nvPr/>
        </p:nvSpPr>
        <p:spPr>
          <a:xfrm>
            <a:off x="66076" y="427525"/>
            <a:ext cx="12125924" cy="369332"/>
          </a:xfrm>
          <a:prstGeom prst="rect">
            <a:avLst/>
          </a:prstGeom>
          <a:noFill/>
        </p:spPr>
        <p:txBody>
          <a:bodyPr wrap="square">
            <a:spAutoFit/>
          </a:bodyPr>
          <a:lstStyle/>
          <a:p>
            <a:pPr algn="ctr"/>
            <a:r>
              <a:rPr lang="it-IT"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«E l'Eterno DIO comandò l'uomo dicendo: </a:t>
            </a:r>
            <a:r>
              <a:rPr lang="es-ES"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it-IT"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Mangia pure liberamente di ogni albero del giardino</a:t>
            </a:r>
            <a:r>
              <a:rPr lang="es-ES"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it-IT"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es-ES"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(Genesi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07886"/>
          </a:xfrm>
          <a:prstGeom prst="rect">
            <a:avLst/>
          </a:prstGeom>
          <a:noFill/>
        </p:spPr>
        <p:txBody>
          <a:bodyPr wrap="square" rtlCol="0">
            <a:spAutoFit/>
          </a:bodyPr>
          <a:lstStyle/>
          <a:p>
            <a:pPr>
              <a:spcBef>
                <a:spcPts val="600"/>
              </a:spcBef>
            </a:pPr>
            <a:r>
              <a:rPr lang="it-IT" sz="2000" b="1" dirty="0"/>
              <a:t>All'inizio, Dio creò il mondo affinché fosse abitato dagli esseri umani </a:t>
            </a:r>
            <a:r>
              <a:rPr lang="es-ES" sz="2000" b="1" dirty="0"/>
              <a:t>(</a:t>
            </a:r>
            <a:r>
              <a:rPr lang="es-ES" sz="2000" b="1" dirty="0" err="1"/>
              <a:t>Is</a:t>
            </a:r>
            <a:r>
              <a:rPr lang="es-ES" sz="2000" b="1" dirty="0"/>
              <a:t> 45:18).</a:t>
            </a: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076532"/>
            <a:ext cx="8243749" cy="707886"/>
          </a:xfrm>
          <a:prstGeom prst="rect">
            <a:avLst/>
          </a:prstGeom>
          <a:noFill/>
        </p:spPr>
        <p:txBody>
          <a:bodyPr wrap="square">
            <a:spAutoFit/>
          </a:bodyPr>
          <a:lstStyle/>
          <a:p>
            <a:pPr>
              <a:spcBef>
                <a:spcPts val="600"/>
              </a:spcBef>
            </a:pPr>
            <a:r>
              <a:rPr lang="it-IT" sz="2000" b="1" dirty="0"/>
              <a:t>L'umanità era ormai completa e pronta ad abitare il mondo appena creato </a:t>
            </a:r>
            <a:r>
              <a:rPr lang="es-ES" sz="2000" b="1" dirty="0"/>
              <a:t>(Ge 1:27).</a:t>
            </a: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22924"/>
            <a:ext cx="5943784" cy="707886"/>
          </a:xfrm>
          <a:prstGeom prst="rect">
            <a:avLst/>
          </a:prstGeom>
          <a:noFill/>
        </p:spPr>
        <p:txBody>
          <a:bodyPr wrap="square">
            <a:spAutoFit/>
          </a:bodyPr>
          <a:lstStyle/>
          <a:p>
            <a:pPr>
              <a:spcBef>
                <a:spcPts val="600"/>
              </a:spcBef>
            </a:pPr>
            <a:r>
              <a:rPr lang="it-IT" sz="2000" b="1" dirty="0"/>
              <a:t>Lo stesso giorno, creò Eva da una costola di Adamo</a:t>
            </a:r>
            <a:r>
              <a:rPr lang="es-ES" sz="2000" b="1" dirty="0"/>
              <a:t> (Ge 2:18,21,22).</a:t>
            </a: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608235"/>
            <a:ext cx="6068506" cy="707886"/>
          </a:xfrm>
          <a:prstGeom prst="rect">
            <a:avLst/>
          </a:prstGeom>
          <a:noFill/>
        </p:spPr>
        <p:txBody>
          <a:bodyPr wrap="square">
            <a:spAutoFit/>
          </a:bodyPr>
          <a:lstStyle/>
          <a:p>
            <a:pPr>
              <a:spcBef>
                <a:spcPts val="600"/>
              </a:spcBef>
            </a:pPr>
            <a:r>
              <a:rPr lang="it-IT" sz="2000" b="1" dirty="0"/>
              <a:t>Quando tutto fu pronto, creò Adamo  dalla polvere della terra </a:t>
            </a:r>
            <a:r>
              <a:rPr lang="es-ES" sz="2000" b="1" dirty="0"/>
              <a:t>(Ge 2:4-7).</a:t>
            </a:r>
          </a:p>
        </p:txBody>
      </p:sp>
    </p:spTree>
    <p:extLst>
      <p:ext uri="{BB962C8B-B14F-4D97-AF65-F5344CB8AC3E}">
        <p14:creationId xmlns:p14="http://schemas.microsoft.com/office/powerpoint/2010/main" val="4197844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fltVal val="0"/>
                                          </p:val>
                                        </p:tav>
                                        <p:tav tm="100000">
                                          <p:val>
                                            <p:strVal val="#ppt_w"/>
                                          </p:val>
                                        </p:tav>
                                      </p:tavLst>
                                    </p:anim>
                                    <p:anim calcmode="lin" valueType="num">
                                      <p:cBhvr>
                                        <p:cTn id="36" dur="1000" fill="hold"/>
                                        <p:tgtEl>
                                          <p:spTgt spid="11"/>
                                        </p:tgtEl>
                                        <p:attrNameLst>
                                          <p:attrName>ppt_h</p:attrName>
                                        </p:attrNameLst>
                                      </p:cBhvr>
                                      <p:tavLst>
                                        <p:tav tm="0">
                                          <p:val>
                                            <p:fltVal val="0"/>
                                          </p:val>
                                        </p:tav>
                                        <p:tav tm="100000">
                                          <p:val>
                                            <p:strVal val="#ppt_h"/>
                                          </p:val>
                                        </p:tav>
                                      </p:tavLst>
                                    </p:anim>
                                    <p:anim calcmode="lin" valueType="num">
                                      <p:cBhvr>
                                        <p:cTn id="37" dur="1000" fill="hold"/>
                                        <p:tgtEl>
                                          <p:spTgt spid="11"/>
                                        </p:tgtEl>
                                        <p:attrNameLst>
                                          <p:attrName>style.rotation</p:attrName>
                                        </p:attrNameLst>
                                      </p:cBhvr>
                                      <p:tavLst>
                                        <p:tav tm="0">
                                          <p:val>
                                            <p:fltVal val="90"/>
                                          </p:val>
                                        </p:tav>
                                        <p:tav tm="100000">
                                          <p:val>
                                            <p:fltVal val="0"/>
                                          </p:val>
                                        </p:tav>
                                      </p:tavLst>
                                    </p:anim>
                                    <p:animEffect transition="in" filter="fade">
                                      <p:cBhvr>
                                        <p:cTn id="38" dur="1000"/>
                                        <p:tgtEl>
                                          <p:spTgt spid="11"/>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0-#ppt_w/2"/>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1000" fill="hold"/>
                                        <p:tgtEl>
                                          <p:spTgt spid="14"/>
                                        </p:tgtEl>
                                        <p:attrNameLst>
                                          <p:attrName>ppt_w</p:attrName>
                                        </p:attrNameLst>
                                      </p:cBhvr>
                                      <p:tavLst>
                                        <p:tav tm="0">
                                          <p:val>
                                            <p:fltVal val="0"/>
                                          </p:val>
                                        </p:tav>
                                        <p:tav tm="100000">
                                          <p:val>
                                            <p:strVal val="#ppt_w"/>
                                          </p:val>
                                        </p:tav>
                                      </p:tavLst>
                                    </p:anim>
                                    <p:anim calcmode="lin" valueType="num">
                                      <p:cBhvr>
                                        <p:cTn id="66" dur="1000" fill="hold"/>
                                        <p:tgtEl>
                                          <p:spTgt spid="14"/>
                                        </p:tgtEl>
                                        <p:attrNameLst>
                                          <p:attrName>ppt_h</p:attrName>
                                        </p:attrNameLst>
                                      </p:cBhvr>
                                      <p:tavLst>
                                        <p:tav tm="0">
                                          <p:val>
                                            <p:fltVal val="0"/>
                                          </p:val>
                                        </p:tav>
                                        <p:tav tm="100000">
                                          <p:val>
                                            <p:strVal val="#ppt_h"/>
                                          </p:val>
                                        </p:tav>
                                      </p:tavLst>
                                    </p:anim>
                                    <p:anim calcmode="lin" valueType="num">
                                      <p:cBhvr>
                                        <p:cTn id="67" dur="1000" fill="hold"/>
                                        <p:tgtEl>
                                          <p:spTgt spid="14"/>
                                        </p:tgtEl>
                                        <p:attrNameLst>
                                          <p:attrName>style.rotation</p:attrName>
                                        </p:attrNameLst>
                                      </p:cBhvr>
                                      <p:tavLst>
                                        <p:tav tm="0">
                                          <p:val>
                                            <p:fltVal val="90"/>
                                          </p:val>
                                        </p:tav>
                                        <p:tav tm="100000">
                                          <p:val>
                                            <p:fltVal val="0"/>
                                          </p:val>
                                        </p:tav>
                                      </p:tavLst>
                                    </p:anim>
                                    <p:animEffect transition="in" filter="fade">
                                      <p:cBhvr>
                                        <p:cTn id="68" dur="1000"/>
                                        <p:tgtEl>
                                          <p:spTgt spid="14"/>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Imagen 11">
            <a:extLst>
              <a:ext uri="{FF2B5EF4-FFF2-40B4-BE49-F238E27FC236}">
                <a16:creationId xmlns:a16="http://schemas.microsoft.com/office/drawing/2014/main" id="{30A39513-9A37-27BE-CAB6-AB5040D033CB}"/>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581477" y="1202785"/>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n 9">
            <a:extLst>
              <a:ext uri="{FF2B5EF4-FFF2-40B4-BE49-F238E27FC236}">
                <a16:creationId xmlns:a16="http://schemas.microsoft.com/office/drawing/2014/main" id="{71CA31D5-9D68-C55C-F504-23960D4A836A}"/>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4438172" y="1202785"/>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a:extLst>
              <a:ext uri="{FF2B5EF4-FFF2-40B4-BE49-F238E27FC236}">
                <a16:creationId xmlns:a16="http://schemas.microsoft.com/office/drawing/2014/main" id="{BE1D41A0-FCFD-5DA9-C0CC-3ECDA9F49DA7}"/>
              </a:ext>
            </a:extLst>
          </p:cNvPr>
          <p:cNvPicPr>
            <a:picLocks noGrp="1" noRot="1" noChangeAspec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a:ext>
            </a:extLst>
          </a:blip>
          <a:srcRect/>
          <a:stretch/>
        </p:blipFill>
        <p:spPr>
          <a:xfrm>
            <a:off x="581477" y="3947182"/>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Imagen 19">
            <a:extLst>
              <a:ext uri="{FF2B5EF4-FFF2-40B4-BE49-F238E27FC236}">
                <a16:creationId xmlns:a16="http://schemas.microsoft.com/office/drawing/2014/main" id="{D44D77D9-FF40-BD12-BF94-4EC8D956752E}"/>
              </a:ext>
            </a:extLst>
          </p:cNvPr>
          <p:cNvPicPr>
            <a:picLocks noGrp="1" noRot="1" noChangeAspect="1" noMove="1" noResize="1" noEditPoints="1" noAdjustHandles="1" noChangeArrowheads="1" noChangeShapeType="1" noCrop="1"/>
          </p:cNvPicPr>
          <p:nvPr/>
        </p:nvPicPr>
        <p:blipFill>
          <a:blip r:embed="rId6" cstate="email">
            <a:extLst>
              <a:ext uri="{28A0092B-C50C-407E-A947-70E740481C1C}">
                <a14:useLocalDpi xmlns:a14="http://schemas.microsoft.com/office/drawing/2010/main"/>
              </a:ext>
            </a:extLst>
          </a:blip>
          <a:srcRect/>
          <a:stretch/>
        </p:blipFill>
        <p:spPr>
          <a:xfrm>
            <a:off x="4443598" y="394718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417141" y="1080840"/>
            <a:ext cx="3774857" cy="1200329"/>
          </a:xfrm>
          <a:prstGeom prst="rect">
            <a:avLst/>
          </a:prstGeom>
          <a:noFill/>
        </p:spPr>
        <p:txBody>
          <a:bodyPr wrap="square" rtlCol="0">
            <a:spAutoFit/>
          </a:bodyPr>
          <a:lstStyle/>
          <a:p>
            <a:pPr>
              <a:spcBef>
                <a:spcPts val="600"/>
              </a:spcBef>
            </a:pPr>
            <a:r>
              <a:rPr lang="it-IT" b="1" dirty="0"/>
              <a:t>Durante questo periodo, ci fu un intenso scambio di comunicazioni tra Dio e Adamo</a:t>
            </a:r>
            <a:r>
              <a:rPr lang="es-ES" b="1" dirty="0"/>
              <a:t>:</a:t>
            </a:r>
          </a:p>
        </p:txBody>
      </p:sp>
      <p:sp>
        <p:nvSpPr>
          <p:cNvPr id="14" name="CuadroTexto 13">
            <a:extLst>
              <a:ext uri="{FF2B5EF4-FFF2-40B4-BE49-F238E27FC236}">
                <a16:creationId xmlns:a16="http://schemas.microsoft.com/office/drawing/2014/main" id="{DAE25D71-D2F5-53E4-7167-E6E6E5CF10B0}"/>
              </a:ext>
            </a:extLst>
          </p:cNvPr>
          <p:cNvSpPr txBox="1"/>
          <p:nvPr/>
        </p:nvSpPr>
        <p:spPr>
          <a:xfrm>
            <a:off x="8914212" y="5465809"/>
            <a:ext cx="3011561" cy="646331"/>
          </a:xfrm>
          <a:prstGeom prst="rect">
            <a:avLst/>
          </a:prstGeom>
          <a:noFill/>
        </p:spPr>
        <p:txBody>
          <a:bodyPr wrap="square">
            <a:spAutoFit/>
          </a:bodyPr>
          <a:lstStyle/>
          <a:p>
            <a:pPr>
              <a:spcBef>
                <a:spcPts val="600"/>
              </a:spcBef>
            </a:pPr>
            <a:r>
              <a:rPr lang="es-ES" b="1" dirty="0" err="1"/>
              <a:t>Condusse</a:t>
            </a:r>
            <a:r>
              <a:rPr lang="es-ES" b="1" dirty="0"/>
              <a:t> a lui Eva, e li unì in matrimonio (Ge 2:22-24).</a:t>
            </a:r>
          </a:p>
        </p:txBody>
      </p:sp>
      <p:sp>
        <p:nvSpPr>
          <p:cNvPr id="16" name="CuadroTexto 15">
            <a:extLst>
              <a:ext uri="{FF2B5EF4-FFF2-40B4-BE49-F238E27FC236}">
                <a16:creationId xmlns:a16="http://schemas.microsoft.com/office/drawing/2014/main" id="{2552D844-1789-CB5F-75E0-24D65A640AED}"/>
              </a:ext>
            </a:extLst>
          </p:cNvPr>
          <p:cNvSpPr txBox="1"/>
          <p:nvPr/>
        </p:nvSpPr>
        <p:spPr>
          <a:xfrm>
            <a:off x="8914212" y="4371274"/>
            <a:ext cx="3011561" cy="923330"/>
          </a:xfrm>
          <a:prstGeom prst="rect">
            <a:avLst/>
          </a:prstGeom>
          <a:noFill/>
        </p:spPr>
        <p:txBody>
          <a:bodyPr wrap="square">
            <a:spAutoFit/>
          </a:bodyPr>
          <a:lstStyle/>
          <a:p>
            <a:pPr>
              <a:spcBef>
                <a:spcPts val="600"/>
              </a:spcBef>
            </a:pPr>
            <a:r>
              <a:rPr lang="es-ES" b="1" dirty="0"/>
              <a:t>Gli chiese che desse un nome a tutti gli animali     (Ge 2:19).</a:t>
            </a:r>
          </a:p>
        </p:txBody>
      </p:sp>
      <p:sp>
        <p:nvSpPr>
          <p:cNvPr id="18" name="CuadroTexto 17">
            <a:extLst>
              <a:ext uri="{FF2B5EF4-FFF2-40B4-BE49-F238E27FC236}">
                <a16:creationId xmlns:a16="http://schemas.microsoft.com/office/drawing/2014/main" id="{F2752BFD-04E7-D624-5251-447E7244E87F}"/>
              </a:ext>
            </a:extLst>
          </p:cNvPr>
          <p:cNvSpPr txBox="1"/>
          <p:nvPr/>
        </p:nvSpPr>
        <p:spPr>
          <a:xfrm>
            <a:off x="8914212" y="3404063"/>
            <a:ext cx="3011561" cy="646331"/>
          </a:xfrm>
          <a:prstGeom prst="rect">
            <a:avLst/>
          </a:prstGeom>
          <a:noFill/>
        </p:spPr>
        <p:txBody>
          <a:bodyPr wrap="square">
            <a:spAutoFit/>
          </a:bodyPr>
          <a:lstStyle/>
          <a:p>
            <a:pPr>
              <a:spcBef>
                <a:spcPts val="600"/>
              </a:spcBef>
            </a:pPr>
            <a:r>
              <a:rPr lang="es-ES" b="1" dirty="0"/>
              <a:t>Gli indicò le sue limitazioni</a:t>
            </a:r>
            <a:br>
              <a:rPr lang="es-ES" b="1" dirty="0"/>
            </a:br>
            <a:r>
              <a:rPr lang="es-ES" b="1" dirty="0"/>
              <a:t>(Ge 2:16-17).</a:t>
            </a:r>
          </a:p>
        </p:txBody>
      </p:sp>
      <p:sp>
        <p:nvSpPr>
          <p:cNvPr id="21" name="CuadroTexto 20">
            <a:extLst>
              <a:ext uri="{FF2B5EF4-FFF2-40B4-BE49-F238E27FC236}">
                <a16:creationId xmlns:a16="http://schemas.microsoft.com/office/drawing/2014/main" id="{B82A27D2-2ECB-06C7-9089-CC1E37AF63E4}"/>
              </a:ext>
            </a:extLst>
          </p:cNvPr>
          <p:cNvSpPr txBox="1"/>
          <p:nvPr/>
        </p:nvSpPr>
        <p:spPr>
          <a:xfrm>
            <a:off x="8897653" y="2175376"/>
            <a:ext cx="3028120" cy="923330"/>
          </a:xfrm>
          <a:prstGeom prst="rect">
            <a:avLst/>
          </a:prstGeom>
          <a:noFill/>
        </p:spPr>
        <p:txBody>
          <a:bodyPr wrap="square">
            <a:spAutoFit/>
          </a:bodyPr>
          <a:lstStyle/>
          <a:p>
            <a:pPr>
              <a:spcBef>
                <a:spcPts val="600"/>
              </a:spcBef>
              <a:buSzPct val="150000"/>
            </a:pPr>
            <a:r>
              <a:rPr lang="it-IT" b="1" dirty="0"/>
              <a:t>Gli diede istruzioni sul lavoro che avrebbe dovuto svolgere in Eden </a:t>
            </a:r>
            <a:r>
              <a:rPr lang="es-ES" b="1" dirty="0"/>
              <a:t>(Ge 2:15).</a:t>
            </a: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0"/>
            <a:ext cx="12192000" cy="461665"/>
          </a:xfrm>
          <a:prstGeom prst="rect">
            <a:avLst/>
          </a:prstGeom>
          <a:noFill/>
        </p:spPr>
        <p:txBody>
          <a:bodyPr wrap="square">
            <a:spAutoFit/>
          </a:bodyPr>
          <a:lstStyle/>
          <a:p>
            <a:pPr algn="ctr"/>
            <a:r>
              <a:rPr lang="it-IT" sz="24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IN CHE MODO DIO COMUNICAVA ORIGINARIAMENTE CON L’UMANITÀ?</a:t>
            </a:r>
          </a:p>
        </p:txBody>
      </p:sp>
      <p:sp>
        <p:nvSpPr>
          <p:cNvPr id="30" name="CuadroTexto 29">
            <a:extLst>
              <a:ext uri="{FF2B5EF4-FFF2-40B4-BE49-F238E27FC236}">
                <a16:creationId xmlns:a16="http://schemas.microsoft.com/office/drawing/2014/main" id="{9EB9DE99-EBBA-3625-21A5-C73E5F7BEEEE}"/>
              </a:ext>
            </a:extLst>
          </p:cNvPr>
          <p:cNvSpPr txBox="1"/>
          <p:nvPr/>
        </p:nvSpPr>
        <p:spPr>
          <a:xfrm>
            <a:off x="-110836" y="427525"/>
            <a:ext cx="12399818" cy="369332"/>
          </a:xfrm>
          <a:prstGeom prst="rect">
            <a:avLst/>
          </a:prstGeom>
          <a:noFill/>
        </p:spPr>
        <p:txBody>
          <a:bodyPr wrap="square">
            <a:spAutoFit/>
          </a:bodyPr>
          <a:lstStyle/>
          <a:p>
            <a:pPr algn="ctr"/>
            <a:r>
              <a:rPr lang="it-IT"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«E l'Eterno DIO comandò l'uomo dicendo: </a:t>
            </a:r>
            <a:r>
              <a:rPr lang="es-ES"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it-IT"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Mangia pure liberamente di ogni albero del giardino</a:t>
            </a:r>
            <a:r>
              <a:rPr lang="es-ES"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it-IT"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es-ES"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(Genesi 2:16)</a:t>
            </a:r>
          </a:p>
        </p:txBody>
      </p:sp>
    </p:spTree>
    <p:extLst>
      <p:ext uri="{BB962C8B-B14F-4D97-AF65-F5344CB8AC3E}">
        <p14:creationId xmlns:p14="http://schemas.microsoft.com/office/powerpoint/2010/main" val="371320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strVal val="#ppt_w+.3"/>
                                          </p:val>
                                        </p:tav>
                                        <p:tav tm="100000">
                                          <p:val>
                                            <p:strVal val="#ppt_w"/>
                                          </p:val>
                                        </p:tav>
                                      </p:tavLst>
                                    </p:anim>
                                    <p:anim calcmode="lin" valueType="num">
                                      <p:cBhvr>
                                        <p:cTn id="29" dur="500" fill="hold"/>
                                        <p:tgtEl>
                                          <p:spTgt spid="12"/>
                                        </p:tgtEl>
                                        <p:attrNameLst>
                                          <p:attrName>ppt_h</p:attrName>
                                        </p:attrNameLst>
                                      </p:cBhvr>
                                      <p:tavLst>
                                        <p:tav tm="0">
                                          <p:val>
                                            <p:strVal val="#ppt_h"/>
                                          </p:val>
                                        </p:tav>
                                        <p:tav tm="100000">
                                          <p:val>
                                            <p:strVal val="#ppt_h"/>
                                          </p:val>
                                        </p:tav>
                                      </p:tavLst>
                                    </p:anim>
                                    <p:animEffect transition="in" filter="fade">
                                      <p:cBhvr>
                                        <p:cTn id="30" dur="500"/>
                                        <p:tgtEl>
                                          <p:spTgt spid="12"/>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strVal val="#ppt_w+.3"/>
                                          </p:val>
                                        </p:tav>
                                        <p:tav tm="100000">
                                          <p:val>
                                            <p:strVal val="#ppt_w"/>
                                          </p:val>
                                        </p:tav>
                                      </p:tavLst>
                                    </p:anim>
                                    <p:anim calcmode="lin" valueType="num">
                                      <p:cBhvr>
                                        <p:cTn id="40" dur="500" fill="hold"/>
                                        <p:tgtEl>
                                          <p:spTgt spid="10"/>
                                        </p:tgtEl>
                                        <p:attrNameLst>
                                          <p:attrName>ppt_h</p:attrName>
                                        </p:attrNameLst>
                                      </p:cBhvr>
                                      <p:tavLst>
                                        <p:tav tm="0">
                                          <p:val>
                                            <p:strVal val="#ppt_h"/>
                                          </p:val>
                                        </p:tav>
                                        <p:tav tm="100000">
                                          <p:val>
                                            <p:strVal val="#ppt_h"/>
                                          </p:val>
                                        </p:tav>
                                      </p:tavLst>
                                    </p:anim>
                                    <p:animEffect transition="in" filter="fade">
                                      <p:cBhvr>
                                        <p:cTn id="41" dur="500"/>
                                        <p:tgtEl>
                                          <p:spTgt spid="10"/>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50" presetClass="entr" presetSubtype="0" decel="100000"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strVal val="#ppt_w+.3"/>
                                          </p:val>
                                        </p:tav>
                                        <p:tav tm="100000">
                                          <p:val>
                                            <p:strVal val="#ppt_w"/>
                                          </p:val>
                                        </p:tav>
                                      </p:tavLst>
                                    </p:anim>
                                    <p:anim calcmode="lin" valueType="num">
                                      <p:cBhvr>
                                        <p:cTn id="51" dur="500" fill="hold"/>
                                        <p:tgtEl>
                                          <p:spTgt spid="7"/>
                                        </p:tgtEl>
                                        <p:attrNameLst>
                                          <p:attrName>ppt_h</p:attrName>
                                        </p:attrNameLst>
                                      </p:cBhvr>
                                      <p:tavLst>
                                        <p:tav tm="0">
                                          <p:val>
                                            <p:strVal val="#ppt_h"/>
                                          </p:val>
                                        </p:tav>
                                        <p:tav tm="100000">
                                          <p:val>
                                            <p:strVal val="#ppt_h"/>
                                          </p:val>
                                        </p:tav>
                                      </p:tavLst>
                                    </p:anim>
                                    <p:animEffect transition="in" filter="fade">
                                      <p:cBhvr>
                                        <p:cTn id="52" dur="500"/>
                                        <p:tgtEl>
                                          <p:spTgt spid="7"/>
                                        </p:tgtEl>
                                      </p:cBhvr>
                                    </p:animEffect>
                                  </p:childTnLst>
                                </p:cTn>
                              </p:par>
                            </p:childTnLst>
                          </p:cTn>
                        </p:par>
                        <p:par>
                          <p:cTn id="53" fill="hold">
                            <p:stCondLst>
                              <p:cond delay="500"/>
                            </p:stCondLst>
                            <p:childTnLst>
                              <p:par>
                                <p:cTn id="54" presetID="22" presetClass="entr" presetSubtype="8"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strVal val="#ppt_w+.3"/>
                                          </p:val>
                                        </p:tav>
                                        <p:tav tm="100000">
                                          <p:val>
                                            <p:strVal val="#ppt_w"/>
                                          </p:val>
                                        </p:tav>
                                      </p:tavLst>
                                    </p:anim>
                                    <p:anim calcmode="lin" valueType="num">
                                      <p:cBhvr>
                                        <p:cTn id="62" dur="500" fill="hold"/>
                                        <p:tgtEl>
                                          <p:spTgt spid="20"/>
                                        </p:tgtEl>
                                        <p:attrNameLst>
                                          <p:attrName>ppt_h</p:attrName>
                                        </p:attrNameLst>
                                      </p:cBhvr>
                                      <p:tavLst>
                                        <p:tav tm="0">
                                          <p:val>
                                            <p:strVal val="#ppt_h"/>
                                          </p:val>
                                        </p:tav>
                                        <p:tav tm="100000">
                                          <p:val>
                                            <p:strVal val="#ppt_h"/>
                                          </p:val>
                                        </p:tav>
                                      </p:tavLst>
                                    </p:anim>
                                    <p:animEffect transition="in" filter="fade">
                                      <p:cBhvr>
                                        <p:cTn id="63" dur="500"/>
                                        <p:tgtEl>
                                          <p:spTgt spid="20"/>
                                        </p:tgtEl>
                                      </p:cBhvr>
                                    </p:animEffect>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left)">
                                      <p:cBhvr>
                                        <p:cTn id="6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Imagen 17">
            <a:extLst>
              <a:ext uri="{FF2B5EF4-FFF2-40B4-BE49-F238E27FC236}">
                <a16:creationId xmlns:a16="http://schemas.microsoft.com/office/drawing/2014/main" id="{6DEB24B5-5238-7498-FFC7-F64E64A537D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C0BACAB4-1313-7456-25F4-4DC087FCD29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389"/>
          <a:stretch>
            <a:fillRect/>
          </a:stretch>
        </p:blipFill>
        <p:spPr>
          <a:xfrm>
            <a:off x="8375610" y="1682886"/>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9C7A8A3B-D2AF-2774-6A0A-3FC5E39FE00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5130028" y="4752544"/>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2" name="Imagen 21">
            <a:extLst>
              <a:ext uri="{FF2B5EF4-FFF2-40B4-BE49-F238E27FC236}">
                <a16:creationId xmlns:a16="http://schemas.microsoft.com/office/drawing/2014/main" id="{6C278725-E564-F6E7-271C-B1BF0FF2662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8375610"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1340067"/>
            <a:ext cx="4334684" cy="1015663"/>
          </a:xfrm>
          <a:prstGeom prst="rect">
            <a:avLst/>
          </a:prstGeom>
          <a:noFill/>
        </p:spPr>
        <p:txBody>
          <a:bodyPr wrap="square" rtlCol="0">
            <a:spAutoFit/>
          </a:bodyPr>
          <a:lstStyle/>
          <a:p>
            <a:pPr>
              <a:spcBef>
                <a:spcPts val="600"/>
              </a:spcBef>
            </a:pPr>
            <a:r>
              <a:rPr lang="it-IT" sz="2000" b="1" dirty="0"/>
              <a:t>Dio indicò ad Adamo ed Eva come dovevano comportarsi e quale dieta dovevano seguire </a:t>
            </a:r>
            <a:r>
              <a:rPr lang="es-ES" sz="2000" b="1" dirty="0"/>
              <a:t>(Ge 1:28,29).</a:t>
            </a: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788676"/>
            <a:ext cx="4334685" cy="1015663"/>
          </a:xfrm>
          <a:prstGeom prst="rect">
            <a:avLst/>
          </a:prstGeom>
          <a:noFill/>
        </p:spPr>
        <p:txBody>
          <a:bodyPr wrap="square">
            <a:spAutoFit/>
          </a:bodyPr>
          <a:lstStyle/>
          <a:p>
            <a:pPr>
              <a:spcBef>
                <a:spcPts val="600"/>
              </a:spcBef>
            </a:pPr>
            <a:r>
              <a:rPr lang="it-IT" sz="2000" b="1" dirty="0"/>
              <a:t>Inoltre, Dio incontrava Adamo ed Eva ogni giorno, al calar del sole </a:t>
            </a:r>
            <a:r>
              <a:rPr lang="es-ES" sz="2000" b="1" dirty="0"/>
              <a:t>(Ge 3:8).</a:t>
            </a: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515056"/>
            <a:ext cx="4334685" cy="1015663"/>
          </a:xfrm>
          <a:prstGeom prst="rect">
            <a:avLst/>
          </a:prstGeom>
          <a:noFill/>
        </p:spPr>
        <p:txBody>
          <a:bodyPr wrap="square">
            <a:spAutoFit/>
          </a:bodyPr>
          <a:lstStyle/>
          <a:p>
            <a:pPr>
              <a:spcBef>
                <a:spcPts val="600"/>
              </a:spcBef>
            </a:pPr>
            <a:r>
              <a:rPr lang="it-IT" sz="2000" b="1" dirty="0"/>
              <a:t>Poi creò il settimo giorno per offrire un tempo sacro per il riposo umano, l'adorazione e la comunione con lui.</a:t>
            </a: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663506"/>
            <a:ext cx="4334685" cy="1631216"/>
          </a:xfrm>
          <a:prstGeom prst="rect">
            <a:avLst/>
          </a:prstGeom>
          <a:noFill/>
        </p:spPr>
        <p:txBody>
          <a:bodyPr wrap="square">
            <a:spAutoFit/>
          </a:bodyPr>
          <a:lstStyle/>
          <a:p>
            <a:pPr>
              <a:spcBef>
                <a:spcPts val="600"/>
              </a:spcBef>
            </a:pPr>
            <a:r>
              <a:rPr lang="it-IT" sz="2000" b="1" dirty="0"/>
              <a:t>Li creò come esseri sociali, dotati della capacità di comunicare non solo tra loro, ma anche con altri esseri (come, ad esempio, gli angeli)</a:t>
            </a:r>
            <a:r>
              <a:rPr lang="es-ES" sz="2000" b="1" dirty="0"/>
              <a:t>.</a:t>
            </a: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42805"/>
            <a:ext cx="12192000" cy="461665"/>
          </a:xfrm>
          <a:prstGeom prst="rect">
            <a:avLst/>
          </a:prstGeom>
          <a:noFill/>
        </p:spPr>
        <p:txBody>
          <a:bodyPr wrap="square">
            <a:spAutoFit/>
          </a:bodyPr>
          <a:lstStyle/>
          <a:p>
            <a:pPr algn="ctr"/>
            <a:r>
              <a:rPr lang="it-IT" sz="24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IN CHE MODO DIO COMUNICAVA ORIGINARIAMENTE CON L’UMANITÀ?</a:t>
            </a:r>
          </a:p>
        </p:txBody>
      </p:sp>
      <p:sp>
        <p:nvSpPr>
          <p:cNvPr id="34" name="CuadroTexto 33">
            <a:extLst>
              <a:ext uri="{FF2B5EF4-FFF2-40B4-BE49-F238E27FC236}">
                <a16:creationId xmlns:a16="http://schemas.microsoft.com/office/drawing/2014/main" id="{B1365ECA-0299-C4AF-13AA-5A5B4C0CCD66}"/>
              </a:ext>
            </a:extLst>
          </p:cNvPr>
          <p:cNvSpPr txBox="1"/>
          <p:nvPr/>
        </p:nvSpPr>
        <p:spPr>
          <a:xfrm>
            <a:off x="0" y="427525"/>
            <a:ext cx="12191999" cy="369332"/>
          </a:xfrm>
          <a:prstGeom prst="rect">
            <a:avLst/>
          </a:prstGeom>
          <a:noFill/>
        </p:spPr>
        <p:txBody>
          <a:bodyPr wrap="square">
            <a:spAutoFit/>
          </a:bodyPr>
          <a:lstStyle/>
          <a:p>
            <a:pPr algn="ctr"/>
            <a:r>
              <a:rPr lang="it-IT"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«E l'Eterno DIO comandò l'uomo dicendo: </a:t>
            </a:r>
            <a:r>
              <a:rPr lang="es-ES"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it-IT"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Mangia pure liberamente di ogni albero del giardino</a:t>
            </a:r>
            <a:r>
              <a:rPr lang="es-ES"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it-IT"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es-ES"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(Genesi 2:16)</a:t>
            </a:r>
          </a:p>
        </p:txBody>
      </p:sp>
    </p:spTree>
    <p:extLst>
      <p:ext uri="{BB962C8B-B14F-4D97-AF65-F5344CB8AC3E}">
        <p14:creationId xmlns:p14="http://schemas.microsoft.com/office/powerpoint/2010/main" val="275239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strips(upLeft)">
                                      <p:cBhvr>
                                        <p:cTn id="20" dur="500"/>
                                        <p:tgtEl>
                                          <p:spTgt spid="18"/>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strips(upRight)">
                                      <p:cBhvr>
                                        <p:cTn id="29" dur="500"/>
                                        <p:tgtEl>
                                          <p:spTgt spid="16"/>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strips(downLeft)">
                                      <p:cBhvr>
                                        <p:cTn id="38" dur="500"/>
                                        <p:tgtEl>
                                          <p:spTgt spid="19"/>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strips(downRight)">
                                      <p:cBhvr>
                                        <p:cTn id="47" dur="500"/>
                                        <p:tgtEl>
                                          <p:spTgt spid="22"/>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6" name="Imagen 15">
            <a:extLst>
              <a:ext uri="{FF2B5EF4-FFF2-40B4-BE49-F238E27FC236}">
                <a16:creationId xmlns:a16="http://schemas.microsoft.com/office/drawing/2014/main" id="{57036F1C-6F3A-13C6-9A53-7F0195408582}"/>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00CABC82-5F33-14C5-79EF-4979D65301FD}"/>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B1921514-C87B-0E61-43F7-6F76A91B565A}"/>
              </a:ext>
            </a:extLst>
          </p:cNvPr>
          <p:cNvPicPr>
            <a:picLocks noGrp="1" noRot="1" noChangeAspect="1" noMove="1" noResize="1" noEditPoints="1" noAdjustHandles="1" noChangeArrowheads="1" noChangeShapeType="1" noCrop="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9CFBA60E-6E00-B8B9-014F-EB55E4A0D306}"/>
              </a:ext>
            </a:extLst>
          </p:cNvPr>
          <p:cNvPicPr>
            <a:picLocks noGrp="1" noRot="1" noChangeAspect="1" noMove="1" noResize="1" noEditPoints="1" noAdjustHandles="1" noChangeArrowheads="1" noChangeShapeType="1" noCrop="1"/>
          </p:cNvPicPr>
          <p:nvPr/>
        </p:nvPicPr>
        <p:blipFill>
          <a:blip r:embed="rId6" cstate="email">
            <a:extLst>
              <a:ext uri="{28A0092B-C50C-407E-A947-70E740481C1C}">
                <a14:useLocalDpi xmlns:a14="http://schemas.microsoft.com/office/drawing/2010/main"/>
              </a:ext>
            </a:extLst>
          </a:blip>
          <a:srcRect/>
          <a:stretch>
            <a:fillRect/>
          </a:stretch>
        </p:blipFill>
        <p:spPr>
          <a:xfrm>
            <a:off x="9617746"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8986CF8E-14CE-82F9-E984-1963898DB93F}"/>
              </a:ext>
            </a:extLst>
          </p:cNvPr>
          <p:cNvPicPr>
            <a:picLocks noGrp="1" noRot="1" noChangeAspect="1" noMove="1" noResize="1" noEditPoints="1" noAdjustHandles="1" noChangeArrowheads="1" noChangeShapeType="1" noCrop="1"/>
          </p:cNvPicPr>
          <p:nvPr/>
        </p:nvPicPr>
        <p:blipFill rotWithShape="1">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6" y="4762569"/>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12192000" cy="954107"/>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lang="it-IT" sz="2800" b="1" kern="0" dirty="0">
                <a:ln/>
                <a:solidFill>
                  <a:schemeClr val="tx2">
                    <a:lumMod val="50000"/>
                  </a:schemeClr>
                </a:solidFill>
              </a:rPr>
              <a:t>IN CHE MODO L‘UMANITÀ HA SMESSO DI COMUNICARE CON DIO?</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2800" b="1" i="0" u="none" strike="noStrike" kern="0" normalizeH="0" baseline="0" noProof="0" dirty="0">
              <a:ln/>
              <a:solidFill>
                <a:schemeClr val="tx2">
                  <a:lumMod val="50000"/>
                </a:schemeClr>
              </a:solidFill>
              <a:uLnTx/>
              <a:uFillTx/>
            </a:endParaRPr>
          </a:p>
        </p:txBody>
      </p:sp>
      <p:sp>
        <p:nvSpPr>
          <p:cNvPr id="9" name="CuadroTexto 8">
            <a:extLst>
              <a:ext uri="{FF2B5EF4-FFF2-40B4-BE49-F238E27FC236}">
                <a16:creationId xmlns:a16="http://schemas.microsoft.com/office/drawing/2014/main" id="{97B1CC0D-64B4-7E60-4E32-2EA4C3C2D3A0}"/>
              </a:ext>
            </a:extLst>
          </p:cNvPr>
          <p:cNvSpPr txBox="1"/>
          <p:nvPr/>
        </p:nvSpPr>
        <p:spPr>
          <a:xfrm>
            <a:off x="-46376" y="398288"/>
            <a:ext cx="12238376" cy="646331"/>
          </a:xfrm>
          <a:prstGeom prst="rect">
            <a:avLst/>
          </a:prstGeom>
          <a:noFill/>
        </p:spPr>
        <p:txBody>
          <a:bodyPr wrap="square">
            <a:spAutoFit/>
            <a:scene3d>
              <a:camera prst="orthographicFront"/>
              <a:lightRig rig="threePt" dir="t"/>
            </a:scene3d>
            <a:sp3d extrusionH="57150">
              <a:bevelT w="38100" h="38100"/>
            </a:sp3d>
          </a:bodyPr>
          <a:lstStyle/>
          <a:p>
            <a:pPr algn="ctr"/>
            <a:r>
              <a:rPr lang="it-IT" b="1" dirty="0">
                <a:solidFill>
                  <a:srgbClr val="7030A0"/>
                </a:solidFill>
                <a:latin typeface="Comic Sans MS" panose="030F0702030302020204" pitchFamily="66" charset="0"/>
              </a:rPr>
              <a:t>«Egli rispose: </a:t>
            </a:r>
            <a:r>
              <a:rPr lang="es-ES" b="1" dirty="0">
                <a:solidFill>
                  <a:srgbClr val="7030A0"/>
                </a:solidFill>
                <a:latin typeface="Comic Sans MS" panose="030F0702030302020204" pitchFamily="66" charset="0"/>
              </a:rPr>
              <a:t>“</a:t>
            </a:r>
            <a:r>
              <a:rPr lang="it-IT" b="1" dirty="0">
                <a:solidFill>
                  <a:srgbClr val="7030A0"/>
                </a:solidFill>
                <a:latin typeface="Comic Sans MS" panose="030F0702030302020204" pitchFamily="66" charset="0"/>
              </a:rPr>
              <a:t>Ho udito la tua voce nel giardino, e ho avuto paura perché ero nudo, </a:t>
            </a:r>
          </a:p>
          <a:p>
            <a:pPr algn="ctr"/>
            <a:r>
              <a:rPr lang="it-IT" b="1" dirty="0">
                <a:solidFill>
                  <a:srgbClr val="7030A0"/>
                </a:solidFill>
                <a:latin typeface="Comic Sans MS" panose="030F0702030302020204" pitchFamily="66" charset="0"/>
              </a:rPr>
              <a:t>e mi sono nascosto</a:t>
            </a:r>
            <a:r>
              <a:rPr lang="es-ES" b="1" dirty="0">
                <a:solidFill>
                  <a:srgbClr val="7030A0"/>
                </a:solidFill>
                <a:latin typeface="Comic Sans MS" panose="030F0702030302020204" pitchFamily="66" charset="0"/>
              </a:rPr>
              <a:t>”</a:t>
            </a:r>
            <a:r>
              <a:rPr lang="it-IT" b="1" dirty="0">
                <a:solidFill>
                  <a:srgbClr val="7030A0"/>
                </a:solidFill>
                <a:latin typeface="Comic Sans MS" panose="030F0702030302020204" pitchFamily="66" charset="0"/>
              </a:rPr>
              <a:t>»</a:t>
            </a:r>
            <a:r>
              <a:rPr lang="es-ES" b="1" dirty="0">
                <a:solidFill>
                  <a:srgbClr val="7030A0"/>
                </a:solidFill>
                <a:latin typeface="Comic Sans MS" panose="030F0702030302020204" pitchFamily="66" charset="0"/>
              </a:rPr>
              <a:t> </a:t>
            </a:r>
            <a:r>
              <a:rPr lang="es-ES" sz="1400" b="1" dirty="0">
                <a:solidFill>
                  <a:srgbClr val="7030A0"/>
                </a:solidFill>
                <a:latin typeface="Comic Sans MS" panose="030F0702030302020204" pitchFamily="66" charset="0"/>
              </a:rPr>
              <a:t>(Genesi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155641" y="2552814"/>
            <a:ext cx="9525005" cy="923330"/>
          </a:xfrm>
          <a:prstGeom prst="rect">
            <a:avLst/>
          </a:prstGeom>
          <a:noFill/>
        </p:spPr>
        <p:txBody>
          <a:bodyPr wrap="square" rtlCol="0">
            <a:spAutoFit/>
          </a:bodyPr>
          <a:lstStyle/>
          <a:p>
            <a:r>
              <a:rPr lang="it-IT" b="1" dirty="0">
                <a:solidFill>
                  <a:schemeClr val="bg1"/>
                </a:solidFill>
              </a:rPr>
              <a:t>Adamo ed Eva furono creati con la capacità di scegliere liberamente. Nel giardino tutto era a loro disposizione, e un albero salvaguardava il libero arbitrio dell’umanità, offrendo una scelta libera per Dio (</a:t>
            </a:r>
            <a:r>
              <a:rPr lang="it-IT" b="1" dirty="0" err="1">
                <a:solidFill>
                  <a:schemeClr val="bg1"/>
                </a:solidFill>
              </a:rPr>
              <a:t>Ge</a:t>
            </a:r>
            <a:r>
              <a:rPr lang="it-IT" b="1" dirty="0">
                <a:solidFill>
                  <a:schemeClr val="bg1"/>
                </a:solidFill>
              </a:rPr>
              <a:t> 2:16,17).</a:t>
            </a:r>
            <a:endParaRPr lang="it-IT" dirty="0">
              <a:solidFill>
                <a:schemeClr val="bg1"/>
              </a:solidFill>
            </a:endParaRPr>
          </a:p>
        </p:txBody>
      </p:sp>
      <p:sp>
        <p:nvSpPr>
          <p:cNvPr id="3" name="CuadroTexto 2">
            <a:extLst>
              <a:ext uri="{FF2B5EF4-FFF2-40B4-BE49-F238E27FC236}">
                <a16:creationId xmlns:a16="http://schemas.microsoft.com/office/drawing/2014/main" id="{A906C58F-45EB-358F-741C-DF9FD53C5E2D}"/>
              </a:ext>
            </a:extLst>
          </p:cNvPr>
          <p:cNvSpPr txBox="1"/>
          <p:nvPr/>
        </p:nvSpPr>
        <p:spPr>
          <a:xfrm>
            <a:off x="132456" y="6055231"/>
            <a:ext cx="9319260" cy="646331"/>
          </a:xfrm>
          <a:prstGeom prst="rect">
            <a:avLst/>
          </a:prstGeom>
          <a:noFill/>
        </p:spPr>
        <p:txBody>
          <a:bodyPr wrap="square">
            <a:spAutoFit/>
          </a:bodyPr>
          <a:lstStyle/>
          <a:p>
            <a:pPr lvl="0">
              <a:spcBef>
                <a:spcPts val="600"/>
              </a:spcBef>
              <a:defRPr/>
            </a:pPr>
            <a:r>
              <a:rPr lang="it-IT" b="1" dirty="0">
                <a:solidFill>
                  <a:prstClr val="black"/>
                </a:solidFill>
              </a:rPr>
              <a:t>La reazione negativa che ne seguì fu che si sentivano così in colpa per la loro disubbidienza da non voler più comunicare con Dio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(Ge 3:8);</a:t>
            </a:r>
            <a:r>
              <a:rPr kumimoji="0" lang="es-ES" b="1" i="0" u="none" strike="noStrike" kern="1200" cap="none" spc="0" normalizeH="0" noProof="0" dirty="0">
                <a:ln>
                  <a:noFill/>
                </a:ln>
                <a:solidFill>
                  <a:prstClr val="black"/>
                </a:solidFill>
                <a:effectLst/>
                <a:uLnTx/>
                <a:uFillTx/>
                <a:latin typeface="Aptos" panose="02110004020202020204"/>
                <a:ea typeface="+mn-ea"/>
                <a:cs typeface="+mn-cs"/>
              </a:rPr>
              <a:t> si </a:t>
            </a:r>
            <a:r>
              <a:rPr kumimoji="0" lang="es-ES" b="1" i="0" u="none" strike="noStrike" kern="1200" cap="none" spc="0" normalizeH="0" noProof="0" dirty="0" err="1">
                <a:ln>
                  <a:noFill/>
                </a:ln>
                <a:solidFill>
                  <a:prstClr val="black"/>
                </a:solidFill>
                <a:effectLst/>
                <a:uLnTx/>
                <a:uFillTx/>
                <a:latin typeface="Aptos" panose="02110004020202020204"/>
                <a:ea typeface="+mn-ea"/>
                <a:cs typeface="+mn-cs"/>
              </a:rPr>
              <a:t>nascosero</a:t>
            </a:r>
            <a:r>
              <a:rPr kumimoji="0" lang="es-ES" b="1" i="0" u="none" strike="noStrike" kern="1200" cap="none" spc="0" normalizeH="0" noProof="0" dirty="0">
                <a:ln>
                  <a:noFill/>
                </a:ln>
                <a:solidFill>
                  <a:prstClr val="black"/>
                </a:solidFill>
                <a:effectLst/>
                <a:uLnTx/>
                <a:uFillTx/>
                <a:latin typeface="Aptos" panose="02110004020202020204"/>
                <a:ea typeface="+mn-ea"/>
                <a:cs typeface="+mn-cs"/>
              </a:rPr>
              <a:t> da lui. </a:t>
            </a:r>
            <a:endParaRPr kumimoji="0" lang="es-ES"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E212B4F1-DE63-E026-2E21-07A832DF930A}"/>
              </a:ext>
            </a:extLst>
          </p:cNvPr>
          <p:cNvSpPr txBox="1"/>
          <p:nvPr/>
        </p:nvSpPr>
        <p:spPr>
          <a:xfrm>
            <a:off x="155641" y="5371614"/>
            <a:ext cx="9525008" cy="646331"/>
          </a:xfrm>
          <a:prstGeom prst="rect">
            <a:avLst/>
          </a:prstGeom>
          <a:noFill/>
        </p:spPr>
        <p:txBody>
          <a:bodyPr wrap="square">
            <a:spAutoFit/>
          </a:bodyPr>
          <a:lstStyle/>
          <a:p>
            <a:pPr lvl="0">
              <a:spcBef>
                <a:spcPts val="600"/>
              </a:spcBef>
              <a:defRPr/>
            </a:pPr>
            <a:r>
              <a:rPr lang="it-IT" b="1" dirty="0">
                <a:solidFill>
                  <a:prstClr val="black"/>
                </a:solidFill>
              </a:rPr>
              <a:t>In quel momento, il manto di gloria che li avvolgeva scomparve; si resero conto della loro nudità e cercarono un modo per nascondere il loro errore</a:t>
            </a:r>
            <a:r>
              <a:rPr lang="es-ES" b="1" dirty="0">
                <a:solidFill>
                  <a:prstClr val="black"/>
                </a:solidFill>
                <a:latin typeface="Aptos" panose="02110004020202020204"/>
              </a:rPr>
              <a:t>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 Ge 3:7).</a:t>
            </a:r>
          </a:p>
        </p:txBody>
      </p:sp>
      <p:sp>
        <p:nvSpPr>
          <p:cNvPr id="11" name="CuadroTexto 10">
            <a:extLst>
              <a:ext uri="{FF2B5EF4-FFF2-40B4-BE49-F238E27FC236}">
                <a16:creationId xmlns:a16="http://schemas.microsoft.com/office/drawing/2014/main" id="{266994BC-768B-37C4-CB16-A25A745B3882}"/>
              </a:ext>
            </a:extLst>
          </p:cNvPr>
          <p:cNvSpPr txBox="1"/>
          <p:nvPr/>
        </p:nvSpPr>
        <p:spPr>
          <a:xfrm>
            <a:off x="132456" y="4687997"/>
            <a:ext cx="9571375" cy="646331"/>
          </a:xfrm>
          <a:prstGeom prst="rect">
            <a:avLst/>
          </a:prstGeom>
          <a:noFill/>
        </p:spPr>
        <p:txBody>
          <a:bodyPr wrap="square">
            <a:spAutoFit/>
          </a:bodyPr>
          <a:lstStyle/>
          <a:p>
            <a:pPr lvl="0">
              <a:spcBef>
                <a:spcPts val="600"/>
              </a:spcBef>
              <a:defRPr/>
            </a:pPr>
            <a:r>
              <a:rPr lang="it-IT" b="1" dirty="0">
                <a:solidFill>
                  <a:prstClr val="black"/>
                </a:solidFill>
              </a:rPr>
              <a:t>Affascinata dalle meraviglie del frutto proibito, Eva ne mangiò e convinse Adamo a fare lo stesso; Adamo accettò e mangiò anche lui il frutto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(Ge</a:t>
            </a:r>
            <a:r>
              <a:rPr kumimoji="0" lang="es-ES"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3:6).</a:t>
            </a:r>
          </a:p>
        </p:txBody>
      </p:sp>
      <p:sp>
        <p:nvSpPr>
          <p:cNvPr id="17" name="CuadroTexto 16">
            <a:extLst>
              <a:ext uri="{FF2B5EF4-FFF2-40B4-BE49-F238E27FC236}">
                <a16:creationId xmlns:a16="http://schemas.microsoft.com/office/drawing/2014/main" id="{7704490C-0D79-4F75-8EC5-039297EE2AF6}"/>
              </a:ext>
            </a:extLst>
          </p:cNvPr>
          <p:cNvSpPr txBox="1"/>
          <p:nvPr/>
        </p:nvSpPr>
        <p:spPr>
          <a:xfrm>
            <a:off x="155641" y="3468412"/>
            <a:ext cx="9462101" cy="1200329"/>
          </a:xfrm>
          <a:prstGeom prst="rect">
            <a:avLst/>
          </a:prstGeom>
          <a:noFill/>
        </p:spPr>
        <p:txBody>
          <a:bodyPr wrap="square">
            <a:spAutoFit/>
          </a:bodyPr>
          <a:lstStyle/>
          <a:p>
            <a:pPr lvl="0">
              <a:spcBef>
                <a:spcPts val="600"/>
              </a:spcBef>
              <a:defRPr/>
            </a:pPr>
            <a:r>
              <a:rPr lang="it-IT" b="1" dirty="0">
                <a:solidFill>
                  <a:prstClr val="black"/>
                </a:solidFill>
              </a:rPr>
              <a:t>Proprio su quell’albero, il tentatore, sotto le spoglie di un serpente e fingendo di avere a cuore il bene di Adamo ed Eva, raccontò loro una serie di menzogne (che Eva riferì ad Adamo): siete immortali (“non morirete”); diventerete dei (“sarete come Dio”); Dio vi nasconde la verità (“Dio sa </a:t>
            </a:r>
            <a:r>
              <a:rPr lang="it-IT" b="1" dirty="0" err="1">
                <a:solidFill>
                  <a:prstClr val="black"/>
                </a:solidFill>
              </a:rPr>
              <a:t>che…</a:t>
            </a:r>
            <a:r>
              <a:rPr lang="it-IT" b="1" dirty="0">
                <a:solidFill>
                  <a:prstClr val="black"/>
                </a:solidFill>
              </a:rPr>
              <a:t>”)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(Ge 3:1-5).</a:t>
            </a:r>
          </a:p>
        </p:txBody>
      </p:sp>
    </p:spTree>
    <p:extLst>
      <p:ext uri="{BB962C8B-B14F-4D97-AF65-F5344CB8AC3E}">
        <p14:creationId xmlns:p14="http://schemas.microsoft.com/office/powerpoint/2010/main" val="15951666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arn(outVertical)">
                                      <p:cBhvr>
                                        <p:cTn id="30" dur="500"/>
                                        <p:tgtEl>
                                          <p:spTgt spid="16"/>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1000"/>
                                        <p:tgtEl>
                                          <p:spTgt spid="14"/>
                                        </p:tgtEl>
                                      </p:cBhvr>
                                    </p:animEffect>
                                    <p:anim calcmode="lin" valueType="num">
                                      <p:cBhvr>
                                        <p:cTn id="51" dur="1000" fill="hold"/>
                                        <p:tgtEl>
                                          <p:spTgt spid="14"/>
                                        </p:tgtEl>
                                        <p:attrNameLst>
                                          <p:attrName>ppt_x</p:attrName>
                                        </p:attrNameLst>
                                      </p:cBhvr>
                                      <p:tavLst>
                                        <p:tav tm="0">
                                          <p:val>
                                            <p:strVal val="#ppt_x"/>
                                          </p:val>
                                        </p:tav>
                                        <p:tav tm="100000">
                                          <p:val>
                                            <p:strVal val="#ppt_x"/>
                                          </p:val>
                                        </p:tav>
                                      </p:tavLst>
                                    </p:anim>
                                    <p:anim calcmode="lin" valueType="num">
                                      <p:cBhvr>
                                        <p:cTn id="52" dur="1000" fill="hold"/>
                                        <p:tgtEl>
                                          <p:spTgt spid="14"/>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1000"/>
                                        <p:tgtEl>
                                          <p:spTgt spid="10"/>
                                        </p:tgtEl>
                                      </p:cBhvr>
                                    </p:animEffect>
                                    <p:anim calcmode="lin" valueType="num">
                                      <p:cBhvr>
                                        <p:cTn id="62" dur="1000" fill="hold"/>
                                        <p:tgtEl>
                                          <p:spTgt spid="10"/>
                                        </p:tgtEl>
                                        <p:attrNameLst>
                                          <p:attrName>ppt_x</p:attrName>
                                        </p:attrNameLst>
                                      </p:cBhvr>
                                      <p:tavLst>
                                        <p:tav tm="0">
                                          <p:val>
                                            <p:strVal val="#ppt_x"/>
                                          </p:val>
                                        </p:tav>
                                        <p:tav tm="100000">
                                          <p:val>
                                            <p:strVal val="#ppt_x"/>
                                          </p:val>
                                        </p:tav>
                                      </p:tavLst>
                                    </p:anim>
                                    <p:anim calcmode="lin" valueType="num">
                                      <p:cBhvr>
                                        <p:cTn id="63" dur="1000" fill="hold"/>
                                        <p:tgtEl>
                                          <p:spTgt spid="10"/>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23220"/>
          </a:xfrm>
          <a:prstGeom prst="rect">
            <a:avLst/>
          </a:prstGeom>
          <a:noFill/>
        </p:spPr>
        <p:txBody>
          <a:bodyPr wrap="square">
            <a:spAutoFit/>
          </a:bodyPr>
          <a:lstStyle/>
          <a:p>
            <a:pPr algn="ctr"/>
            <a:r>
              <a:rPr lang="es-ES" sz="2800" b="1" dirty="0">
                <a:ln w="6600">
                  <a:solidFill>
                    <a:schemeClr val="accent4">
                      <a:lumMod val="50000"/>
                    </a:schemeClr>
                  </a:solidFill>
                  <a:prstDash val="solid"/>
                </a:ln>
                <a:solidFill>
                  <a:srgbClr val="FFFFFF"/>
                </a:solidFill>
                <a:effectLst>
                  <a:outerShdw dist="38100" dir="2700000" algn="tl" rotWithShape="0">
                    <a:schemeClr val="accent4">
                      <a:lumMod val="75000"/>
                    </a:schemeClr>
                  </a:outerShdw>
                </a:effectLst>
              </a:rPr>
              <a:t>IN CHE MODO DIO HA CERCATO DI RISTABILIRE LA COMUNICAZIONE?</a:t>
            </a:r>
          </a:p>
        </p:txBody>
      </p:sp>
      <p:sp>
        <p:nvSpPr>
          <p:cNvPr id="4" name="CuadroTexto 3">
            <a:extLst>
              <a:ext uri="{FF2B5EF4-FFF2-40B4-BE49-F238E27FC236}">
                <a16:creationId xmlns:a16="http://schemas.microsoft.com/office/drawing/2014/main" id="{BF6CC614-EF68-C141-2A2C-C6581B47980D}"/>
              </a:ext>
            </a:extLst>
          </p:cNvPr>
          <p:cNvSpPr txBox="1"/>
          <p:nvPr/>
        </p:nvSpPr>
        <p:spPr>
          <a:xfrm>
            <a:off x="1681162" y="512587"/>
            <a:ext cx="8829675" cy="369332"/>
          </a:xfrm>
          <a:prstGeom prst="rect">
            <a:avLst/>
          </a:prstGeom>
          <a:noFill/>
        </p:spPr>
        <p:txBody>
          <a:bodyPr wrap="square">
            <a:spAutoFit/>
          </a:bodyPr>
          <a:lstStyle/>
          <a:p>
            <a:pPr algn="ctr"/>
            <a:r>
              <a:rPr lang="it-IT" b="1" dirty="0" err="1">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A«llora</a:t>
            </a:r>
            <a:r>
              <a:rPr lang="it-IT" b="1" dirty="0">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 l'Eterno DIO chiamò l'uomo e gli disse: Dove sei?».</a:t>
            </a:r>
            <a:r>
              <a:rPr lang="es-ES" b="1" dirty="0">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(Genesi 3:9)</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4" y="917912"/>
            <a:ext cx="8447715" cy="923330"/>
          </a:xfrm>
          <a:prstGeom prst="rect">
            <a:avLst/>
          </a:prstGeom>
          <a:noFill/>
        </p:spPr>
        <p:txBody>
          <a:bodyPr wrap="square" rtlCol="0">
            <a:spAutoFit/>
          </a:bodyPr>
          <a:lstStyle/>
          <a:p>
            <a:pPr>
              <a:spcBef>
                <a:spcPts val="600"/>
              </a:spcBef>
            </a:pPr>
            <a:r>
              <a:rPr lang="it-IT" b="1" dirty="0"/>
              <a:t>Sapendo che Adamo ed Eva avevano peccato, Dio — come era sua abitudine — si avvicinò per parlare con loro. Per la prima volta, invece di uscire allegramente ad accoglierlo, Dio dovette chiamarli per incontrarli </a:t>
            </a:r>
            <a:r>
              <a:rPr lang="es-ES" b="1" dirty="0"/>
              <a:t>(Gn. 3:8-9).</a:t>
            </a:r>
          </a:p>
        </p:txBody>
      </p:sp>
      <p:pic>
        <p:nvPicPr>
          <p:cNvPr id="6" name="Imagen 5">
            <a:extLst>
              <a:ext uri="{FF2B5EF4-FFF2-40B4-BE49-F238E27FC236}">
                <a16:creationId xmlns:a16="http://schemas.microsoft.com/office/drawing/2014/main" id="{F62E18DD-F7CE-7374-94C7-55A6B2C7EAAD}"/>
              </a:ext>
            </a:extLst>
          </p:cNvPr>
          <p:cNvPicPr>
            <a:picLocks noChangeAspect="1"/>
          </p:cNvPicPr>
          <p:nvPr/>
        </p:nvPicPr>
        <p:blipFill>
          <a:blip r:embed="rId3" cstate="email"/>
          <a:stretch>
            <a:fillRect/>
          </a:stretch>
        </p:blipFill>
        <p:spPr>
          <a:xfrm>
            <a:off x="8470717" y="4475345"/>
            <a:ext cx="3529414"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8" name="Imagen 7">
            <a:extLst>
              <a:ext uri="{FF2B5EF4-FFF2-40B4-BE49-F238E27FC236}">
                <a16:creationId xmlns:a16="http://schemas.microsoft.com/office/drawing/2014/main" id="{C568967B-534A-9900-7593-96C312104CAF}"/>
              </a:ext>
            </a:extLst>
          </p:cNvPr>
          <p:cNvPicPr>
            <a:picLocks noChangeAspect="1"/>
          </p:cNvPicPr>
          <p:nvPr/>
        </p:nvPicPr>
        <p:blipFill>
          <a:blip r:embed="rId4" cstate="email"/>
          <a:stretch>
            <a:fillRect/>
          </a:stretch>
        </p:blipFill>
        <p:spPr>
          <a:xfrm>
            <a:off x="213634" y="1017200"/>
            <a:ext cx="3398972"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2DB1FF10-409B-655A-78A8-072613E8AFA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10307781" y="2104458"/>
            <a:ext cx="1761645"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12" name="Imagen 11">
            <a:extLst>
              <a:ext uri="{FF2B5EF4-FFF2-40B4-BE49-F238E27FC236}">
                <a16:creationId xmlns:a16="http://schemas.microsoft.com/office/drawing/2014/main" id="{295550C5-4306-E2B1-B8A7-9C1B36ACA0FF}"/>
              </a:ext>
            </a:extLst>
          </p:cNvPr>
          <p:cNvPicPr>
            <a:picLocks noChangeAspect="1"/>
          </p:cNvPicPr>
          <p:nvPr/>
        </p:nvPicPr>
        <p:blipFill>
          <a:blip r:embed="rId6" cstate="email"/>
          <a:stretch>
            <a:fillRect/>
          </a:stretch>
        </p:blipFill>
        <p:spPr>
          <a:xfrm>
            <a:off x="145753" y="3208939"/>
            <a:ext cx="2192670" cy="2220637"/>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14" name="CuadroTexto 13">
            <a:extLst>
              <a:ext uri="{FF2B5EF4-FFF2-40B4-BE49-F238E27FC236}">
                <a16:creationId xmlns:a16="http://schemas.microsoft.com/office/drawing/2014/main" id="{E8804883-85B3-9DDD-B6EA-D73A26152A2C}"/>
              </a:ext>
            </a:extLst>
          </p:cNvPr>
          <p:cNvSpPr txBox="1"/>
          <p:nvPr/>
        </p:nvSpPr>
        <p:spPr>
          <a:xfrm>
            <a:off x="2484177" y="3414032"/>
            <a:ext cx="7920587" cy="652769"/>
          </a:xfrm>
          <a:prstGeom prst="rect">
            <a:avLst/>
          </a:prstGeom>
          <a:noFill/>
        </p:spPr>
        <p:txBody>
          <a:bodyPr wrap="square">
            <a:spAutoFit/>
          </a:bodyPr>
          <a:lstStyle/>
          <a:p>
            <a:pPr>
              <a:spcBef>
                <a:spcPts val="600"/>
              </a:spcBef>
            </a:pPr>
            <a:r>
              <a:rPr lang="it-IT" b="1" dirty="0"/>
              <a:t>Secoli dopo, Dio rivolse lo sguardo a un altro peccatore per indurlo al pentimento: Pietro </a:t>
            </a:r>
            <a:r>
              <a:rPr lang="es-ES" b="1" dirty="0"/>
              <a:t>(Lc. 22:61-62).</a:t>
            </a:r>
          </a:p>
        </p:txBody>
      </p:sp>
      <p:sp>
        <p:nvSpPr>
          <p:cNvPr id="16" name="CuadroTexto 15">
            <a:extLst>
              <a:ext uri="{FF2B5EF4-FFF2-40B4-BE49-F238E27FC236}">
                <a16:creationId xmlns:a16="http://schemas.microsoft.com/office/drawing/2014/main" id="{BD62D7E2-D9B5-458D-F235-0D0C7ED5A3C5}"/>
              </a:ext>
            </a:extLst>
          </p:cNvPr>
          <p:cNvSpPr txBox="1"/>
          <p:nvPr/>
        </p:nvSpPr>
        <p:spPr>
          <a:xfrm>
            <a:off x="23150" y="5526548"/>
            <a:ext cx="8345348" cy="923330"/>
          </a:xfrm>
          <a:prstGeom prst="rect">
            <a:avLst/>
          </a:prstGeom>
          <a:noFill/>
        </p:spPr>
        <p:txBody>
          <a:bodyPr wrap="square">
            <a:spAutoFit/>
          </a:bodyPr>
          <a:lstStyle/>
          <a:p>
            <a:pPr>
              <a:spcBef>
                <a:spcPts val="600"/>
              </a:spcBef>
            </a:pPr>
            <a:r>
              <a:rPr lang="it-IT" b="1" dirty="0"/>
              <a:t>Anche oggi noi esseri umani seguiamo schemi simili. Ci aggrappiamo al peccato e cerchiamo di giustificarci. Anche se il peccato “si attacca” a noi, Dio continua a volerci riportare sulla retta via e ci esorta: «Venite a me» </a:t>
            </a:r>
            <a:r>
              <a:rPr lang="es-ES" b="1" dirty="0"/>
              <a:t>(Is. 55:3).</a:t>
            </a: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484177" y="4126141"/>
            <a:ext cx="5853450" cy="923330"/>
          </a:xfrm>
          <a:prstGeom prst="rect">
            <a:avLst/>
          </a:prstGeom>
          <a:noFill/>
        </p:spPr>
        <p:txBody>
          <a:bodyPr wrap="square">
            <a:spAutoFit/>
          </a:bodyPr>
          <a:lstStyle/>
          <a:p>
            <a:pPr>
              <a:spcBef>
                <a:spcPts val="600"/>
              </a:spcBef>
            </a:pPr>
            <a:r>
              <a:rPr lang="it-IT" b="1" dirty="0"/>
              <a:t>A differenza di Pietro, che riconobbe il proprio peccato, Adamo ed Eva cominciarono a giustificarsi davanti a Dio e ad attribuire la colpa della loro trasgressione ad altri.</a:t>
            </a:r>
            <a:endParaRPr lang="es-ES" b="1" dirty="0"/>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44284" y="2068465"/>
            <a:ext cx="6336854" cy="1200329"/>
          </a:xfrm>
          <a:prstGeom prst="rect">
            <a:avLst/>
          </a:prstGeom>
          <a:noFill/>
        </p:spPr>
        <p:txBody>
          <a:bodyPr wrap="square">
            <a:spAutoFit/>
          </a:bodyPr>
          <a:lstStyle/>
          <a:p>
            <a:pPr>
              <a:spcBef>
                <a:spcPts val="600"/>
              </a:spcBef>
            </a:pPr>
            <a:r>
              <a:rPr lang="it-IT" b="1" dirty="0"/>
              <a:t>Sebbene non volessero comunicare con Dio, Dio invece desiderava comunicare con loro. Non rifuggì dalla compagnia del peccatore, ma lo mise di fronte al suo peccato, cercando di indurlo al pentimento </a:t>
            </a:r>
            <a:r>
              <a:rPr lang="es-ES" b="1" dirty="0"/>
              <a:t>(Gn. 3:10-11).</a:t>
            </a:r>
          </a:p>
        </p:txBody>
      </p:sp>
    </p:spTree>
    <p:extLst>
      <p:ext uri="{BB962C8B-B14F-4D97-AF65-F5344CB8AC3E}">
        <p14:creationId xmlns:p14="http://schemas.microsoft.com/office/powerpoint/2010/main" val="28006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 calcmode="lin" valueType="num">
                                      <p:cBhvr>
                                        <p:cTn id="40" dur="500" fill="hold"/>
                                        <p:tgtEl>
                                          <p:spTgt spid="10"/>
                                        </p:tgtEl>
                                        <p:attrNameLst>
                                          <p:attrName>style.rotation</p:attrName>
                                        </p:attrNameLst>
                                      </p:cBhvr>
                                      <p:tavLst>
                                        <p:tav tm="0">
                                          <p:val>
                                            <p:fltVal val="360"/>
                                          </p:val>
                                        </p:tav>
                                        <p:tav tm="100000">
                                          <p:val>
                                            <p:fltVal val="0"/>
                                          </p:val>
                                        </p:tav>
                                      </p:tavLst>
                                    </p:anim>
                                    <p:animEffect transition="in" filter="fade">
                                      <p:cBhvr>
                                        <p:cTn id="41" dur="500"/>
                                        <p:tgtEl>
                                          <p:spTgt spid="10"/>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anim calcmode="lin" valueType="num">
                                      <p:cBhvr>
                                        <p:cTn id="53" dur="500" fill="hold"/>
                                        <p:tgtEl>
                                          <p:spTgt spid="12"/>
                                        </p:tgtEl>
                                        <p:attrNameLst>
                                          <p:attrName>ppt_x</p:attrName>
                                        </p:attrNameLst>
                                      </p:cBhvr>
                                      <p:tavLst>
                                        <p:tav tm="0">
                                          <p:val>
                                            <p:fltVal val="0.5"/>
                                          </p:val>
                                        </p:tav>
                                        <p:tav tm="100000">
                                          <p:val>
                                            <p:strVal val="#ppt_x"/>
                                          </p:val>
                                        </p:tav>
                                      </p:tavLst>
                                    </p:anim>
                                    <p:anim calcmode="lin" valueType="num">
                                      <p:cBhvr>
                                        <p:cTn id="54" dur="500" fill="hold"/>
                                        <p:tgtEl>
                                          <p:spTgt spid="12"/>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Effect transition="in" filter="fade">
                                      <p:cBhvr>
                                        <p:cTn id="59" dur="500"/>
                                        <p:tgtEl>
                                          <p:spTgt spid="6"/>
                                        </p:tgtEl>
                                      </p:cBhvr>
                                    </p:animEffect>
                                    <p:anim calcmode="lin" valueType="num">
                                      <p:cBhvr>
                                        <p:cTn id="60" dur="500" fill="hold"/>
                                        <p:tgtEl>
                                          <p:spTgt spid="6"/>
                                        </p:tgtEl>
                                        <p:attrNameLst>
                                          <p:attrName>ppt_x</p:attrName>
                                        </p:attrNameLst>
                                      </p:cBhvr>
                                      <p:tavLst>
                                        <p:tav tm="0">
                                          <p:val>
                                            <p:fltVal val="0.5"/>
                                          </p:val>
                                        </p:tav>
                                        <p:tav tm="100000">
                                          <p:val>
                                            <p:strVal val="#ppt_x"/>
                                          </p:val>
                                        </p:tav>
                                      </p:tavLst>
                                    </p:anim>
                                    <p:anim calcmode="lin" valueType="num">
                                      <p:cBhvr>
                                        <p:cTn id="61" dur="500" fill="hold"/>
                                        <p:tgtEl>
                                          <p:spTgt spid="6"/>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46331"/>
          </a:xfrm>
          <a:prstGeom prst="rect">
            <a:avLst/>
          </a:prstGeom>
          <a:noFill/>
        </p:spPr>
        <p:txBody>
          <a:bodyPr wrap="square">
            <a:spAutoFit/>
          </a:bodyPr>
          <a:lstStyle/>
          <a:p>
            <a:pPr algn="ctr"/>
            <a:r>
              <a:rPr lang="it-IT" b="1" dirty="0">
                <a:solidFill>
                  <a:schemeClr val="bg1"/>
                </a:solidFill>
                <a:effectLst>
                  <a:glow rad="88900">
                    <a:srgbClr val="6542BF"/>
                  </a:glow>
                  <a:outerShdw blurRad="38100" dist="38100" dir="2700000" algn="tl">
                    <a:srgbClr val="000000"/>
                  </a:outerShdw>
                </a:effectLst>
                <a:latin typeface="Comic Sans MS" panose="030F0702030302020204" pitchFamily="66" charset="0"/>
              </a:rPr>
              <a:t>«Così egli scacciò l'uomo; e pose ad est del giardino di Eden i cherubini, che roteavano da tutt'intorno una spada fiammeggiante, per custodire la via dell'albero della vita»</a:t>
            </a:r>
            <a:r>
              <a:rPr lang="es-ES" b="1" dirty="0">
                <a:solidFill>
                  <a:schemeClr val="bg1"/>
                </a:solidFill>
                <a:effectLst>
                  <a:glow rad="88900">
                    <a:srgbClr val="6542BF"/>
                  </a:glow>
                  <a:outerShdw blurRad="38100" dist="38100" dir="2700000" algn="tl">
                    <a:srgbClr val="000000"/>
                  </a:outerShdw>
                </a:effectLst>
                <a:latin typeface="Comic Sans MS" panose="030F0702030302020204" pitchFamily="66" charset="0"/>
              </a:rPr>
              <a:t> </a:t>
            </a:r>
            <a:r>
              <a:rPr lang="es-ES" sz="1400" b="1" dirty="0">
                <a:solidFill>
                  <a:schemeClr val="bg1"/>
                </a:solidFill>
                <a:effectLst>
                  <a:glow rad="88900">
                    <a:srgbClr val="6542BF"/>
                  </a:glow>
                  <a:outerShdw blurRad="38100" dist="38100" dir="2700000" algn="tl">
                    <a:srgbClr val="000000"/>
                  </a:outerShdw>
                </a:effectLst>
                <a:latin typeface="Comic Sans MS" panose="030F0702030302020204" pitchFamily="66" charset="0"/>
              </a:rPr>
              <a:t>(Genesi 3:24)</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558537" y="1191013"/>
            <a:ext cx="4028760" cy="1754326"/>
          </a:xfrm>
          <a:prstGeom prst="rect">
            <a:avLst/>
          </a:prstGeom>
          <a:noFill/>
        </p:spPr>
        <p:txBody>
          <a:bodyPr wrap="square" rtlCol="0">
            <a:spAutoFit/>
          </a:bodyPr>
          <a:lstStyle/>
          <a:p>
            <a:pPr>
              <a:spcBef>
                <a:spcPts val="600"/>
              </a:spcBef>
            </a:pPr>
            <a:r>
              <a:rPr lang="it-IT" b="1" dirty="0"/>
              <a:t>Dio espose alla coppia peccatrice le conseguenze del loro peccato, tra cui l’impossibilità di parlare nuovamente direttamente con Dio a partire dalla loro espulsione dall’Eden </a:t>
            </a:r>
            <a:r>
              <a:rPr lang="es-ES" b="1" dirty="0"/>
              <a:t>(Ge 3:16-24).</a:t>
            </a:r>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4" y="3393274"/>
            <a:ext cx="9153526" cy="923330"/>
          </a:xfrm>
          <a:prstGeom prst="rect">
            <a:avLst/>
          </a:prstGeom>
          <a:noFill/>
        </p:spPr>
        <p:txBody>
          <a:bodyPr wrap="square" rtlCol="0">
            <a:spAutoFit/>
          </a:bodyPr>
          <a:lstStyle/>
          <a:p>
            <a:pPr>
              <a:spcBef>
                <a:spcPts val="600"/>
              </a:spcBef>
            </a:pPr>
            <a:r>
              <a:rPr lang="it-IT" b="1" dirty="0"/>
              <a:t>Prima di rivelare loro le conseguenze del peccato, Dio presentò loro la soluzione: un discendente di Eva avrebbe posto fine al potere del diavolo e avrebbe riportato l’umanità alla sua integrità </a:t>
            </a:r>
            <a:r>
              <a:rPr lang="es-ES" b="1" dirty="0"/>
              <a:t>(Ge 3:15).</a:t>
            </a:r>
          </a:p>
        </p:txBody>
      </p:sp>
      <p:pic>
        <p:nvPicPr>
          <p:cNvPr id="6" name="Imagen 5">
            <a:extLst>
              <a:ext uri="{FF2B5EF4-FFF2-40B4-BE49-F238E27FC236}">
                <a16:creationId xmlns:a16="http://schemas.microsoft.com/office/drawing/2014/main" id="{061E0356-E78A-42EC-0D27-A2FF5352914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3517" y="1264341"/>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pic>
        <p:nvPicPr>
          <p:cNvPr id="10" name="Imagen 9">
            <a:extLst>
              <a:ext uri="{FF2B5EF4-FFF2-40B4-BE49-F238E27FC236}">
                <a16:creationId xmlns:a16="http://schemas.microsoft.com/office/drawing/2014/main" id="{69640D7E-AB65-E254-FC98-55B8A1BE7A3B}"/>
              </a:ext>
            </a:extLst>
          </p:cNvPr>
          <p:cNvPicPr>
            <a:picLocks noChangeAspect="1"/>
          </p:cNvPicPr>
          <p:nvPr/>
        </p:nvPicPr>
        <p:blipFill>
          <a:blip r:embed="rId4" cstate="email"/>
          <a:stretch>
            <a:fillRect/>
          </a:stretch>
        </p:blipFill>
        <p:spPr>
          <a:xfrm>
            <a:off x="8452341" y="4350076"/>
            <a:ext cx="3542586" cy="2200783"/>
          </a:xfrm>
          <a:prstGeom prst="rect">
            <a:avLst/>
          </a:prstGeom>
          <a:ln w="88900" cap="sq" cmpd="thickThin">
            <a:solidFill>
              <a:srgbClr val="000000"/>
            </a:solidFill>
            <a:prstDash val="solid"/>
            <a:miter lim="800000"/>
          </a:ln>
          <a:effectLst>
            <a:innerShdw blurRad="76200">
              <a:srgbClr val="000000"/>
            </a:innerShdw>
          </a:effectLst>
        </p:spPr>
      </p:pic>
      <p:pic>
        <p:nvPicPr>
          <p:cNvPr id="8" name="Imagen 7">
            <a:extLst>
              <a:ext uri="{FF2B5EF4-FFF2-40B4-BE49-F238E27FC236}">
                <a16:creationId xmlns:a16="http://schemas.microsoft.com/office/drawing/2014/main" id="{614F3D3E-CFB0-EC94-B5E9-F9FE994B671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95EC5FBD-975A-9C4D-27E6-E3E3B006D542}"/>
              </a:ext>
            </a:extLst>
          </p:cNvPr>
          <p:cNvSpPr txBox="1"/>
          <p:nvPr/>
        </p:nvSpPr>
        <p:spPr>
          <a:xfrm>
            <a:off x="3038474" y="4423887"/>
            <a:ext cx="5243082" cy="1477328"/>
          </a:xfrm>
          <a:prstGeom prst="rect">
            <a:avLst/>
          </a:prstGeom>
          <a:noFill/>
        </p:spPr>
        <p:txBody>
          <a:bodyPr wrap="square">
            <a:spAutoFit/>
          </a:bodyPr>
          <a:lstStyle/>
          <a:p>
            <a:pPr>
              <a:spcBef>
                <a:spcPts val="600"/>
              </a:spcBef>
            </a:pPr>
            <a:r>
              <a:rPr lang="it-IT" b="1" dirty="0"/>
              <a:t>Attraverso i profeti, Dio ha rivelato come si sarebbe compiuta la redenzione: Dio stesso si è incarnato, ha subito la morte per i nostri peccati, è risorto e ci dona la vita eterna (</a:t>
            </a:r>
            <a:r>
              <a:rPr lang="it-IT" b="1" dirty="0" err="1"/>
              <a:t>Is</a:t>
            </a:r>
            <a:r>
              <a:rPr lang="it-IT" b="1" dirty="0"/>
              <a:t> 9,6; 53,6,10,11).</a:t>
            </a:r>
            <a:endParaRPr lang="es-ES" b="1" dirty="0"/>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153108"/>
            <a:ext cx="4382136" cy="369332"/>
          </a:xfrm>
          <a:prstGeom prst="rect">
            <a:avLst/>
          </a:prstGeom>
          <a:noFill/>
        </p:spPr>
        <p:txBody>
          <a:bodyPr wrap="square">
            <a:spAutoFit/>
          </a:bodyPr>
          <a:lstStyle/>
          <a:p>
            <a:pPr>
              <a:spcBef>
                <a:spcPts val="600"/>
              </a:spcBef>
            </a:pPr>
            <a:r>
              <a:rPr lang="es-ES" b="1" dirty="0"/>
              <a:t>Conseguenze per:</a:t>
            </a: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743011571"/>
              </p:ext>
            </p:extLst>
          </p:nvPr>
        </p:nvGraphicFramePr>
        <p:xfrm>
          <a:off x="7566975" y="1447709"/>
          <a:ext cx="4543743" cy="199007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33209" y="5995804"/>
            <a:ext cx="5079415" cy="646331"/>
          </a:xfrm>
          <a:prstGeom prst="rect">
            <a:avLst/>
          </a:prstGeom>
          <a:noFill/>
        </p:spPr>
        <p:txBody>
          <a:bodyPr wrap="square">
            <a:spAutoFit/>
          </a:bodyPr>
          <a:lstStyle/>
          <a:p>
            <a:pPr lvl="0">
              <a:spcBef>
                <a:spcPts val="600"/>
              </a:spcBef>
              <a:defRPr/>
            </a:pPr>
            <a:r>
              <a:rPr lang="it-IT" b="1" dirty="0">
                <a:solidFill>
                  <a:prstClr val="black"/>
                </a:solidFill>
              </a:rPr>
              <a:t>Non appena apparve il peccato, così apparve anche la promessa di un Salvatore.</a:t>
            </a:r>
            <a:endParaRPr kumimoji="0" lang="es-ES"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CuadroTexto 2">
            <a:extLst>
              <a:ext uri="{FF2B5EF4-FFF2-40B4-BE49-F238E27FC236}">
                <a16:creationId xmlns:a16="http://schemas.microsoft.com/office/drawing/2014/main" id="{BE353F55-700D-FC4F-6054-22A66D4A432E}"/>
              </a:ext>
            </a:extLst>
          </p:cNvPr>
          <p:cNvSpPr txBox="1"/>
          <p:nvPr/>
        </p:nvSpPr>
        <p:spPr>
          <a:xfrm>
            <a:off x="-3995" y="67314"/>
            <a:ext cx="12192000" cy="523220"/>
          </a:xfrm>
          <a:prstGeom prst="rect">
            <a:avLst/>
          </a:prstGeom>
          <a:noFill/>
        </p:spPr>
        <p:txBody>
          <a:bodyPr wrap="square">
            <a:spAutoFit/>
          </a:bodyPr>
          <a:lstStyle/>
          <a:p>
            <a:pPr algn="ctr"/>
            <a:r>
              <a:rPr lang="es-ES" sz="2800" b="1" dirty="0">
                <a:ln w="6600">
                  <a:solidFill>
                    <a:schemeClr val="accent4">
                      <a:lumMod val="50000"/>
                    </a:schemeClr>
                  </a:solidFill>
                  <a:prstDash val="solid"/>
                </a:ln>
                <a:solidFill>
                  <a:schemeClr val="accent2">
                    <a:lumMod val="20000"/>
                    <a:lumOff val="80000"/>
                  </a:schemeClr>
                </a:solidFill>
                <a:effectLst>
                  <a:outerShdw dist="38100" dir="2700000" algn="tl" rotWithShape="0">
                    <a:schemeClr val="accent4">
                      <a:lumMod val="75000"/>
                    </a:schemeClr>
                  </a:outerShdw>
                </a:effectLst>
              </a:rPr>
              <a:t>PERCHÈ OGGI NON POSSIAMO COMUNICARE DIRETTMAENTE CON DIO?</a:t>
            </a:r>
          </a:p>
        </p:txBody>
      </p:sp>
    </p:spTree>
    <p:extLst>
      <p:ext uri="{BB962C8B-B14F-4D97-AF65-F5344CB8AC3E}">
        <p14:creationId xmlns:p14="http://schemas.microsoft.com/office/powerpoint/2010/main" val="220505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8)">
                                      <p:cBhvr>
                                        <p:cTn id="12" dur="750"/>
                                        <p:tgtEl>
                                          <p:spTgt spid="6"/>
                                        </p:tgtEl>
                                      </p:cBhvr>
                                    </p:animEffect>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5"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24" dur="1000" fill="hold"/>
                                        <p:tgtEl>
                                          <p:spTgt spid="10"/>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10"/>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par>
                          <p:cTn id="33" fill="hold">
                            <p:stCondLst>
                              <p:cond delay="1500"/>
                            </p:stCondLst>
                            <p:childTnLst>
                              <p:par>
                                <p:cTn id="34" presetID="17" presetClass="entr" presetSubtype="1" fill="hold" grpId="0" nodeType="afterEffect">
                                  <p:stCondLst>
                                    <p:cond delay="0"/>
                                  </p:stCondLst>
                                  <p:childTnLst>
                                    <p:set>
                                      <p:cBhvr>
                                        <p:cTn id="35"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36"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37"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38"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39"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44" dur="500"/>
                                        <p:tgtEl>
                                          <p:spTgt spid="14">
                                            <p:graphicEl>
                                              <a:dgm id="{EBCB0F9C-9A2A-4CB8-B625-28085C230517}"/>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7" presetClass="entr" presetSubtype="1" fill="hold" grpId="0" nodeType="clickEffect">
                                  <p:stCondLst>
                                    <p:cond delay="0"/>
                                  </p:stCondLst>
                                  <p:childTnLst>
                                    <p:set>
                                      <p:cBhvr>
                                        <p:cTn id="48"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49"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0"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51"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52"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57" dur="500"/>
                                        <p:tgtEl>
                                          <p:spTgt spid="14">
                                            <p:graphicEl>
                                              <a:dgm id="{B88879ED-2486-40B7-B176-CD90F8AE9BD1}"/>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1" fill="hold" grpId="0" nodeType="clickEffect">
                                  <p:stCondLst>
                                    <p:cond delay="0"/>
                                  </p:stCondLst>
                                  <p:childTnLst>
                                    <p:set>
                                      <p:cBhvr>
                                        <p:cTn id="61"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62"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63"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64"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65"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0" dur="500"/>
                                        <p:tgtEl>
                                          <p:spTgt spid="14">
                                            <p:graphicEl>
                                              <a:dgm id="{10EEF041-E6A6-492D-A7E3-3DB76943A600}"/>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30" presetClass="entr" presetSubtype="0" fill="hold" nodeType="click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fade">
                                      <p:cBhvr>
                                        <p:cTn id="75" dur="800" decel="100000"/>
                                        <p:tgtEl>
                                          <p:spTgt spid="8"/>
                                        </p:tgtEl>
                                      </p:cBhvr>
                                    </p:animEffect>
                                    <p:anim calcmode="lin" valueType="num">
                                      <p:cBhvr>
                                        <p:cTn id="76" dur="800" decel="100000" fill="hold"/>
                                        <p:tgtEl>
                                          <p:spTgt spid="8"/>
                                        </p:tgtEl>
                                        <p:attrNameLst>
                                          <p:attrName>style.rotation</p:attrName>
                                        </p:attrNameLst>
                                      </p:cBhvr>
                                      <p:tavLst>
                                        <p:tav tm="0">
                                          <p:val>
                                            <p:fltVal val="-90"/>
                                          </p:val>
                                        </p:tav>
                                        <p:tav tm="100000">
                                          <p:val>
                                            <p:fltVal val="0"/>
                                          </p:val>
                                        </p:tav>
                                      </p:tavLst>
                                    </p:anim>
                                    <p:anim calcmode="lin" valueType="num">
                                      <p:cBhvr>
                                        <p:cTn id="77" dur="800" decel="100000" fill="hold"/>
                                        <p:tgtEl>
                                          <p:spTgt spid="8"/>
                                        </p:tgtEl>
                                        <p:attrNameLst>
                                          <p:attrName>ppt_x</p:attrName>
                                        </p:attrNameLst>
                                      </p:cBhvr>
                                      <p:tavLst>
                                        <p:tav tm="0">
                                          <p:val>
                                            <p:strVal val="#ppt_x+0.4"/>
                                          </p:val>
                                        </p:tav>
                                        <p:tav tm="100000">
                                          <p:val>
                                            <p:strVal val="#ppt_x-0.05"/>
                                          </p:val>
                                        </p:tav>
                                      </p:tavLst>
                                    </p:anim>
                                    <p:anim calcmode="lin" valueType="num">
                                      <p:cBhvr>
                                        <p:cTn id="78" dur="800" decel="100000" fill="hold"/>
                                        <p:tgtEl>
                                          <p:spTgt spid="8"/>
                                        </p:tgtEl>
                                        <p:attrNameLst>
                                          <p:attrName>ppt_y</p:attrName>
                                        </p:attrNameLst>
                                      </p:cBhvr>
                                      <p:tavLst>
                                        <p:tav tm="0">
                                          <p:val>
                                            <p:strVal val="#ppt_y-0.4"/>
                                          </p:val>
                                        </p:tav>
                                        <p:tav tm="100000">
                                          <p:val>
                                            <p:strVal val="#ppt_y+0.1"/>
                                          </p:val>
                                        </p:tav>
                                      </p:tavLst>
                                    </p:anim>
                                    <p:anim calcmode="lin" valueType="num">
                                      <p:cBhvr>
                                        <p:cTn id="79"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80"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81" fill="hold">
                            <p:stCondLst>
                              <p:cond delay="1000"/>
                            </p:stCondLst>
                            <p:childTnLst>
                              <p:par>
                                <p:cTn id="82" presetID="22" presetClass="entr" presetSubtype="8" fill="hold" grpId="0" nodeType="after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wipe(left)">
                                      <p:cBhvr>
                                        <p:cTn id="84" dur="500"/>
                                        <p:tgtEl>
                                          <p:spTgt spid="9"/>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11"/>
                                        </p:tgtEl>
                                        <p:attrNameLst>
                                          <p:attrName>style.visibility</p:attrName>
                                        </p:attrNameLst>
                                      </p:cBhvr>
                                      <p:to>
                                        <p:strVal val="visible"/>
                                      </p:to>
                                    </p:set>
                                    <p:animEffect transition="in" filter="wipe(left)">
                                      <p:cBhvr>
                                        <p:cTn id="89" dur="500"/>
                                        <p:tgtEl>
                                          <p:spTgt spid="11"/>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7"/>
                                        </p:tgtEl>
                                        <p:attrNameLst>
                                          <p:attrName>style.visibility</p:attrName>
                                        </p:attrNameLst>
                                      </p:cBhvr>
                                      <p:to>
                                        <p:strVal val="visible"/>
                                      </p:to>
                                    </p:set>
                                    <p:animEffect transition="in" filter="wipe(left)">
                                      <p:cBhvr>
                                        <p:cTn id="94" dur="500"/>
                                        <p:tgtEl>
                                          <p:spTgt spid="7"/>
                                        </p:tgtEl>
                                      </p:cBhvr>
                                    </p:animEffect>
                                  </p:childTnLst>
                                </p:cTn>
                              </p:par>
                            </p:childTnLst>
                          </p:cTn>
                        </p:par>
                        <p:par>
                          <p:cTn id="95" fill="hold">
                            <p:stCondLst>
                              <p:cond delay="500"/>
                            </p:stCondLst>
                            <p:childTnLst>
                              <p:par>
                                <p:cTn id="96" presetID="30" presetClass="entr" presetSubtype="0" fill="hold" grpId="0" nodeType="afterEffect">
                                  <p:stCondLst>
                                    <p:cond delay="0"/>
                                  </p:stCondLst>
                                  <p:childTnLst>
                                    <p:set>
                                      <p:cBhvr>
                                        <p:cTn id="97" dur="1" fill="hold">
                                          <p:stCondLst>
                                            <p:cond delay="0"/>
                                          </p:stCondLst>
                                        </p:cTn>
                                        <p:tgtEl>
                                          <p:spTgt spid="2"/>
                                        </p:tgtEl>
                                        <p:attrNameLst>
                                          <p:attrName>style.visibility</p:attrName>
                                        </p:attrNameLst>
                                      </p:cBhvr>
                                      <p:to>
                                        <p:strVal val="visible"/>
                                      </p:to>
                                    </p:set>
                                    <p:animEffect transition="in" filter="fade">
                                      <p:cBhvr>
                                        <p:cTn id="98" dur="800" decel="100000"/>
                                        <p:tgtEl>
                                          <p:spTgt spid="2"/>
                                        </p:tgtEl>
                                      </p:cBhvr>
                                    </p:animEffect>
                                    <p:anim calcmode="lin" valueType="num">
                                      <p:cBhvr>
                                        <p:cTn id="99" dur="800" decel="100000" fill="hold"/>
                                        <p:tgtEl>
                                          <p:spTgt spid="2"/>
                                        </p:tgtEl>
                                        <p:attrNameLst>
                                          <p:attrName>style.rotation</p:attrName>
                                        </p:attrNameLst>
                                      </p:cBhvr>
                                      <p:tavLst>
                                        <p:tav tm="0">
                                          <p:val>
                                            <p:fltVal val="-90"/>
                                          </p:val>
                                        </p:tav>
                                        <p:tav tm="100000">
                                          <p:val>
                                            <p:fltVal val="0"/>
                                          </p:val>
                                        </p:tav>
                                      </p:tavLst>
                                    </p:anim>
                                    <p:anim calcmode="lin" valueType="num">
                                      <p:cBhvr>
                                        <p:cTn id="100" dur="800" decel="100000" fill="hold"/>
                                        <p:tgtEl>
                                          <p:spTgt spid="2"/>
                                        </p:tgtEl>
                                        <p:attrNameLst>
                                          <p:attrName>ppt_x</p:attrName>
                                        </p:attrNameLst>
                                      </p:cBhvr>
                                      <p:tavLst>
                                        <p:tav tm="0">
                                          <p:val>
                                            <p:strVal val="#ppt_x+0.4"/>
                                          </p:val>
                                        </p:tav>
                                        <p:tav tm="100000">
                                          <p:val>
                                            <p:strVal val="#ppt_x-0.05"/>
                                          </p:val>
                                        </p:tav>
                                      </p:tavLst>
                                    </p:anim>
                                    <p:anim calcmode="lin" valueType="num">
                                      <p:cBhvr>
                                        <p:cTn id="101" dur="800" decel="100000" fill="hold"/>
                                        <p:tgtEl>
                                          <p:spTgt spid="2"/>
                                        </p:tgtEl>
                                        <p:attrNameLst>
                                          <p:attrName>ppt_y</p:attrName>
                                        </p:attrNameLst>
                                      </p:cBhvr>
                                      <p:tavLst>
                                        <p:tav tm="0">
                                          <p:val>
                                            <p:strVal val="#ppt_y-0.4"/>
                                          </p:val>
                                        </p:tav>
                                        <p:tav tm="100000">
                                          <p:val>
                                            <p:strVal val="#ppt_y+0.1"/>
                                          </p:val>
                                        </p:tav>
                                      </p:tavLst>
                                    </p:anim>
                                    <p:anim calcmode="lin" valueType="num">
                                      <p:cBhvr>
                                        <p:cTn id="102"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03"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P spid="11" grpId="0"/>
      <p:bldP spid="13" grpId="0"/>
      <p:bldGraphic spid="14" grpId="0" uiExpand="1">
        <p:bldSub>
          <a:bldDgm bld="one"/>
        </p:bldSub>
      </p:bldGraphic>
      <p:bldP spid="7"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077218"/>
          </a:xfrm>
          <a:prstGeom prst="rect">
            <a:avLst/>
          </a:prstGeom>
          <a:noFill/>
          <a:effectLst/>
        </p:spPr>
        <p:txBody>
          <a:bodyPr wrap="square">
            <a:spAutoFit/>
            <a:scene3d>
              <a:camera prst="orthographicFront"/>
              <a:lightRig rig="threePt" dir="t"/>
            </a:scene3d>
            <a:sp3d extrusionH="57150">
              <a:bevelT w="38100" h="38100"/>
            </a:sp3d>
          </a:bodyPr>
          <a:lstStyle/>
          <a:p>
            <a:pPr algn="ctr"/>
            <a:r>
              <a:rPr lang="es-ES" sz="3200" b="1" dirty="0">
                <a:ln w="12700" cmpd="sng">
                  <a:solidFill>
                    <a:schemeClr val="accent3">
                      <a:lumMod val="50000"/>
                    </a:schemeClr>
                  </a:solidFill>
                  <a:prstDash val="solid"/>
                </a:ln>
                <a:gradFill>
                  <a:gsLst>
                    <a:gs pos="0">
                      <a:schemeClr val="accent3"/>
                    </a:gs>
                    <a:gs pos="4000">
                      <a:schemeClr val="accent3">
                        <a:lumMod val="50000"/>
                      </a:schemeClr>
                    </a:gs>
                    <a:gs pos="87000">
                      <a:schemeClr val="accent3">
                        <a:lumMod val="40000"/>
                        <a:lumOff val="60000"/>
                      </a:schemeClr>
                    </a:gs>
                  </a:gsLst>
                  <a:lin ang="5400000"/>
                </a:gradFill>
              </a:rPr>
              <a:t>E OGGI, COME POSSIAMO COMUNICARE CON DIO?</a:t>
            </a:r>
          </a:p>
        </p:txBody>
      </p:sp>
      <p:sp>
        <p:nvSpPr>
          <p:cNvPr id="4" name="CuadroTexto 3">
            <a:extLst>
              <a:ext uri="{FF2B5EF4-FFF2-40B4-BE49-F238E27FC236}">
                <a16:creationId xmlns:a16="http://schemas.microsoft.com/office/drawing/2014/main" id="{87B098BB-CE4A-7D4F-89FC-08F4C43F3B1F}"/>
              </a:ext>
            </a:extLst>
          </p:cNvPr>
          <p:cNvSpPr txBox="1"/>
          <p:nvPr/>
        </p:nvSpPr>
        <p:spPr>
          <a:xfrm>
            <a:off x="2377631" y="1043375"/>
            <a:ext cx="7470560" cy="923330"/>
          </a:xfrm>
          <a:prstGeom prst="rect">
            <a:avLst/>
          </a:prstGeom>
          <a:noFill/>
        </p:spPr>
        <p:txBody>
          <a:bodyPr wrap="square">
            <a:spAutoFit/>
            <a:scene3d>
              <a:camera prst="orthographicFront"/>
              <a:lightRig rig="threePt" dir="t"/>
            </a:scene3d>
            <a:sp3d extrusionH="57150">
              <a:bevelT w="38100" h="38100"/>
            </a:sp3d>
          </a:bodyPr>
          <a:lstStyle/>
          <a:p>
            <a:pPr algn="ctr"/>
            <a:r>
              <a:rPr lang="it-IT" b="1" dirty="0">
                <a:solidFill>
                  <a:schemeClr val="tx2">
                    <a:lumMod val="75000"/>
                  </a:schemeClr>
                </a:solidFill>
                <a:latin typeface="Comic Sans MS" panose="030F0702030302020204" pitchFamily="66" charset="0"/>
              </a:rPr>
              <a:t>«Così, o figlio d'uomo, io ti ho stabilito sentinella per la casa d'Israele; perciò ascolta la parola dalla mia bocca e avvertili da parte mia»</a:t>
            </a:r>
            <a:r>
              <a:rPr lang="es-ES" b="1" dirty="0">
                <a:solidFill>
                  <a:schemeClr val="tx2">
                    <a:lumMod val="75000"/>
                  </a:schemeClr>
                </a:solidFill>
                <a:latin typeface="Comic Sans MS" panose="030F0702030302020204" pitchFamily="66" charset="0"/>
              </a:rPr>
              <a:t> </a:t>
            </a:r>
            <a:r>
              <a:rPr lang="es-ES" sz="1400" b="1" dirty="0">
                <a:solidFill>
                  <a:schemeClr val="tx2">
                    <a:lumMod val="75000"/>
                  </a:schemeClr>
                </a:solidFill>
                <a:latin typeface="Comic Sans MS" panose="030F0702030302020204" pitchFamily="66" charset="0"/>
              </a:rPr>
              <a:t>(Ezechiele 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518567" y="2360676"/>
            <a:ext cx="6945002" cy="646331"/>
          </a:xfrm>
          <a:prstGeom prst="rect">
            <a:avLst/>
          </a:prstGeom>
          <a:noFill/>
        </p:spPr>
        <p:txBody>
          <a:bodyPr wrap="square" rtlCol="0">
            <a:spAutoFit/>
          </a:bodyPr>
          <a:lstStyle/>
          <a:p>
            <a:pPr>
              <a:spcBef>
                <a:spcPts val="600"/>
              </a:spcBef>
            </a:pPr>
            <a:r>
              <a:rPr lang="it-IT" b="1" dirty="0"/>
              <a:t>Per comunicare con noi oggi, Dio ha scritto due “libri di riferimento”: la Creazione e la Bibbia </a:t>
            </a:r>
            <a:r>
              <a:rPr lang="es-ES" b="1" dirty="0"/>
              <a:t>(Ro 1:20; 2 Ti 3:15).</a:t>
            </a:r>
          </a:p>
        </p:txBody>
      </p:sp>
      <p:pic>
        <p:nvPicPr>
          <p:cNvPr id="6" name="Imagen 5">
            <a:extLst>
              <a:ext uri="{FF2B5EF4-FFF2-40B4-BE49-F238E27FC236}">
                <a16:creationId xmlns:a16="http://schemas.microsoft.com/office/drawing/2014/main" id="{593BB76E-D66B-57B3-F766-BB41F55C1F1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8" name="Imagen 7">
            <a:extLst>
              <a:ext uri="{FF2B5EF4-FFF2-40B4-BE49-F238E27FC236}">
                <a16:creationId xmlns:a16="http://schemas.microsoft.com/office/drawing/2014/main" id="{5C80F275-5975-632D-BD39-FD8C1F9C344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1450"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BE443789-29C5-82EB-13D4-6D022F3C5D0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1450"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D5DC2F72-3E54-E6C9-9C97-AFD63F359E8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989126" y="2357440"/>
            <a:ext cx="2031423"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4" name="Imagen 13">
            <a:extLst>
              <a:ext uri="{FF2B5EF4-FFF2-40B4-BE49-F238E27FC236}">
                <a16:creationId xmlns:a16="http://schemas.microsoft.com/office/drawing/2014/main" id="{948D7DFD-4D95-35AD-A403-0BC2EFDE3E1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934913" y="4634348"/>
            <a:ext cx="2082847"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91B30232-0875-D9E0-BDBB-DEF24000BB9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877430"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7" name="CuadroTexto 6">
            <a:extLst>
              <a:ext uri="{FF2B5EF4-FFF2-40B4-BE49-F238E27FC236}">
                <a16:creationId xmlns:a16="http://schemas.microsoft.com/office/drawing/2014/main" id="{B130ED01-C6AB-8B09-8927-34D3E6D15D2E}"/>
              </a:ext>
            </a:extLst>
          </p:cNvPr>
          <p:cNvSpPr txBox="1"/>
          <p:nvPr/>
        </p:nvSpPr>
        <p:spPr>
          <a:xfrm>
            <a:off x="2549600" y="5607756"/>
            <a:ext cx="7126836" cy="923330"/>
          </a:xfrm>
          <a:prstGeom prst="rect">
            <a:avLst/>
          </a:prstGeom>
          <a:noFill/>
        </p:spPr>
        <p:txBody>
          <a:bodyPr wrap="square">
            <a:spAutoFit/>
          </a:bodyPr>
          <a:lstStyle/>
          <a:p>
            <a:pPr lvl="0">
              <a:spcBef>
                <a:spcPts val="600"/>
              </a:spcBef>
              <a:defRPr/>
            </a:pPr>
            <a:r>
              <a:rPr lang="it-IT" b="1" dirty="0">
                <a:solidFill>
                  <a:prstClr val="black"/>
                </a:solidFill>
              </a:rPr>
              <a:t>Inoltre, Dio comunica con noi attraverso la preghiera (</a:t>
            </a:r>
            <a:r>
              <a:rPr lang="it-IT" b="1" dirty="0" err="1">
                <a:solidFill>
                  <a:prstClr val="black"/>
                </a:solidFill>
              </a:rPr>
              <a:t>Sl</a:t>
            </a:r>
            <a:r>
              <a:rPr lang="it-IT" b="1" dirty="0">
                <a:solidFill>
                  <a:prstClr val="black"/>
                </a:solidFill>
              </a:rPr>
              <a:t> 5:2); gli angeli (At 8:26); i profeti (GL 2:28); e, soprattutto, tramite lo Spirito Santo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s-ES" b="1" i="0" u="none" strike="noStrike" kern="1200" cap="none" spc="0" normalizeH="0" baseline="0" noProof="0" dirty="0" err="1">
                <a:ln>
                  <a:noFill/>
                </a:ln>
                <a:solidFill>
                  <a:prstClr val="black"/>
                </a:solidFill>
                <a:effectLst/>
                <a:uLnTx/>
                <a:uFillTx/>
                <a:latin typeface="Aptos" panose="02110004020202020204"/>
                <a:ea typeface="+mn-ea"/>
                <a:cs typeface="+mn-cs"/>
              </a:rPr>
              <a:t>Gv</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 14:26).</a:t>
            </a: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518567" y="4727422"/>
            <a:ext cx="7157868" cy="646331"/>
          </a:xfrm>
          <a:prstGeom prst="rect">
            <a:avLst/>
          </a:prstGeom>
          <a:noFill/>
        </p:spPr>
        <p:txBody>
          <a:bodyPr wrap="square">
            <a:spAutoFit/>
          </a:bodyPr>
          <a:lstStyle/>
          <a:p>
            <a:pPr lvl="0">
              <a:spcBef>
                <a:spcPts val="600"/>
              </a:spcBef>
              <a:defRPr/>
            </a:pPr>
            <a:r>
              <a:rPr lang="it-IT" b="1" dirty="0">
                <a:solidFill>
                  <a:prstClr val="black"/>
                </a:solidFill>
              </a:rPr>
              <a:t>In essa ci viene rivelato chi siamo, da dove veniamo e dove siamo diretti. Lì troviamo il disegno di Dio per la nostra vita</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518567" y="3073901"/>
            <a:ext cx="7157868" cy="1477328"/>
          </a:xfrm>
          <a:prstGeom prst="rect">
            <a:avLst/>
          </a:prstGeom>
          <a:noFill/>
        </p:spPr>
        <p:txBody>
          <a:bodyPr wrap="square">
            <a:spAutoFit/>
          </a:bodyPr>
          <a:lstStyle/>
          <a:p>
            <a:pPr lvl="0">
              <a:spcBef>
                <a:spcPts val="600"/>
              </a:spcBef>
              <a:defRPr/>
            </a:pPr>
            <a:r>
              <a:rPr lang="it-IT" b="1" dirty="0">
                <a:solidFill>
                  <a:prstClr val="black"/>
                </a:solidFill>
              </a:rPr>
              <a:t>Sebbene il Creato ci parli del Creatore, è gravemente contaminato dal peccato. La Bibbia, tuttavia, contiene indicazioni chiare e dirette, trasmesse dai profeti che hanno ricevuto messaggi da Dio. Nella Bibbia troviamo anche la manifestazione più perfetta di Dio nella vita e nel ministero di Gesù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(Eb 1:1,2).</a:t>
            </a:r>
          </a:p>
        </p:txBody>
      </p:sp>
    </p:spTree>
    <p:extLst>
      <p:ext uri="{BB962C8B-B14F-4D97-AF65-F5344CB8AC3E}">
        <p14:creationId xmlns:p14="http://schemas.microsoft.com/office/powerpoint/2010/main" val="2519619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4)">
                                      <p:cBhvr>
                                        <p:cTn id="34" dur="750"/>
                                        <p:tgtEl>
                                          <p:spTgt spid="6"/>
                                        </p:tgtEl>
                                      </p:cBhvr>
                                    </p:animEffect>
                                  </p:childTnLst>
                                </p:cTn>
                              </p:par>
                              <p:par>
                                <p:cTn id="35" presetID="21" presetClass="entr" presetSubtype="4"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heel(4)">
                                      <p:cBhvr>
                                        <p:cTn id="37" dur="750"/>
                                        <p:tgtEl>
                                          <p:spTgt spid="16"/>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anim calcmode="lin" valueType="num">
                                      <p:cBhvr>
                                        <p:cTn id="49" dur="500" fill="hold"/>
                                        <p:tgtEl>
                                          <p:spTgt spid="8"/>
                                        </p:tgtEl>
                                        <p:attrNameLst>
                                          <p:attrName>ppt_x</p:attrName>
                                        </p:attrNameLst>
                                      </p:cBhvr>
                                      <p:tavLst>
                                        <p:tav tm="0">
                                          <p:val>
                                            <p:fltVal val="0.5"/>
                                          </p:val>
                                        </p:tav>
                                        <p:tav tm="100000">
                                          <p:val>
                                            <p:strVal val="#ppt_x"/>
                                          </p:val>
                                        </p:tav>
                                      </p:tavLst>
                                    </p:anim>
                                    <p:anim calcmode="lin" valueType="num">
                                      <p:cBhvr>
                                        <p:cTn id="50" dur="500" fill="hold"/>
                                        <p:tgtEl>
                                          <p:spTgt spid="8"/>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fltVal val="0.5"/>
                                          </p:val>
                                        </p:tav>
                                        <p:tav tm="100000">
                                          <p:val>
                                            <p:strVal val="#ppt_x"/>
                                          </p:val>
                                        </p:tav>
                                      </p:tavLst>
                                    </p:anim>
                                    <p:anim calcmode="lin" valueType="num">
                                      <p:cBhvr>
                                        <p:cTn id="57" dur="500" fill="hold"/>
                                        <p:tgtEl>
                                          <p:spTgt spid="12"/>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p:cTn id="66" dur="1000" fill="hold"/>
                                        <p:tgtEl>
                                          <p:spTgt spid="10"/>
                                        </p:tgtEl>
                                        <p:attrNameLst>
                                          <p:attrName>ppt_w</p:attrName>
                                        </p:attrNameLst>
                                      </p:cBhvr>
                                      <p:tavLst>
                                        <p:tav tm="0">
                                          <p:val>
                                            <p:fltVal val="0"/>
                                          </p:val>
                                        </p:tav>
                                        <p:tav tm="100000">
                                          <p:val>
                                            <p:strVal val="#ppt_w"/>
                                          </p:val>
                                        </p:tav>
                                      </p:tavLst>
                                    </p:anim>
                                    <p:anim calcmode="lin" valueType="num">
                                      <p:cBhvr>
                                        <p:cTn id="67" dur="1000" fill="hold"/>
                                        <p:tgtEl>
                                          <p:spTgt spid="10"/>
                                        </p:tgtEl>
                                        <p:attrNameLst>
                                          <p:attrName>ppt_h</p:attrName>
                                        </p:attrNameLst>
                                      </p:cBhvr>
                                      <p:tavLst>
                                        <p:tav tm="0">
                                          <p:val>
                                            <p:fltVal val="0"/>
                                          </p:val>
                                        </p:tav>
                                        <p:tav tm="100000">
                                          <p:val>
                                            <p:strVal val="#ppt_h"/>
                                          </p:val>
                                        </p:tav>
                                      </p:tavLst>
                                    </p:anim>
                                    <p:anim calcmode="lin" valueType="num">
                                      <p:cBhvr>
                                        <p:cTn id="68" dur="1000" fill="hold"/>
                                        <p:tgtEl>
                                          <p:spTgt spid="10"/>
                                        </p:tgtEl>
                                        <p:attrNameLst>
                                          <p:attrName>style.rotation</p:attrName>
                                        </p:attrNameLst>
                                      </p:cBhvr>
                                      <p:tavLst>
                                        <p:tav tm="0">
                                          <p:val>
                                            <p:fltVal val="90"/>
                                          </p:val>
                                        </p:tav>
                                        <p:tav tm="100000">
                                          <p:val>
                                            <p:fltVal val="0"/>
                                          </p:val>
                                        </p:tav>
                                      </p:tavLst>
                                    </p:anim>
                                    <p:animEffect transition="in" filter="fade">
                                      <p:cBhvr>
                                        <p:cTn id="69" dur="1000"/>
                                        <p:tgtEl>
                                          <p:spTgt spid="10"/>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randombar(vertical)">
                                      <p:cBhvr>
                                        <p:cTn id="78" dur="500"/>
                                        <p:tgtEl>
                                          <p:spTgt spid="14"/>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451414" y="270209"/>
            <a:ext cx="11539958" cy="6155531"/>
          </a:xfrm>
          <a:prstGeom prst="rect">
            <a:avLst/>
          </a:prstGeom>
          <a:noFill/>
        </p:spPr>
        <p:txBody>
          <a:bodyPr wrap="square">
            <a:spAutoFit/>
          </a:bodyPr>
          <a:lstStyle/>
          <a:p>
            <a:pPr algn="ctr">
              <a:spcBef>
                <a:spcPts val="600"/>
              </a:spcBef>
            </a:pPr>
            <a:r>
              <a:rPr lang="it-IT" sz="2400" b="1" dirty="0">
                <a:latin typeface="Comic Sans MS" pitchFamily="66" charset="0"/>
              </a:rPr>
              <a:t>«Avrebbe dovuto esserci collaborazione tra l’uomo e Dio. Ma questo piano fu in gran parte vanificato dalla trasgressione di Adamo. Satana lo indusse a peccare, e il Signore non avrebbe più comunicato con lui dopo che ebbe peccato, come faceva quando era senza peccato.</a:t>
            </a:r>
            <a:endParaRPr lang="es-ES" sz="2400" b="1" dirty="0">
              <a:latin typeface="Comic Sans MS" pitchFamily="66" charset="0"/>
            </a:endParaRPr>
          </a:p>
          <a:p>
            <a:pPr algn="ctr">
              <a:spcBef>
                <a:spcPts val="600"/>
              </a:spcBef>
            </a:pPr>
            <a:r>
              <a:rPr lang="it-IT" sz="2400" b="1" dirty="0">
                <a:latin typeface="Comic Sans MS" pitchFamily="66" charset="0"/>
              </a:rPr>
              <a:t>Dopo la caduta, Cristo divenne il precettore di Adamo. Agì al posto di Dio nei confronti dell’umanità, salvando il genere umano dalla morte immediata. Assunse il ruolo di mediatore. Ad Adamo ed Eva fu concesso un periodo di prova per tornare alla loro fedeltà, e questo piano comprendeva tutta la loro discendenza. </a:t>
            </a:r>
            <a:r>
              <a:rPr lang="es-ES" b="1" dirty="0">
                <a:latin typeface="Comic Sans MS" pitchFamily="66" charset="0"/>
              </a:rPr>
              <a:t>(Lettera</a:t>
            </a:r>
            <a:r>
              <a:rPr lang="pt-BR" b="1" dirty="0">
                <a:latin typeface="Comic Sans MS" pitchFamily="66" charset="0"/>
              </a:rPr>
              <a:t> 91, 1900)</a:t>
            </a:r>
            <a:endParaRPr lang="es-ES" sz="2400" b="1" dirty="0">
              <a:latin typeface="Comic Sans MS" pitchFamily="66" charset="0"/>
            </a:endParaRPr>
          </a:p>
          <a:p>
            <a:pPr algn="ctr">
              <a:spcBef>
                <a:spcPts val="600"/>
              </a:spcBef>
            </a:pPr>
            <a:r>
              <a:rPr lang="it-IT" sz="2400" b="1" dirty="0">
                <a:latin typeface="Comic Sans MS" pitchFamily="66" charset="0"/>
              </a:rPr>
              <a:t>Senza l’espiazione del Figlio di Dio non avrebbe potuto esserci alcuna comunicazione né benedizione o salvezza di Dio per l’uomo. Dio era geloso dell’onore della sua legge. La trasgressione di essa aveva causato una terribile separazione tra Dio e l’uomo. Ad Adamo, nella sua innocenza, era concessa una comunione diretta, libera e felice con il suo Creatore. Dopo la sua trasgressione, Dio avrebbe comunicato con l’uomo solo tramite Cristo e gli angeli</a:t>
            </a:r>
            <a:r>
              <a:rPr lang="en-US" sz="2400" b="1" dirty="0">
                <a:latin typeface="Comic Sans MS" pitchFamily="66" charset="0"/>
              </a:rPr>
              <a:t> </a:t>
            </a:r>
            <a:r>
              <a:rPr lang="en-US" b="1" dirty="0">
                <a:latin typeface="Comic Sans MS" pitchFamily="66" charset="0"/>
              </a:rPr>
              <a:t>(</a:t>
            </a:r>
            <a:r>
              <a:rPr lang="it-IT" b="1" dirty="0">
                <a:latin typeface="Comic Sans MS" pitchFamily="66" charset="0"/>
              </a:rPr>
              <a:t>«</a:t>
            </a:r>
            <a:r>
              <a:rPr lang="en-US" b="1" dirty="0">
                <a:latin typeface="Comic Sans MS" pitchFamily="66" charset="0"/>
              </a:rPr>
              <a:t>The Signs of the Times</a:t>
            </a:r>
            <a:r>
              <a:rPr lang="it-IT" b="1" dirty="0">
                <a:latin typeface="Comic Sans MS" pitchFamily="66" charset="0"/>
              </a:rPr>
              <a:t>»</a:t>
            </a:r>
            <a:r>
              <a:rPr lang="en-US" b="1" dirty="0">
                <a:latin typeface="Comic Sans MS" pitchFamily="66" charset="0"/>
              </a:rPr>
              <a:t>, 30 </a:t>
            </a:r>
            <a:r>
              <a:rPr lang="en-US" b="1" dirty="0" err="1">
                <a:latin typeface="Comic Sans MS" pitchFamily="66" charset="0"/>
              </a:rPr>
              <a:t>gennaio</a:t>
            </a:r>
            <a:r>
              <a:rPr lang="en-US" b="1" dirty="0">
                <a:latin typeface="Comic Sans MS" pitchFamily="66" charset="0"/>
              </a:rPr>
              <a:t> 1879)</a:t>
            </a:r>
            <a:r>
              <a:rPr lang="it-IT" sz="2400" b="1" dirty="0">
                <a:latin typeface="Comic Sans MS" pitchFamily="66" charset="0"/>
              </a:rPr>
              <a:t>»</a:t>
            </a:r>
            <a:r>
              <a:rPr lang="en-US" b="1" dirty="0">
                <a:latin typeface="Comic Sans MS" pitchFamily="66" charset="0"/>
              </a:rPr>
              <a:t>.</a:t>
            </a:r>
            <a:endParaRPr lang="es-ES" sz="2400" b="1" dirty="0">
              <a:latin typeface="Comic Sans MS" pitchFamily="66" charset="0"/>
            </a:endParaRPr>
          </a:p>
        </p:txBody>
      </p:sp>
      <p:sp>
        <p:nvSpPr>
          <p:cNvPr id="4" name="CuadroTexto 3">
            <a:extLst>
              <a:ext uri="{FF2B5EF4-FFF2-40B4-BE49-F238E27FC236}">
                <a16:creationId xmlns:a16="http://schemas.microsoft.com/office/drawing/2014/main" id="{AB63CE35-0814-3253-34E3-86B7F486FC19}"/>
              </a:ext>
            </a:extLst>
          </p:cNvPr>
          <p:cNvSpPr txBox="1"/>
          <p:nvPr/>
        </p:nvSpPr>
        <p:spPr>
          <a:xfrm>
            <a:off x="4834369" y="6358083"/>
            <a:ext cx="7157003" cy="369332"/>
          </a:xfrm>
          <a:prstGeom prst="rect">
            <a:avLst/>
          </a:prstGeom>
          <a:noFill/>
        </p:spPr>
        <p:txBody>
          <a:bodyPr wrap="square" rtlCol="0">
            <a:spAutoFit/>
          </a:bodyPr>
          <a:lstStyle/>
          <a:p>
            <a:pPr algn="r"/>
            <a:r>
              <a:rPr lang="es-ES" b="1" dirty="0"/>
              <a:t>(E.G. White, </a:t>
            </a:r>
            <a:r>
              <a:rPr lang="it-IT" b="1" dirty="0"/>
              <a:t>«</a:t>
            </a:r>
            <a:r>
              <a:rPr lang="es-ES" b="1" dirty="0" err="1"/>
              <a:t>Conflitto</a:t>
            </a:r>
            <a:r>
              <a:rPr lang="es-ES" b="1" dirty="0"/>
              <a:t> e </a:t>
            </a:r>
            <a:r>
              <a:rPr lang="es-ES" b="1" dirty="0" err="1"/>
              <a:t>coraggio</a:t>
            </a:r>
            <a:r>
              <a:rPr lang="it-IT" b="1" dirty="0"/>
              <a:t>»</a:t>
            </a:r>
            <a:r>
              <a:rPr lang="es-ES" b="1" dirty="0"/>
              <a:t>, 14 </a:t>
            </a:r>
            <a:r>
              <a:rPr lang="es-ES" b="1" dirty="0" err="1"/>
              <a:t>gennaio</a:t>
            </a:r>
            <a:r>
              <a:rPr lang="es-ES" b="1" dirty="0"/>
              <a:t>, libera </a:t>
            </a:r>
            <a:r>
              <a:rPr lang="es-ES" b="1" dirty="0" err="1"/>
              <a:t>traduzione</a:t>
            </a:r>
            <a:r>
              <a:rPr lang="es-ES" b="1" dirty="0"/>
              <a:t>)</a:t>
            </a:r>
          </a:p>
        </p:txBody>
      </p:sp>
    </p:spTree>
    <p:extLst>
      <p:ext uri="{BB962C8B-B14F-4D97-AF65-F5344CB8AC3E}">
        <p14:creationId xmlns:p14="http://schemas.microsoft.com/office/powerpoint/2010/main" val="2639130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07886"/>
          </a:xfrm>
          <a:prstGeom prst="rect">
            <a:avLst/>
          </a:prstGeom>
          <a:noFill/>
        </p:spPr>
        <p:txBody>
          <a:bodyPr wrap="square" rtlCol="0">
            <a:spAutoFit/>
          </a:bodyPr>
          <a:lstStyle/>
          <a:p>
            <a:pPr algn="ctr"/>
            <a:r>
              <a:rPr lang="es-ES" sz="4000" b="1" dirty="0">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rPr>
              <a:t>ALLEGATO: </a:t>
            </a:r>
            <a:r>
              <a:rPr lang="es-ES" sz="4000" b="1" dirty="0">
                <a:ln w="6600">
                  <a:solidFill>
                    <a:schemeClr val="accent2"/>
                  </a:solidFill>
                  <a:prstDash val="solid"/>
                </a:ln>
                <a:solidFill>
                  <a:srgbClr val="FFFFFF"/>
                </a:solidFill>
                <a:effectLst>
                  <a:outerShdw dist="38100" dir="2700000" algn="tl" rotWithShape="0">
                    <a:schemeClr val="accent2"/>
                  </a:outerShdw>
                </a:effectLst>
              </a:rPr>
              <a:t>BIOGRAFIA DI ELLEN G. WHITE</a:t>
            </a: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674851"/>
            <a:ext cx="8271641" cy="923330"/>
          </a:xfrm>
          <a:prstGeom prst="rect">
            <a:avLst/>
          </a:prstGeom>
          <a:noFill/>
        </p:spPr>
        <p:txBody>
          <a:bodyPr wrap="square" rtlCol="0">
            <a:spAutoFit/>
          </a:bodyPr>
          <a:lstStyle/>
          <a:p>
            <a:pPr>
              <a:spcBef>
                <a:spcPts val="600"/>
              </a:spcBef>
            </a:pPr>
            <a:r>
              <a:rPr lang="it-IT" b="1" dirty="0"/>
              <a:t>Ellen Gould ed Elizabeth </a:t>
            </a:r>
            <a:r>
              <a:rPr lang="it-IT" b="1" dirty="0" err="1"/>
              <a:t>Harmon</a:t>
            </a:r>
            <a:r>
              <a:rPr lang="it-IT" b="1" dirty="0"/>
              <a:t>, le più giovani degli otto figli di </a:t>
            </a:r>
            <a:r>
              <a:rPr lang="it-IT" b="1" dirty="0" err="1"/>
              <a:t>Eunice</a:t>
            </a:r>
            <a:r>
              <a:rPr lang="it-IT" b="1" dirty="0"/>
              <a:t> e Robert </a:t>
            </a:r>
            <a:r>
              <a:rPr lang="it-IT" b="1" dirty="0" err="1"/>
              <a:t>Harmon</a:t>
            </a:r>
            <a:r>
              <a:rPr lang="it-IT" b="1" dirty="0"/>
              <a:t>, nacquero il 26 novembre 1827 a </a:t>
            </a:r>
            <a:r>
              <a:rPr lang="it-IT" b="1" dirty="0" err="1"/>
              <a:t>Gorham</a:t>
            </a:r>
            <a:r>
              <a:rPr lang="it-IT" b="1" dirty="0"/>
              <a:t>, nello Stato del Maine, negli Stati Uniti.</a:t>
            </a:r>
            <a:endParaRPr lang="es-ES" b="1" dirty="0"/>
          </a:p>
        </p:txBody>
      </p:sp>
      <p:sp>
        <p:nvSpPr>
          <p:cNvPr id="5" name="CuadroTexto 4">
            <a:extLst>
              <a:ext uri="{FF2B5EF4-FFF2-40B4-BE49-F238E27FC236}">
                <a16:creationId xmlns:a16="http://schemas.microsoft.com/office/drawing/2014/main" id="{430C9959-2020-3CF2-A495-117B8AE222F8}"/>
              </a:ext>
            </a:extLst>
          </p:cNvPr>
          <p:cNvSpPr txBox="1"/>
          <p:nvPr/>
        </p:nvSpPr>
        <p:spPr>
          <a:xfrm>
            <a:off x="347240" y="2428694"/>
            <a:ext cx="9679265" cy="923330"/>
          </a:xfrm>
          <a:prstGeom prst="rect">
            <a:avLst/>
          </a:prstGeom>
          <a:noFill/>
        </p:spPr>
        <p:txBody>
          <a:bodyPr wrap="square">
            <a:spAutoFit/>
          </a:bodyPr>
          <a:lstStyle/>
          <a:p>
            <a:pPr>
              <a:spcBef>
                <a:spcPts val="600"/>
              </a:spcBef>
            </a:pPr>
            <a:r>
              <a:rPr lang="it-IT" b="1" dirty="0"/>
              <a:t>All’età di nove anni, una compagna di scuola di Ellen le lanciò un sasso che le provocò un grave trauma al viso. La lesione le lasciò delle conseguenze che la costrinsero ad abbandonare la scuola e limitarono la sua vita sociale.</a:t>
            </a:r>
            <a:endParaRPr lang="es-ES" b="1" dirty="0"/>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429000"/>
            <a:ext cx="6505903" cy="646331"/>
          </a:xfrm>
          <a:prstGeom prst="rect">
            <a:avLst/>
          </a:prstGeom>
          <a:noFill/>
        </p:spPr>
        <p:txBody>
          <a:bodyPr wrap="square">
            <a:spAutoFit/>
          </a:bodyPr>
          <a:lstStyle/>
          <a:p>
            <a:pPr>
              <a:spcBef>
                <a:spcPts val="600"/>
              </a:spcBef>
            </a:pPr>
            <a:r>
              <a:rPr lang="it-IT" b="1" dirty="0"/>
              <a:t>La famiglia accettò gli insegnamenti di William Miller ed Ellen si fece battezzare nella chiesa metodista nel 1842</a:t>
            </a:r>
            <a:r>
              <a:rPr lang="es-ES" b="1" dirty="0"/>
              <a:t>.</a:t>
            </a: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8" y="4229284"/>
            <a:ext cx="5538953" cy="923330"/>
          </a:xfrm>
          <a:prstGeom prst="rect">
            <a:avLst/>
          </a:prstGeom>
          <a:noFill/>
        </p:spPr>
        <p:txBody>
          <a:bodyPr wrap="square">
            <a:spAutoFit/>
          </a:bodyPr>
          <a:lstStyle/>
          <a:p>
            <a:pPr>
              <a:spcBef>
                <a:spcPts val="600"/>
              </a:spcBef>
            </a:pPr>
            <a:r>
              <a:rPr lang="it-IT" b="1" dirty="0"/>
              <a:t>Ma Ellen si sentiva smarrita, si riteneva indegna della salvezza, finché il pastore Levi Stockman non l’aiutò a comprendere il vero amore di Dio</a:t>
            </a:r>
            <a:r>
              <a:rPr lang="es-ES" b="1" dirty="0"/>
              <a:t>.</a:t>
            </a: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460325"/>
            <a:ext cx="4424857" cy="923330"/>
          </a:xfrm>
          <a:prstGeom prst="rect">
            <a:avLst/>
          </a:prstGeom>
          <a:noFill/>
        </p:spPr>
        <p:txBody>
          <a:bodyPr wrap="square">
            <a:spAutoFit/>
          </a:bodyPr>
          <a:lstStyle/>
          <a:p>
            <a:pPr>
              <a:spcBef>
                <a:spcPts val="600"/>
              </a:spcBef>
            </a:pPr>
            <a:r>
              <a:rPr lang="es-ES" b="1" dirty="0"/>
              <a:t>Da quel momento,</a:t>
            </a:r>
            <a:r>
              <a:rPr lang="it-IT" b="1" dirty="0"/>
              <a:t> si innamorò profondamente di Gesù e lo servì per il resto della sua vita.</a:t>
            </a:r>
            <a:r>
              <a:rPr lang="es-ES" b="1" dirty="0"/>
              <a:t> </a:t>
            </a:r>
          </a:p>
        </p:txBody>
      </p:sp>
      <p:pic>
        <p:nvPicPr>
          <p:cNvPr id="13" name="Imagen 12">
            <a:extLst>
              <a:ext uri="{FF2B5EF4-FFF2-40B4-BE49-F238E27FC236}">
                <a16:creationId xmlns:a16="http://schemas.microsoft.com/office/drawing/2014/main" id="{0591BCB9-0C6F-19A2-93DB-8A23C210335E}"/>
              </a:ext>
            </a:extLst>
          </p:cNvPr>
          <p:cNvPicPr>
            <a:picLocks noChangeAspect="1"/>
          </p:cNvPicPr>
          <p:nvPr/>
        </p:nvPicPr>
        <p:blipFill>
          <a:blip r:embed="rId3" cstate="email"/>
          <a:stretch>
            <a:fillRect/>
          </a:stretch>
        </p:blipFill>
        <p:spPr>
          <a:xfrm>
            <a:off x="347240" y="748421"/>
            <a:ext cx="3541853" cy="152461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15" name="Imagen 14">
            <a:extLst>
              <a:ext uri="{FF2B5EF4-FFF2-40B4-BE49-F238E27FC236}">
                <a16:creationId xmlns:a16="http://schemas.microsoft.com/office/drawing/2014/main" id="{F6E42601-BD08-C011-1D45-DA30111B3DD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8115" y="3513897"/>
            <a:ext cx="3541225" cy="1549520"/>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17" name="Imagen 16">
            <a:extLst>
              <a:ext uri="{FF2B5EF4-FFF2-40B4-BE49-F238E27FC236}">
                <a16:creationId xmlns:a16="http://schemas.microsoft.com/office/drawing/2014/main" id="{91FEDFAB-1BD4-1D85-1777-82BBAADBB873}"/>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358115" y="5186527"/>
            <a:ext cx="3541225" cy="133150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6" name="CuadroTexto 5">
            <a:extLst>
              <a:ext uri="{FF2B5EF4-FFF2-40B4-BE49-F238E27FC236}">
                <a16:creationId xmlns:a16="http://schemas.microsoft.com/office/drawing/2014/main" id="{C00618FB-C2D1-C259-0F0B-881B65A04840}"/>
              </a:ext>
            </a:extLst>
          </p:cNvPr>
          <p:cNvSpPr txBox="1"/>
          <p:nvPr/>
        </p:nvSpPr>
        <p:spPr>
          <a:xfrm>
            <a:off x="3647088" y="1537981"/>
            <a:ext cx="8271640" cy="646331"/>
          </a:xfrm>
          <a:prstGeom prst="rect">
            <a:avLst/>
          </a:prstGeom>
          <a:noFill/>
        </p:spPr>
        <p:txBody>
          <a:bodyPr wrap="square">
            <a:spAutoFit/>
          </a:bodyPr>
          <a:lstStyle/>
          <a:p>
            <a:pPr lvl="0">
              <a:spcBef>
                <a:spcPts val="600"/>
              </a:spcBef>
              <a:defRPr/>
            </a:pPr>
            <a:r>
              <a:rPr lang="it-IT" b="1" dirty="0">
                <a:solidFill>
                  <a:prstClr val="black"/>
                </a:solidFill>
              </a:rPr>
              <a:t>Poco dopo la famiglia si trasferì a Portland, un’importante città del Maine, per espandere la propria attività di produzione di cappelli.</a:t>
            </a:r>
            <a:endParaRPr kumimoji="0" lang="es-ES"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4681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ppt_x</p:attrName>
                                        </p:attrNameLst>
                                      </p:cBhvr>
                                      <p:tavLst>
                                        <p:tav tm="0">
                                          <p:val>
                                            <p:strVal val="#ppt_x-#ppt_w/2"/>
                                          </p:val>
                                        </p:tav>
                                        <p:tav tm="100000">
                                          <p:val>
                                            <p:strVal val="#ppt_x"/>
                                          </p:val>
                                        </p:tav>
                                      </p:tavLst>
                                    </p:anim>
                                    <p:anim calcmode="lin" valueType="num">
                                      <p:cBhvr>
                                        <p:cTn id="18" dur="500" fill="hold"/>
                                        <p:tgtEl>
                                          <p:spTgt spid="13"/>
                                        </p:tgtEl>
                                        <p:attrNameLst>
                                          <p:attrName>ppt_y</p:attrName>
                                        </p:attrNameLst>
                                      </p:cBhvr>
                                      <p:tavLst>
                                        <p:tav tm="0">
                                          <p:val>
                                            <p:strVal val="#ppt_y"/>
                                          </p:val>
                                        </p:tav>
                                        <p:tav tm="100000">
                                          <p:val>
                                            <p:strVal val="#ppt_y"/>
                                          </p:val>
                                        </p:tav>
                                      </p:tavLst>
                                    </p:anim>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ppt_x</p:attrName>
                                        </p:attrNameLst>
                                      </p:cBhvr>
                                      <p:tavLst>
                                        <p:tav tm="0">
                                          <p:val>
                                            <p:strVal val="#ppt_x-#ppt_w/2"/>
                                          </p:val>
                                        </p:tav>
                                        <p:tav tm="100000">
                                          <p:val>
                                            <p:strVal val="#ppt_x"/>
                                          </p:val>
                                        </p:tav>
                                      </p:tavLst>
                                    </p:anim>
                                    <p:anim calcmode="lin" valueType="num">
                                      <p:cBhvr>
                                        <p:cTn id="35" dur="500" fill="hold"/>
                                        <p:tgtEl>
                                          <p:spTgt spid="15"/>
                                        </p:tgtEl>
                                        <p:attrNameLst>
                                          <p:attrName>ppt_y</p:attrName>
                                        </p:attrNameLst>
                                      </p:cBhvr>
                                      <p:tavLst>
                                        <p:tav tm="0">
                                          <p:val>
                                            <p:strVal val="#ppt_y"/>
                                          </p:val>
                                        </p:tav>
                                        <p:tav tm="100000">
                                          <p:val>
                                            <p:strVal val="#ppt_y"/>
                                          </p:val>
                                        </p:tav>
                                      </p:tavLst>
                                    </p:anim>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ppt_x</p:attrName>
                                        </p:attrNameLst>
                                      </p:cBhvr>
                                      <p:tavLst>
                                        <p:tav tm="0">
                                          <p:val>
                                            <p:strVal val="#ppt_x-#ppt_w/2"/>
                                          </p:val>
                                        </p:tav>
                                        <p:tav tm="100000">
                                          <p:val>
                                            <p:strVal val="#ppt_x"/>
                                          </p:val>
                                        </p:tav>
                                      </p:tavLst>
                                    </p:anim>
                                    <p:anim calcmode="lin" valueType="num">
                                      <p:cBhvr>
                                        <p:cTn id="57" dur="500" fill="hold"/>
                                        <p:tgtEl>
                                          <p:spTgt spid="17"/>
                                        </p:tgtEl>
                                        <p:attrNameLst>
                                          <p:attrName>ppt_y</p:attrName>
                                        </p:attrNameLst>
                                      </p:cBhvr>
                                      <p:tavLst>
                                        <p:tav tm="0">
                                          <p:val>
                                            <p:strVal val="#ppt_y"/>
                                          </p:val>
                                        </p:tav>
                                        <p:tav tm="100000">
                                          <p:val>
                                            <p:strVal val="#ppt_y"/>
                                          </p:val>
                                        </p:tav>
                                      </p:tavLst>
                                    </p:anim>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2711</TotalTime>
  <Words>1769</Words>
  <Application>Microsoft Office PowerPoint</Application>
  <PresentationFormat>Panorámica</PresentationFormat>
  <Paragraphs>86</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Verdana</vt:lpstr>
      <vt:lpstr>Aptos</vt:lpstr>
      <vt:lpstr>Calibri</vt:lpstr>
      <vt:lpstr>Aptos Display</vt:lpstr>
      <vt:lpstr>Comic Sans MS</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Sergio</dc:creator>
  <cp:lastModifiedBy>Isabel Laveda</cp:lastModifiedBy>
  <cp:revision>114</cp:revision>
  <dcterms:created xsi:type="dcterms:W3CDTF">2026-08-31T15:29:54Z</dcterms:created>
  <dcterms:modified xsi:type="dcterms:W3CDTF">2026-09-30T20:00:02Z</dcterms:modified>
</cp:coreProperties>
</file>