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95" r:id="rId2"/>
    <p:sldId id="285" r:id="rId3"/>
    <p:sldId id="257" r:id="rId4"/>
    <p:sldId id="258" r:id="rId5"/>
    <p:sldId id="292" r:id="rId6"/>
    <p:sldId id="259" r:id="rId7"/>
    <p:sldId id="260" r:id="rId8"/>
    <p:sldId id="293" r:id="rId9"/>
    <p:sldId id="261" r:id="rId10"/>
    <p:sldId id="262" r:id="rId11"/>
    <p:sldId id="289" r:id="rId12"/>
    <p:sldId id="264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Verdana" panose="020B0604030504040204" pitchFamily="34" charset="0"/>
      <p:regular r:id="rId18"/>
      <p:bold r:id="rId19"/>
      <p:italic r:id="rId20"/>
      <p:boldItalic r:id="rId2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5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4" Type="http://schemas.openxmlformats.org/officeDocument/2006/relationships/image" Target="../media/image20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47.jpeg"/><Relationship Id="rId3" Type="http://schemas.openxmlformats.org/officeDocument/2006/relationships/image" Target="../media/image39.jpeg"/><Relationship Id="rId7" Type="http://schemas.openxmlformats.org/officeDocument/2006/relationships/image" Target="../media/image42.png"/><Relationship Id="rId12" Type="http://schemas.openxmlformats.org/officeDocument/2006/relationships/image" Target="../media/image46.jpeg"/><Relationship Id="rId2" Type="http://schemas.openxmlformats.org/officeDocument/2006/relationships/image" Target="../media/image38.jpeg"/><Relationship Id="rId1" Type="http://schemas.openxmlformats.org/officeDocument/2006/relationships/image" Target="../media/image37.jpeg"/><Relationship Id="rId6" Type="http://schemas.openxmlformats.org/officeDocument/2006/relationships/image" Target="../media/image41.jpeg"/><Relationship Id="rId11" Type="http://schemas.openxmlformats.org/officeDocument/2006/relationships/image" Target="../media/image45.jpeg"/><Relationship Id="rId5" Type="http://schemas.microsoft.com/office/2007/relationships/hdphoto" Target="../media/hdphoto4.wdp"/><Relationship Id="rId10" Type="http://schemas.openxmlformats.org/officeDocument/2006/relationships/image" Target="../media/image44.jpeg"/><Relationship Id="rId4" Type="http://schemas.openxmlformats.org/officeDocument/2006/relationships/image" Target="../media/image40.png"/><Relationship Id="rId9" Type="http://schemas.openxmlformats.org/officeDocument/2006/relationships/image" Target="../media/image43.jpeg"/><Relationship Id="rId14" Type="http://schemas.openxmlformats.org/officeDocument/2006/relationships/image" Target="../media/image4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4" Type="http://schemas.openxmlformats.org/officeDocument/2006/relationships/image" Target="../media/image20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47.jpeg"/><Relationship Id="rId3" Type="http://schemas.openxmlformats.org/officeDocument/2006/relationships/image" Target="../media/image39.jpeg"/><Relationship Id="rId7" Type="http://schemas.openxmlformats.org/officeDocument/2006/relationships/image" Target="../media/image42.png"/><Relationship Id="rId12" Type="http://schemas.openxmlformats.org/officeDocument/2006/relationships/image" Target="../media/image46.jpeg"/><Relationship Id="rId2" Type="http://schemas.openxmlformats.org/officeDocument/2006/relationships/image" Target="../media/image38.jpeg"/><Relationship Id="rId1" Type="http://schemas.openxmlformats.org/officeDocument/2006/relationships/image" Target="../media/image37.jpeg"/><Relationship Id="rId6" Type="http://schemas.openxmlformats.org/officeDocument/2006/relationships/image" Target="../media/image41.jpeg"/><Relationship Id="rId11" Type="http://schemas.openxmlformats.org/officeDocument/2006/relationships/image" Target="../media/image45.jpeg"/><Relationship Id="rId5" Type="http://schemas.microsoft.com/office/2007/relationships/hdphoto" Target="../media/hdphoto4.wdp"/><Relationship Id="rId10" Type="http://schemas.openxmlformats.org/officeDocument/2006/relationships/image" Target="../media/image44.jpeg"/><Relationship Id="rId4" Type="http://schemas.openxmlformats.org/officeDocument/2006/relationships/image" Target="../media/image40.png"/><Relationship Id="rId9" Type="http://schemas.openxmlformats.org/officeDocument/2006/relationships/image" Target="../media/image43.jpeg"/><Relationship Id="rId14" Type="http://schemas.openxmlformats.org/officeDocument/2006/relationships/image" Target="../media/image4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#1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In quel momento, Dio fece un patto con Abramo, passando in mezzo ai sacrifici (Ge 15:7-21).</a:t>
          </a:r>
          <a:endParaRPr lang="es-ES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Dio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cambiò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il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nome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 lui e a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Sarai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(Abrahamo e Sara), e gli assicurò che il suo discendente sarebbe stato figlio di Sara (Ge 17:1-8,15,16).</a:t>
          </a:r>
          <a:endParaRPr lang="es-ES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Dio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apparve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físicamente ad Abrahamo, insieme a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due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angeli</a:t>
          </a:r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gli annunciò la nascita di Isacco (Ge 18:1,2,10).</a:t>
          </a:r>
          <a:endParaRPr lang="es-ES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/>
      <dgm:spPr>
        <a:solidFill>
          <a:srgbClr val="98465F"/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Dio chiese ad Abrahamo di sacrificare suo figlio Isacco. Nel provvedere un sacrificio sostitutorio, gli fu mostrato il grande piano di redenzione (Ge 22:1-3,9-13).</a:t>
          </a:r>
          <a:endParaRPr lang="es-ES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#1"/>
    <dgm:cxn modelId="{D2E94B3D-4887-4052-9108-4A5F6E30E396}" type="presOf" srcId="{1645775C-B166-4877-AE68-92D7E00D3383}" destId="{2D218103-F19F-4379-AD3F-192432DCACB8}" srcOrd="1" destOrd="0" presId="urn:microsoft.com/office/officeart/2005/8/layout/vList4#1"/>
    <dgm:cxn modelId="{C841B746-5058-4365-A678-9988F866472E}" type="presOf" srcId="{B80B4D25-B8C0-4234-BE4B-8943C9D019EA}" destId="{A20F8E67-3891-461A-9F41-4162F105D6E1}" srcOrd="1" destOrd="0" presId="urn:microsoft.com/office/officeart/2005/8/layout/vList4#1"/>
    <dgm:cxn modelId="{65A60689-1F95-4B90-A226-F9C5ED7F6DCB}" type="presOf" srcId="{B153A74C-6CDA-4FA6-8EAA-A3D9D306606B}" destId="{66940E5F-11B5-4318-8D9F-ABC59C67A972}" srcOrd="0" destOrd="0" presId="urn:microsoft.com/office/officeart/2005/8/layout/vList4#1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#1"/>
    <dgm:cxn modelId="{6B8B5D8D-2628-4E06-86B1-466FCFE7E14F}" type="presOf" srcId="{F4610E80-4EA3-47E2-B382-D17B8EA4B5F0}" destId="{E91911FC-64FF-4564-8AA1-4E52A028F2CD}" srcOrd="1" destOrd="0" presId="urn:microsoft.com/office/officeart/2005/8/layout/vList4#1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#1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#1"/>
    <dgm:cxn modelId="{8190EBFF-2028-4ACD-B11B-60C3E145DE22}" type="presOf" srcId="{1645775C-B166-4877-AE68-92D7E00D3383}" destId="{DB901CF0-473D-4E0F-BF26-5C219F695B8B}" srcOrd="0" destOrd="0" presId="urn:microsoft.com/office/officeart/2005/8/layout/vList4#1"/>
    <dgm:cxn modelId="{6B300228-93C7-4492-9405-6B96DAEE9B91}" type="presParOf" srcId="{66940E5F-11B5-4318-8D9F-ABC59C67A972}" destId="{22379186-B708-4C7D-8FA9-C923C59ACDF6}" srcOrd="0" destOrd="0" presId="urn:microsoft.com/office/officeart/2005/8/layout/vList4#1"/>
    <dgm:cxn modelId="{D923F563-541B-41B4-AD99-BB0F7A781824}" type="presParOf" srcId="{22379186-B708-4C7D-8FA9-C923C59ACDF6}" destId="{92AA474A-1740-4263-977A-67953F07C79F}" srcOrd="0" destOrd="0" presId="urn:microsoft.com/office/officeart/2005/8/layout/vList4#1"/>
    <dgm:cxn modelId="{29230E24-42CD-4FA1-9592-A731DC0ACFB4}" type="presParOf" srcId="{22379186-B708-4C7D-8FA9-C923C59ACDF6}" destId="{51B27083-B009-4DBA-8978-E052AC4B7311}" srcOrd="1" destOrd="0" presId="urn:microsoft.com/office/officeart/2005/8/layout/vList4#1"/>
    <dgm:cxn modelId="{C76A7F19-BD03-412C-99F7-67C509D11BDA}" type="presParOf" srcId="{22379186-B708-4C7D-8FA9-C923C59ACDF6}" destId="{E91911FC-64FF-4564-8AA1-4E52A028F2CD}" srcOrd="2" destOrd="0" presId="urn:microsoft.com/office/officeart/2005/8/layout/vList4#1"/>
    <dgm:cxn modelId="{02F20770-EC42-41D5-88DF-ABA6A6CDABFC}" type="presParOf" srcId="{66940E5F-11B5-4318-8D9F-ABC59C67A972}" destId="{8DBF250E-C665-4516-8762-741B4FE75A98}" srcOrd="1" destOrd="0" presId="urn:microsoft.com/office/officeart/2005/8/layout/vList4#1"/>
    <dgm:cxn modelId="{E4969F29-0849-4151-8E82-C792510288F0}" type="presParOf" srcId="{66940E5F-11B5-4318-8D9F-ABC59C67A972}" destId="{ECBB244F-8FC1-49ED-93E5-9E77BC3930A3}" srcOrd="2" destOrd="0" presId="urn:microsoft.com/office/officeart/2005/8/layout/vList4#1"/>
    <dgm:cxn modelId="{7FB20895-6501-4BD3-89C8-68E655EB18A1}" type="presParOf" srcId="{ECBB244F-8FC1-49ED-93E5-9E77BC3930A3}" destId="{DB901CF0-473D-4E0F-BF26-5C219F695B8B}" srcOrd="0" destOrd="0" presId="urn:microsoft.com/office/officeart/2005/8/layout/vList4#1"/>
    <dgm:cxn modelId="{2C0FBEA1-3521-42C7-88DA-AE974E431FF0}" type="presParOf" srcId="{ECBB244F-8FC1-49ED-93E5-9E77BC3930A3}" destId="{71011F65-FDA4-4BA7-AB08-D129F5FB81CD}" srcOrd="1" destOrd="0" presId="urn:microsoft.com/office/officeart/2005/8/layout/vList4#1"/>
    <dgm:cxn modelId="{99E834A5-E390-40B7-A71F-08A1BF679B53}" type="presParOf" srcId="{ECBB244F-8FC1-49ED-93E5-9E77BC3930A3}" destId="{2D218103-F19F-4379-AD3F-192432DCACB8}" srcOrd="2" destOrd="0" presId="urn:microsoft.com/office/officeart/2005/8/layout/vList4#1"/>
    <dgm:cxn modelId="{57C331F3-F6E3-469E-A246-FD40677128A0}" type="presParOf" srcId="{66940E5F-11B5-4318-8D9F-ABC59C67A972}" destId="{C774C60B-D63C-4F37-81C7-86640E899C93}" srcOrd="3" destOrd="0" presId="urn:microsoft.com/office/officeart/2005/8/layout/vList4#1"/>
    <dgm:cxn modelId="{1B867B4A-BBFA-4F3D-8C0F-74C432BDDDEC}" type="presParOf" srcId="{66940E5F-11B5-4318-8D9F-ABC59C67A972}" destId="{A3F8AEEA-5DC1-488E-BE5C-CCC186C432C6}" srcOrd="4" destOrd="0" presId="urn:microsoft.com/office/officeart/2005/8/layout/vList4#1"/>
    <dgm:cxn modelId="{02E046F5-E32D-4D8D-ABF0-A121BFB9CE9A}" type="presParOf" srcId="{A3F8AEEA-5DC1-488E-BE5C-CCC186C432C6}" destId="{662BB74B-9E2C-4F62-8BB5-7C3EF4E7B9C3}" srcOrd="0" destOrd="0" presId="urn:microsoft.com/office/officeart/2005/8/layout/vList4#1"/>
    <dgm:cxn modelId="{2DAE91F7-3BFB-4416-AD6A-874AFC110E72}" type="presParOf" srcId="{A3F8AEEA-5DC1-488E-BE5C-CCC186C432C6}" destId="{61254A0A-9E03-4BE7-82AB-482A33CC26F4}" srcOrd="1" destOrd="0" presId="urn:microsoft.com/office/officeart/2005/8/layout/vList4#1"/>
    <dgm:cxn modelId="{1F279AB8-DC36-4667-B556-BA1792EF5FD1}" type="presParOf" srcId="{A3F8AEEA-5DC1-488E-BE5C-CCC186C432C6}" destId="{A20F8E67-3891-461A-9F41-4162F105D6E1}" srcOrd="2" destOrd="0" presId="urn:microsoft.com/office/officeart/2005/8/layout/vList4#1"/>
    <dgm:cxn modelId="{C2236833-AABC-40BF-ADBC-6094ADA58BB8}" type="presParOf" srcId="{66940E5F-11B5-4318-8D9F-ABC59C67A972}" destId="{EF631866-BC13-4B76-B110-DDE1630068EA}" srcOrd="5" destOrd="0" presId="urn:microsoft.com/office/officeart/2005/8/layout/vList4#1"/>
    <dgm:cxn modelId="{5BCD461D-364D-4C9A-9A03-5B10C42204F2}" type="presParOf" srcId="{66940E5F-11B5-4318-8D9F-ABC59C67A972}" destId="{0247BB42-3E5C-41D6-A3D8-23A79AF5FA41}" srcOrd="6" destOrd="0" presId="urn:microsoft.com/office/officeart/2005/8/layout/vList4#1"/>
    <dgm:cxn modelId="{7429980E-5076-4B47-A515-C53D7A4E7C5D}" type="presParOf" srcId="{0247BB42-3E5C-41D6-A3D8-23A79AF5FA41}" destId="{F1C20DE1-D577-4111-B099-21CA8EF386D2}" srcOrd="0" destOrd="0" presId="urn:microsoft.com/office/officeart/2005/8/layout/vList4#1"/>
    <dgm:cxn modelId="{5F8427D6-5E7D-4B7D-84ED-E8C3116A053D}" type="presParOf" srcId="{0247BB42-3E5C-41D6-A3D8-23A79AF5FA41}" destId="{8A842A48-1079-4542-94D2-33CB6B8C61FF}" srcOrd="1" destOrd="0" presId="urn:microsoft.com/office/officeart/2005/8/layout/vList4#1"/>
    <dgm:cxn modelId="{4DD71262-C612-4498-ADE6-41D9A69F14CB}" type="presParOf" srcId="{0247BB42-3E5C-41D6-A3D8-23A79AF5FA41}" destId="{3704D1A6-3A1E-4D4C-B913-F471D354579D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#2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/>
      <dgm:spPr>
        <a:solidFill>
          <a:srgbClr val="9F7919"/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 Sichem gli fu promesso che la sua discendenza avrebbe ereditato la </a:t>
          </a:r>
          <a:r>
            <a:rPr lang="es-ES" b="1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terra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di Canan  (Ge 12:6,7).</a:t>
          </a:r>
          <a:endParaRPr lang="es-ES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ES" sz="1800" b="1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A Betel Dio rinnovò il suo patto dicendogli che la sua discendenza sarebbe </a:t>
          </a:r>
          <a:r>
            <a:rPr lang="es-ES" sz="1800" b="1" kern="1200" dirty="0" err="1">
              <a:solidFill>
                <a:schemeClr val="bg1"/>
              </a:solidFill>
              <a:latin typeface="+mn-lt"/>
              <a:ea typeface="+mn-ea"/>
              <a:cs typeface="+mn-cs"/>
            </a:rPr>
            <a:t>stata</a:t>
          </a:r>
          <a:r>
            <a:rPr lang="es-ES" sz="1800" b="1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 «come la polvere </a:t>
          </a:r>
          <a:r>
            <a:rPr lang="es-ES" sz="1800" b="1" kern="1200" dirty="0" err="1">
              <a:solidFill>
                <a:schemeClr val="bg1"/>
              </a:solidFill>
              <a:latin typeface="+mn-lt"/>
              <a:ea typeface="+mn-ea"/>
              <a:cs typeface="+mn-cs"/>
            </a:rPr>
            <a:t>della</a:t>
          </a:r>
          <a:r>
            <a:rPr lang="es-ES" sz="1800" b="1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 </a:t>
          </a:r>
          <a:r>
            <a:rPr lang="es-ES" sz="1800" b="1" kern="1200" dirty="0" err="1">
              <a:solidFill>
                <a:schemeClr val="bg1"/>
              </a:solidFill>
              <a:latin typeface="+mn-lt"/>
              <a:ea typeface="+mn-ea"/>
              <a:cs typeface="+mn-cs"/>
            </a:rPr>
            <a:t>terra</a:t>
          </a:r>
          <a:r>
            <a:rPr lang="it-IT" sz="1800" b="1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» </a:t>
          </a:r>
          <a:r>
            <a:rPr lang="es-ES" sz="1800" b="1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(Ge 13:14-18).</a:t>
          </a: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 Mamre, gli fu assicurato che la sua discendenza sarebbe stata come le stelle. </a:t>
          </a:r>
          <a:r>
            <a:rPr lang="es-ES" b="1" dirty="0">
              <a:solidFill>
                <a:schemeClr val="bg1"/>
              </a:solidFill>
              <a:latin typeface="+mn-lt"/>
              <a:ea typeface="+mn-ea"/>
              <a:cs typeface="+mn-cs"/>
            </a:rPr>
            <a:t>«</a:t>
          </a:r>
          <a:r>
            <a:rPr lang="it-IT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Ed egli credette all'Eterno, che glielo mise in conto di giustizia</a:t>
          </a:r>
          <a:r>
            <a:rPr lang="it-IT" b="1" dirty="0">
              <a:solidFill>
                <a:schemeClr val="bg1"/>
              </a:solidFill>
              <a:latin typeface="+mn-lt"/>
              <a:ea typeface="+mn-ea"/>
              <a:cs typeface="+mn-cs"/>
            </a:rPr>
            <a:t>»</a:t>
          </a:r>
          <a:r>
            <a:rPr lang="es-ES" b="1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(Ge 15:1-6).</a:t>
          </a:r>
          <a:endParaRPr lang="es-ES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#2"/>
    <dgm:cxn modelId="{59EBBA47-342D-4FDF-B8B1-A96DB0E56DE2}" type="presOf" srcId="{491BE7FD-8FE6-44EE-AF33-5F9CB9DC3673}" destId="{66288725-619E-4C10-9BAE-98B76CD56E82}" srcOrd="0" destOrd="0" presId="urn:microsoft.com/office/officeart/2005/8/layout/vList4#2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#2"/>
    <dgm:cxn modelId="{DFDF328D-2FC2-4E99-8F60-6096DE2367E6}" type="presOf" srcId="{C3D3DA70-85C8-4FD5-99F3-98BF13042262}" destId="{71436BC0-B46F-428C-919A-DB60CA8C0C2F}" srcOrd="0" destOrd="0" presId="urn:microsoft.com/office/officeart/2005/8/layout/vList4#2"/>
    <dgm:cxn modelId="{2C03EC90-F930-4450-8BA8-54346F869825}" type="presOf" srcId="{A7D4F87E-0341-4A97-BC66-2F68D2A2E44E}" destId="{01F4ED62-D99A-4E0A-B413-9C2F2F2F67B8}" srcOrd="0" destOrd="0" presId="urn:microsoft.com/office/officeart/2005/8/layout/vList4#2"/>
    <dgm:cxn modelId="{F45650AD-B04C-467F-BACC-D17BFD2DB86A}" type="presOf" srcId="{491BE7FD-8FE6-44EE-AF33-5F9CB9DC3673}" destId="{C6BEE319-2734-4FA5-96E0-DDDCA80DD95A}" srcOrd="1" destOrd="0" presId="urn:microsoft.com/office/officeart/2005/8/layout/vList4#2"/>
    <dgm:cxn modelId="{5393ECC7-D794-4FB7-A423-E44C1D1D18C2}" type="presOf" srcId="{C3D3DA70-85C8-4FD5-99F3-98BF13042262}" destId="{92C56584-FD49-4784-ACAE-E75CA382016A}" srcOrd="1" destOrd="0" presId="urn:microsoft.com/office/officeart/2005/8/layout/vList4#2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#2"/>
    <dgm:cxn modelId="{6F1D5DDE-8B7A-44B0-B0CC-E04F97F2B7E3}" type="presParOf" srcId="{E20839F9-6B55-4B89-A779-BA72DF9C8D69}" destId="{01F4ED62-D99A-4E0A-B413-9C2F2F2F67B8}" srcOrd="0" destOrd="0" presId="urn:microsoft.com/office/officeart/2005/8/layout/vList4#2"/>
    <dgm:cxn modelId="{66C1B4CA-0D13-42BE-B3DF-EFF819A1EF60}" type="presParOf" srcId="{E20839F9-6B55-4B89-A779-BA72DF9C8D69}" destId="{FDBE7BA9-F2C9-492E-83BA-2EED7B3E52A1}" srcOrd="1" destOrd="0" presId="urn:microsoft.com/office/officeart/2005/8/layout/vList4#2"/>
    <dgm:cxn modelId="{EEFEEE0A-AD75-4BD3-A310-7543CAE141FD}" type="presParOf" srcId="{E20839F9-6B55-4B89-A779-BA72DF9C8D69}" destId="{75B2397F-AF99-4F1F-82DF-D4016A7DA322}" srcOrd="2" destOrd="0" presId="urn:microsoft.com/office/officeart/2005/8/layout/vList4#2"/>
    <dgm:cxn modelId="{1043B782-7078-4DFD-8DE5-1C5F75AA7B34}" type="presParOf" srcId="{0C5C82AA-8003-4CC6-9466-4FE10012F4BC}" destId="{FCD4AE24-9B34-4DBD-8F16-59D4C73B1A09}" srcOrd="1" destOrd="0" presId="urn:microsoft.com/office/officeart/2005/8/layout/vList4#2"/>
    <dgm:cxn modelId="{F69C83B4-907F-4096-8B53-8FD0E6700869}" type="presParOf" srcId="{0C5C82AA-8003-4CC6-9466-4FE10012F4BC}" destId="{F5712FCD-436C-431B-B2AC-CD704D5EF4E8}" srcOrd="2" destOrd="0" presId="urn:microsoft.com/office/officeart/2005/8/layout/vList4#2"/>
    <dgm:cxn modelId="{B34F6B43-B924-4E36-8D84-30267AAB50D1}" type="presParOf" srcId="{F5712FCD-436C-431B-B2AC-CD704D5EF4E8}" destId="{66288725-619E-4C10-9BAE-98B76CD56E82}" srcOrd="0" destOrd="0" presId="urn:microsoft.com/office/officeart/2005/8/layout/vList4#2"/>
    <dgm:cxn modelId="{06B14629-95C7-4E14-B7F4-415456A2130A}" type="presParOf" srcId="{F5712FCD-436C-431B-B2AC-CD704D5EF4E8}" destId="{64766CB8-A1C6-464D-9FA2-A493A09185E9}" srcOrd="1" destOrd="0" presId="urn:microsoft.com/office/officeart/2005/8/layout/vList4#2"/>
    <dgm:cxn modelId="{ADE7E971-FD18-4938-A4D9-5DC6891B9591}" type="presParOf" srcId="{F5712FCD-436C-431B-B2AC-CD704D5EF4E8}" destId="{C6BEE319-2734-4FA5-96E0-DDDCA80DD95A}" srcOrd="2" destOrd="0" presId="urn:microsoft.com/office/officeart/2005/8/layout/vList4#2"/>
    <dgm:cxn modelId="{C98AA9FD-4E0B-4066-A913-897AFE20FF95}" type="presParOf" srcId="{0C5C82AA-8003-4CC6-9466-4FE10012F4BC}" destId="{0DF8987E-BC51-4BAC-B5D0-CDEB493BB134}" srcOrd="3" destOrd="0" presId="urn:microsoft.com/office/officeart/2005/8/layout/vList4#2"/>
    <dgm:cxn modelId="{8318FCAF-72DF-4FD7-8AE3-9B4FED5B0AE2}" type="presParOf" srcId="{0C5C82AA-8003-4CC6-9466-4FE10012F4BC}" destId="{69AA5BD4-5602-4150-BDDF-B472377140D7}" srcOrd="4" destOrd="0" presId="urn:microsoft.com/office/officeart/2005/8/layout/vList4#2"/>
    <dgm:cxn modelId="{29F61D2C-DDF4-4E80-8931-2E25E7F38B69}" type="presParOf" srcId="{69AA5BD4-5602-4150-BDDF-B472377140D7}" destId="{71436BC0-B46F-428C-919A-DB60CA8C0C2F}" srcOrd="0" destOrd="0" presId="urn:microsoft.com/office/officeart/2005/8/layout/vList4#2"/>
    <dgm:cxn modelId="{1AF275B8-5E52-4AAA-9446-4E0941FF411A}" type="presParOf" srcId="{69AA5BD4-5602-4150-BDDF-B472377140D7}" destId="{EB2C40E9-8ADC-4E8F-B069-5B0EF8221EA8}" srcOrd="1" destOrd="0" presId="urn:microsoft.com/office/officeart/2005/8/layout/vList4#2"/>
    <dgm:cxn modelId="{E7998952-55A8-4E06-9F81-32852D2C77C7}" type="presParOf" srcId="{69AA5BD4-5602-4150-BDDF-B472377140D7}" destId="{92C56584-FD49-4784-ACAE-E75CA382016A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s-ES" sz="1800" b="1" dirty="0"/>
            <a:t>Il suo fascino non era físico, ma spirituale (v. 2)</a:t>
          </a:r>
          <a:endParaRPr lang="es-ES" sz="180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s-ES" sz="1800" b="1" dirty="0"/>
            <a:t>Fu disprezzato, tradito e rifiutato (v. 3)</a:t>
          </a:r>
          <a:endParaRPr lang="es-ES" sz="180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s-ES" sz="1800" b="1" dirty="0"/>
            <a:t>Benchè guarì la folla, non lo accettarono   (v. 4)</a:t>
          </a:r>
          <a:endParaRPr lang="es-ES" sz="180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s-ES" sz="1800" b="1" dirty="0"/>
            <a:t>Con la sua morte sulla croce ci ha </a:t>
          </a:r>
          <a:r>
            <a:rPr lang="es-ES" sz="1800" b="1" dirty="0" err="1"/>
            <a:t>salvato</a:t>
          </a:r>
          <a:r>
            <a:rPr lang="es-ES" sz="1800" b="1" dirty="0"/>
            <a:t> (v. 5)</a:t>
          </a:r>
          <a:endParaRPr lang="es-ES" sz="180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s-ES" sz="1800" b="1" dirty="0"/>
            <a:t>Dio mise su di lui tutti i nostri peccati (v. 6)</a:t>
          </a:r>
          <a:endParaRPr lang="es-ES" sz="180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s-ES" sz="1800" b="1" dirty="0"/>
            <a:t>Non si difese davanti ai suoi accusatori     (v. 7)</a:t>
          </a:r>
          <a:endParaRPr lang="es-ES" sz="180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es-ES" sz="1800" b="1" dirty="0"/>
            <a:t>Fu giudicato e condannato a morte (v. 8)</a:t>
          </a:r>
          <a:endParaRPr lang="es-ES" sz="180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es-ES" sz="1800" b="1" dirty="0"/>
            <a:t>Fu sepolto coi ricchi (v. 9a)</a:t>
          </a:r>
          <a:endParaRPr lang="es-ES" sz="180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es-ES" sz="1800" b="1" dirty="0"/>
            <a:t>Non peccò mai (v. 9b)</a:t>
          </a:r>
          <a:endParaRPr lang="es-ES" sz="180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es-ES" sz="1800" b="1" dirty="0"/>
            <a:t>Risuscitò dopo la sua morte espiatoria</a:t>
          </a:r>
          <a:br>
            <a:rPr lang="es-ES" sz="1800" b="1" dirty="0"/>
          </a:br>
          <a:r>
            <a:rPr lang="es-ES" sz="1800" b="1" dirty="0"/>
            <a:t>(v. 10)</a:t>
          </a:r>
          <a:endParaRPr lang="es-ES" sz="180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es-ES" sz="1800" b="1" dirty="0"/>
            <a:t>Un giorno vivrà con coloro che ha redento     (v. 11)</a:t>
          </a:r>
          <a:endParaRPr lang="es-ES" sz="180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es-ES" sz="1800" b="1" dirty="0"/>
            <a:t>Ora, intercede per noi (v. 12)</a:t>
          </a:r>
          <a:endParaRPr lang="es-ES" sz="180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In quel momento, Dio fece un patto con Abramo, passando in mezzo ai sacrifici (Ge 15:7-21).</a:t>
          </a:r>
          <a:endParaRPr lang="es-ES" sz="19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Dio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cambiò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il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nome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 lui e a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Sarai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(Abrahamo e Sara), e gli assicurò che il suo discendente sarebbe stato figlio di Sara (Ge 17:1-8,15,16).</a:t>
          </a:r>
          <a:endParaRPr lang="es-ES" sz="19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Dio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apparve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físicamente ad Abrahamo, insieme a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due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s-ES" sz="1900" b="1" kern="120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angeli</a:t>
          </a: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gli annunciò la nascita di Isacco (Ge 18:1,2,10).</a:t>
          </a:r>
          <a:endParaRPr lang="es-ES" sz="19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b="1" kern="120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Dio chiese ad Abrahamo di sacrificare suo figlio Isacco. Nel provvedere un sacrificio sostitutorio, gli fu mostrato il grande piano di redenzione (Ge 22:1-3,9-13).</a:t>
          </a:r>
          <a:endParaRPr lang="es-ES" sz="1900" kern="120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254211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 Sichem gli fu promesso che la sua discendenza avrebbe ereditato la </a:t>
          </a:r>
          <a:r>
            <a:rPr lang="es-ES" sz="1700" b="1" kern="120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terra</a:t>
          </a:r>
          <a:r>
            <a:rPr lang="es-ES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di Canan  (Ge 12:6,7).</a:t>
          </a:r>
          <a:endParaRPr lang="es-ES" sz="17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0"/>
        <a:ext cx="4324660" cy="1254211"/>
      </dsp:txXfrm>
    </dsp:sp>
    <dsp:sp modelId="{FDBE7BA9-F2C9-492E-83BA-2EED7B3E52A1}">
      <dsp:nvSpPr>
        <dsp:cNvPr id="0" name=""/>
        <dsp:cNvSpPr/>
      </dsp:nvSpPr>
      <dsp:spPr>
        <a:xfrm>
          <a:off x="125421" y="125421"/>
          <a:ext cx="1112520" cy="1003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379633"/>
          <a:ext cx="5562602" cy="1254211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A Betel Dio rinnovò il suo patto dicendogli che la sua discendenza sarebbe </a:t>
          </a:r>
          <a:r>
            <a:rPr lang="es-ES" sz="1800" b="1" kern="1200" dirty="0" err="1">
              <a:solidFill>
                <a:schemeClr val="bg1"/>
              </a:solidFill>
              <a:latin typeface="+mn-lt"/>
              <a:ea typeface="+mn-ea"/>
              <a:cs typeface="+mn-cs"/>
            </a:rPr>
            <a:t>stata</a:t>
          </a:r>
          <a:r>
            <a:rPr lang="es-ES" sz="1800" b="1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 «come la polvere </a:t>
          </a:r>
          <a:r>
            <a:rPr lang="es-ES" sz="1800" b="1" kern="1200" dirty="0" err="1">
              <a:solidFill>
                <a:schemeClr val="bg1"/>
              </a:solidFill>
              <a:latin typeface="+mn-lt"/>
              <a:ea typeface="+mn-ea"/>
              <a:cs typeface="+mn-cs"/>
            </a:rPr>
            <a:t>della</a:t>
          </a:r>
          <a:r>
            <a:rPr lang="es-ES" sz="1800" b="1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 </a:t>
          </a:r>
          <a:r>
            <a:rPr lang="es-ES" sz="1800" b="1" kern="1200" dirty="0" err="1">
              <a:solidFill>
                <a:schemeClr val="bg1"/>
              </a:solidFill>
              <a:latin typeface="+mn-lt"/>
              <a:ea typeface="+mn-ea"/>
              <a:cs typeface="+mn-cs"/>
            </a:rPr>
            <a:t>terra</a:t>
          </a:r>
          <a:r>
            <a:rPr lang="it-IT" sz="1800" b="1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» </a:t>
          </a:r>
          <a:r>
            <a:rPr lang="es-ES" sz="1800" b="1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(Ge 13:14-18).</a:t>
          </a:r>
        </a:p>
      </dsp:txBody>
      <dsp:txXfrm>
        <a:off x="1237941" y="1379633"/>
        <a:ext cx="4324660" cy="1254211"/>
      </dsp:txXfrm>
    </dsp:sp>
    <dsp:sp modelId="{64766CB8-A1C6-464D-9FA2-A493A09185E9}">
      <dsp:nvSpPr>
        <dsp:cNvPr id="0" name=""/>
        <dsp:cNvSpPr/>
      </dsp:nvSpPr>
      <dsp:spPr>
        <a:xfrm>
          <a:off x="125421" y="1505054"/>
          <a:ext cx="1112520" cy="100336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759266"/>
          <a:ext cx="5562602" cy="1254211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 Mamre, gli fu assicurato che la sua discendenza sarebbe stata come le stelle. </a:t>
          </a:r>
          <a:r>
            <a:rPr lang="es-ES" sz="1700" b="1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«</a:t>
          </a:r>
          <a:r>
            <a:rPr lang="it-IT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Ed egli credette all'Eterno, che glielo mise in conto di giustizia</a:t>
          </a:r>
          <a:r>
            <a:rPr lang="it-IT" sz="1700" b="1" kern="1200" dirty="0">
              <a:solidFill>
                <a:schemeClr val="bg1"/>
              </a:solidFill>
              <a:latin typeface="+mn-lt"/>
              <a:ea typeface="+mn-ea"/>
              <a:cs typeface="+mn-cs"/>
            </a:rPr>
            <a:t>»</a:t>
          </a:r>
          <a:r>
            <a:rPr lang="es-ES" sz="1700" b="1" kern="120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(Ge 15:1-6).</a:t>
          </a:r>
          <a:endParaRPr lang="es-ES" sz="1700" kern="120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37941" y="2759266"/>
        <a:ext cx="4324660" cy="1254211"/>
      </dsp:txXfrm>
    </dsp:sp>
    <dsp:sp modelId="{EB2C40E9-8ADC-4E8F-B069-5B0EF8221EA8}">
      <dsp:nvSpPr>
        <dsp:cNvPr id="0" name=""/>
        <dsp:cNvSpPr/>
      </dsp:nvSpPr>
      <dsp:spPr>
        <a:xfrm>
          <a:off x="125421" y="2884687"/>
          <a:ext cx="1112520" cy="100336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Il suo fascino non era físico, ma spirituale (v. 2)</a:t>
          </a:r>
          <a:endParaRPr lang="es-ES" sz="1800" kern="120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Fu disprezzato, tradito e rifiutato (v. 3)</a:t>
          </a:r>
          <a:endParaRPr lang="es-ES" sz="1800" kern="120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Benchè guarì la folla, non lo accettarono   (v. 4)</a:t>
          </a:r>
          <a:endParaRPr lang="es-ES" sz="1800" kern="120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Con la sua morte sulla croce ci ha </a:t>
          </a:r>
          <a:r>
            <a:rPr lang="es-ES" sz="1800" b="1" kern="1200" dirty="0" err="1"/>
            <a:t>salvato</a:t>
          </a:r>
          <a:r>
            <a:rPr lang="es-ES" sz="1800" b="1" kern="1200" dirty="0"/>
            <a:t> (v. 5)</a:t>
          </a:r>
          <a:endParaRPr lang="es-ES" sz="1800" kern="120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Dio mise su di lui tutti i nostri peccati (v. 6)</a:t>
          </a:r>
          <a:endParaRPr lang="es-ES" sz="1800" kern="120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Non si difese davanti ai suoi accusatori     (v. 7)</a:t>
          </a:r>
          <a:endParaRPr lang="es-ES" sz="1800" kern="120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Fu giudicato e condannato a morte (v. 8)</a:t>
          </a:r>
          <a:endParaRPr lang="es-ES" sz="1800" kern="120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Fu sepolto coi ricchi (v. 9a)</a:t>
          </a:r>
          <a:endParaRPr lang="es-ES" sz="1800" kern="120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Non peccò mai (v. 9b)</a:t>
          </a:r>
          <a:endParaRPr lang="es-ES" sz="1800" kern="120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Risuscitò dopo la sua morte espiatoria</a:t>
          </a:r>
          <a:br>
            <a:rPr lang="es-ES" sz="1800" b="1" kern="1200" dirty="0"/>
          </a:br>
          <a:r>
            <a:rPr lang="es-ES" sz="1800" b="1" kern="1200" dirty="0"/>
            <a:t>(v. 10)</a:t>
          </a:r>
          <a:endParaRPr lang="es-ES" sz="1800" kern="120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Un giorno vivrà con coloro che ha redento     (v. 11)</a:t>
          </a:r>
          <a:endParaRPr lang="es-ES" sz="1800" kern="120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Ora, intercede per noi (v. 12)</a:t>
          </a:r>
          <a:endParaRPr lang="es-ES" sz="1800" kern="120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pPr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1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microsoft.com/office/2007/relationships/hdphoto" Target="../media/hdphoto2.wdp"/><Relationship Id="rId7" Type="http://schemas.openxmlformats.org/officeDocument/2006/relationships/image" Target="../media/image33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microsoft.com/office/2007/relationships/hdphoto" Target="../media/hdphoto3.wdp"/><Relationship Id="rId10" Type="http://schemas.openxmlformats.org/officeDocument/2006/relationships/image" Target="../media/image36.jpeg"/><Relationship Id="rId4" Type="http://schemas.openxmlformats.org/officeDocument/2006/relationships/image" Target="../media/image31.png"/><Relationship Id="rId9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2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49.jpeg"/><Relationship Id="rId5" Type="http://schemas.microsoft.com/office/2007/relationships/hdphoto" Target="../media/hdphoto3.wdp"/><Relationship Id="rId10" Type="http://schemas.microsoft.com/office/2007/relationships/diagramDrawing" Target="../diagrams/drawing3.xml"/><Relationship Id="rId4" Type="http://schemas.openxmlformats.org/officeDocument/2006/relationships/image" Target="../media/image31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12" Type="http://schemas.openxmlformats.org/officeDocument/2006/relationships/image" Target="../media/image60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jpeg"/><Relationship Id="rId11" Type="http://schemas.openxmlformats.org/officeDocument/2006/relationships/image" Target="../media/image59.jpeg"/><Relationship Id="rId5" Type="http://schemas.openxmlformats.org/officeDocument/2006/relationships/image" Target="../media/image53.jpeg"/><Relationship Id="rId10" Type="http://schemas.openxmlformats.org/officeDocument/2006/relationships/image" Target="../media/image58.jpeg"/><Relationship Id="rId4" Type="http://schemas.openxmlformats.org/officeDocument/2006/relationships/image" Target="../media/image52.jpeg"/><Relationship Id="rId9" Type="http://schemas.openxmlformats.org/officeDocument/2006/relationships/image" Target="../media/image57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openxmlformats.org/officeDocument/2006/relationships/image" Target="../media/image65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DATOS PC CLAUDIO\IGLESIA\Escuela Sabatica - ppt lecciones\2026\1 TRIMESTRE\leccion 2\176688033683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8074" y="11564"/>
            <a:ext cx="12200074" cy="6846435"/>
          </a:xfrm>
          <a:prstGeom prst="rect">
            <a:avLst/>
          </a:prstGeom>
          <a:noFill/>
        </p:spPr>
      </p:pic>
      <p:sp>
        <p:nvSpPr>
          <p:cNvPr id="3" name="Rettangolo arrotondato 2"/>
          <p:cNvSpPr/>
          <p:nvPr/>
        </p:nvSpPr>
        <p:spPr>
          <a:xfrm>
            <a:off x="304801" y="132641"/>
            <a:ext cx="11549742" cy="1151873"/>
          </a:xfrm>
          <a:prstGeom prst="roundRect">
            <a:avLst/>
          </a:prstGeom>
          <a:gradFill flip="none" rotWithShape="1">
            <a:gsLst>
              <a:gs pos="82000">
                <a:schemeClr val="accent1">
                  <a:lumMod val="60000"/>
                  <a:lumOff val="40000"/>
                </a:schemeClr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algn="ctr"/>
            <a:endParaRPr lang="it-IT" sz="27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10118271" y="1316157"/>
            <a:ext cx="1538151" cy="4924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innerShdw dist="1943100" dir="135000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121914" tIns="60957" rIns="121914" bIns="60957" rtlCol="0">
            <a:spAutoFit/>
          </a:bodyPr>
          <a:lstStyle/>
          <a:p>
            <a:pPr algn="ctr"/>
            <a:r>
              <a:rPr lang="es-ES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4 TRIMESTRE 2026</a:t>
            </a:r>
            <a:endParaRPr lang="it-IT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</a:endParaRPr>
          </a:p>
        </p:txBody>
      </p:sp>
      <p:sp>
        <p:nvSpPr>
          <p:cNvPr id="5" name="Text Box 5">
            <a:extLst>
              <a:ext uri="{FF2B5EF4-FFF2-40B4-BE49-F238E27FC236}">
                <a16:creationId xmlns:a16="http://schemas.microsoft.com/office/drawing/2014/main" id="{E88B29BE-9242-473D-A56B-64D155C91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1" y="355348"/>
            <a:ext cx="11443062" cy="707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21914" tIns="60957" rIns="121914" bIns="60957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it-IT" sz="3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Verdana" pitchFamily="34" charset="0"/>
                <a:cs typeface="Arial" charset="0"/>
              </a:rPr>
              <a:t>LEZIONE 2 DELLA SCUOLA DEL SABATO</a:t>
            </a:r>
          </a:p>
        </p:txBody>
      </p:sp>
      <p:sp>
        <p:nvSpPr>
          <p:cNvPr id="6" name="Rettangolo arrotondato 5"/>
          <p:cNvSpPr/>
          <p:nvPr/>
        </p:nvSpPr>
        <p:spPr>
          <a:xfrm>
            <a:off x="457200" y="5693229"/>
            <a:ext cx="11549743" cy="1077815"/>
          </a:xfrm>
          <a:prstGeom prst="roundRect">
            <a:avLst/>
          </a:prstGeom>
          <a:gradFill flip="none" rotWithShape="1">
            <a:gsLst>
              <a:gs pos="82000">
                <a:schemeClr val="accent1">
                  <a:lumMod val="60000"/>
                  <a:lumOff val="40000"/>
                </a:schemeClr>
              </a:gs>
              <a:gs pos="50000">
                <a:srgbClr val="9CB86E"/>
              </a:gs>
              <a:gs pos="100000">
                <a:srgbClr val="156B13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algn="ctr"/>
            <a:endParaRPr lang="it-IT" sz="2700" dirty="0"/>
          </a:p>
        </p:txBody>
      </p:sp>
      <p:sp>
        <p:nvSpPr>
          <p:cNvPr id="9" name="CuadroTexto 4">
            <a:extLst>
              <a:ext uri="{FF2B5EF4-FFF2-40B4-BE49-F238E27FC236}">
                <a16:creationId xmlns:a16="http://schemas.microsoft.com/office/drawing/2014/main" id="{4CB3EE98-247C-4F61-BF86-8B6275695A74}"/>
              </a:ext>
            </a:extLst>
          </p:cNvPr>
          <p:cNvSpPr txBox="1"/>
          <p:nvPr/>
        </p:nvSpPr>
        <p:spPr>
          <a:xfrm>
            <a:off x="491518" y="5771079"/>
            <a:ext cx="11353800" cy="954101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convex"/>
              <a:contourClr>
                <a:schemeClr val="accent6">
                  <a:lumMod val="50000"/>
                </a:schemeClr>
              </a:contourClr>
            </a:sp3d>
          </a:bodyPr>
          <a:lstStyle>
            <a:defPPr>
              <a:defRPr lang="es-ES"/>
            </a:defPPr>
            <a:lvl1pPr algn="ctr" defTabSz="914400">
              <a:defRPr sz="44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defRPr>
            </a:lvl1pPr>
            <a:lvl2pPr defTabSz="914400"/>
            <a:lvl3pPr defTabSz="914400"/>
            <a:lvl4pPr defTabSz="914400"/>
            <a:lvl5pPr defTabSz="914400"/>
            <a:lvl6pPr defTabSz="914400"/>
            <a:lvl7pPr defTabSz="914400"/>
            <a:lvl8pPr defTabSz="914400"/>
            <a:lvl9pPr defTabSz="914400"/>
          </a:lstStyle>
          <a:p>
            <a:r>
              <a:rPr lang="es-ES" sz="54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98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LA CHIAMATA DI UN PROFETA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email"/>
          <a:stretch>
            <a:fillRect/>
          </a:stretch>
        </p:blipFill>
        <p:spPr bwMode="auto">
          <a:xfrm>
            <a:off x="533395" y="1178056"/>
            <a:ext cx="6357257" cy="4639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CasellaDiTesto 10"/>
          <p:cNvSpPr txBox="1"/>
          <p:nvPr/>
        </p:nvSpPr>
        <p:spPr>
          <a:xfrm>
            <a:off x="10166168" y="4970593"/>
            <a:ext cx="1538151" cy="49243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effectLst>
            <a:innerShdw dist="1943100" dir="13500000">
              <a:prstClr val="black"/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121914" tIns="60957" rIns="121914" bIns="60957" rtlCol="0">
            <a:spAutoFit/>
          </a:bodyPr>
          <a:lstStyle/>
          <a:p>
            <a:pPr algn="ctr"/>
            <a:r>
              <a:rPr lang="es-ES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  <a:ea typeface="Verdana" pitchFamily="34" charset="0"/>
              </a:rPr>
              <a:t>  10 OTTOBRE  2026</a:t>
            </a:r>
            <a:endParaRPr lang="it-IT" sz="1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  <a:ea typeface="Verdana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2585323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es-E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«</a:t>
            </a:r>
            <a:r>
              <a:rPr lang="it-IT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Poi udii la voce del Signore che diceva: </a:t>
            </a:r>
            <a:r>
              <a:rPr lang="es-E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“</a:t>
            </a:r>
            <a:r>
              <a:rPr lang="it-IT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Chi manderò? E chi andrà per noi?</a:t>
            </a:r>
            <a:r>
              <a:rPr lang="es-E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”.</a:t>
            </a:r>
            <a:r>
              <a:rPr lang="it-IT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Allora io risposi: </a:t>
            </a:r>
            <a:r>
              <a:rPr lang="es-E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“</a:t>
            </a:r>
            <a:r>
              <a:rPr lang="it-IT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Eccomi, manda me!</a:t>
            </a:r>
            <a:r>
              <a:rPr lang="es-E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”</a:t>
            </a:r>
            <a:r>
              <a:rPr lang="it-IT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»</a:t>
            </a:r>
            <a:b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(Isaia 6:8)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1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277101" y="4006586"/>
            <a:ext cx="4781550" cy="240065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s-ES" b="1" dirty="0">
                <a:solidFill>
                  <a:srgbClr val="373574"/>
                </a:solidFill>
              </a:rPr>
              <a:t>Abramo</a:t>
            </a:r>
            <a:r>
              <a:rPr lang="es-ES" b="1" dirty="0"/>
              <a:t>: Il profeta del patto.</a:t>
            </a:r>
          </a:p>
          <a:p>
            <a:pPr>
              <a:spcBef>
                <a:spcPts val="1800"/>
              </a:spcBef>
            </a:pPr>
            <a:r>
              <a:rPr lang="es-ES" b="1" dirty="0">
                <a:solidFill>
                  <a:srgbClr val="723574"/>
                </a:solidFill>
              </a:rPr>
              <a:t>Elia</a:t>
            </a:r>
            <a:r>
              <a:rPr lang="es-ES" b="1" dirty="0"/>
              <a:t>: Il profeta della restaurazione.</a:t>
            </a:r>
          </a:p>
          <a:p>
            <a:pPr>
              <a:spcBef>
                <a:spcPts val="1800"/>
              </a:spcBef>
            </a:pPr>
            <a:r>
              <a:rPr lang="es-ES" b="1" dirty="0">
                <a:solidFill>
                  <a:srgbClr val="98465F"/>
                </a:solidFill>
              </a:rPr>
              <a:t>Isaia</a:t>
            </a:r>
            <a:r>
              <a:rPr lang="es-ES" b="1" dirty="0"/>
              <a:t>: Il profeta messianico.</a:t>
            </a:r>
          </a:p>
          <a:p>
            <a:pPr>
              <a:spcBef>
                <a:spcPts val="1800"/>
              </a:spcBef>
            </a:pPr>
            <a:r>
              <a:rPr lang="es-ES" b="1" dirty="0">
                <a:solidFill>
                  <a:srgbClr val="744235"/>
                </a:solidFill>
              </a:rPr>
              <a:t>Daniele</a:t>
            </a:r>
            <a:r>
              <a:rPr lang="es-ES" b="1" dirty="0"/>
              <a:t>: Il profeta del futuro.</a:t>
            </a:r>
          </a:p>
          <a:p>
            <a:pPr>
              <a:spcBef>
                <a:spcPts val="1800"/>
              </a:spcBef>
            </a:pPr>
            <a:r>
              <a:rPr lang="es-ES" b="1" dirty="0">
                <a:solidFill>
                  <a:srgbClr val="746435"/>
                </a:solidFill>
              </a:rPr>
              <a:t>Giovanni </a:t>
            </a:r>
            <a:r>
              <a:rPr lang="es-ES" b="1" dirty="0" err="1">
                <a:solidFill>
                  <a:srgbClr val="746435"/>
                </a:solidFill>
              </a:rPr>
              <a:t>il</a:t>
            </a:r>
            <a:r>
              <a:rPr lang="es-ES" b="1" dirty="0">
                <a:solidFill>
                  <a:srgbClr val="746435"/>
                </a:solidFill>
              </a:rPr>
              <a:t> </a:t>
            </a:r>
            <a:r>
              <a:rPr lang="es-ES" b="1" dirty="0" err="1">
                <a:solidFill>
                  <a:srgbClr val="746435"/>
                </a:solidFill>
              </a:rPr>
              <a:t>battista</a:t>
            </a:r>
            <a:r>
              <a:rPr lang="es-ES" b="1" dirty="0"/>
              <a:t>: Il profeta precursore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8105" y="286423"/>
            <a:ext cx="9151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Circa 1.900 anni separano due profeti che aprirono una via nuova nell’ignoto e proposero ai loro contemporanei, con la loro vita e col loro messaggio, un cambio di direzione: Abramo, nell’Antico Testamento e Giovanni il battista nel Nuovo. </a:t>
            </a:r>
            <a:endParaRPr lang="it-IT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953502" y="119405"/>
            <a:ext cx="3105149" cy="3275696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52401" y="2969513"/>
            <a:ext cx="88011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Come sono stati scelti questi profeti? Come hanno risposto alla loro vocazione?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6" y="1979328"/>
            <a:ext cx="8791580" cy="12480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Nel frattempo, altri profeti furono chiamati a ristabilire la comunione del popolo con Dio e a mantenere viva l’attesa messianica. Alcuni annunciarono persino il momento esatto dell’arrivo del Messia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6" y="1294687"/>
            <a:ext cx="88058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Inoltre, il primo annunciò il patto attraverso il “seme”. Il secondo annunciò l’arrivo del “seme” (Gesù), che avrebbe adempiuto il patto promesso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1026" name="Picture 2" descr="C:\DATOS PC CLAUDIO\IGLESIA\Escuela Sabatica - ppt lecciones\2026\4 TRIMESTRE\leccion 2\Immagine3.jpg"/>
          <p:cNvPicPr>
            <a:picLocks noChangeAspect="1" noChangeArrowheads="1"/>
          </p:cNvPicPr>
          <p:nvPr/>
        </p:nvPicPr>
        <p:blipFill>
          <a:blip r:embed="rId9" cstate="email">
            <a:clrChange>
              <a:clrFrom>
                <a:srgbClr val="FFFEFC"/>
              </a:clrFrom>
              <a:clrTo>
                <a:srgbClr val="FF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3389312"/>
            <a:ext cx="6016625" cy="34686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ABRAMO: IL PROFETA DEL PATTO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«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Or l'Eterno disse ad Abramo: Vattene dal tuo paese, dal tuo parentado e dalla casa di tuo padre, nel paese che io ti mostrerò»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(Genesi 12:1)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50797" y="1462682"/>
            <a:ext cx="6783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Abramo è la prima persona a essere definita “profeta” (</a:t>
            </a:r>
            <a:r>
              <a:rPr lang="it-IT" b="1" dirty="0" err="1"/>
              <a:t>Ge</a:t>
            </a:r>
            <a:r>
              <a:rPr lang="it-IT" b="1" dirty="0"/>
              <a:t> 20:7). Fu chiamato direttamente da Dio, che gli chiese di abbandonare l’idolatria  e l’immoralità che lo circondavano per recarsi in un luogo sconosciuto</a:t>
            </a:r>
            <a:r>
              <a:rPr lang="es-ES" b="1" dirty="0"/>
              <a:t> (Ge 12:1).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93130" y="1482560"/>
            <a:ext cx="4948073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362994" y="4838186"/>
            <a:ext cx="78290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Come rispose alla chiamata? «Per fede Abramo, quando fu chiamato, obbedì e partì per recarsi nel luogo che avrebbe ricevuto in eredità; e partì senza sapere dove andava» </a:t>
            </a:r>
            <a:r>
              <a:rPr lang="es-ES" b="1" dirty="0"/>
              <a:t>(Eb 11:8).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9221" y="4506686"/>
            <a:ext cx="3206155" cy="2052988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2"/>
          <a:stretch>
            <a:fillRect/>
          </a:stretch>
        </p:blipFill>
        <p:spPr>
          <a:xfrm>
            <a:off x="5379070" y="3802203"/>
            <a:ext cx="1486988" cy="880421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50797" y="2786121"/>
            <a:ext cx="64214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Insieme alla chiamata c'erano diverse promesse. Avrebbe ricevuto la benedizione di Dio, sarebbe stato reso grande e, attraverso di lui, la benedizione sarebbe giunta a «tutte le famiglie della terra» 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(Ge 12:2,3).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362994" y="5853849"/>
            <a:ext cx="78290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In quanto profeta, Abramo non fu chiamato per annunciare una catastrofe imminente, ma per far conoscere il vero Dio e per rivelare la promessa di salvezza attraverso il Messia.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ABRAMO: IL PROFETA DEL PATTO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«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Or l'Eterno disse ad Abramo: Vattene dal tuo paese, dal tuo parentado e dalla casa di tuo padre, nel paese che io ti mostrerò»</a:t>
            </a:r>
            <a:r>
              <a:rPr lang="es-E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sz="14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(Genesi 12:1)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9539717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7591812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133349" y="1510860"/>
            <a:ext cx="556260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Durante il suo soggiorno in Canaan, Abrahamo (il cui nome originario era Abramo) ebbe diversi incontri con Dio, durante i quali ricevette vari messaggi</a:t>
            </a:r>
            <a:r>
              <a:rPr lang="es-ES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 cstate="email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es-ES" sz="36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ELIA: IL PROFETA DELLA RESTAURAZIONE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646331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«</a:t>
            </a:r>
            <a:r>
              <a:rPr lang="it-IT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Allora Elia si avvicinò a tutto il popolo e disse: </a:t>
            </a:r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Fino a quando tentennerete fra due opinioni? Se l'Eterno è DIO, seguitelo; ma se invece lo è Baal, seguite lui</a:t>
            </a:r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</a:t>
            </a:r>
            <a:r>
              <a:rPr lang="it-IT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 Il popolo non rispose parola»</a:t>
            </a:r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(1 Re 18:21)</a:t>
            </a:r>
            <a:endParaRPr lang="es-E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2077040" y="1416517"/>
            <a:ext cx="65736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Acab e Izebel avevano condotto la nazione d’Israele a una grave apostasia. Solo pochi servivano Dio, mentre il resto adorava Baal, Astarte e altri dei. In quel contesto, Dio chiamò il profeta Elia per ristabilire il proprio rapporto con il popolo eletto </a:t>
            </a:r>
            <a:r>
              <a:rPr lang="es-ES" b="1" dirty="0"/>
              <a:t>(1 Re 17:1).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74677" y="1531899"/>
            <a:ext cx="3618609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138469" y="1402347"/>
            <a:ext cx="1767734" cy="1926939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2077040" y="4265964"/>
            <a:ext cx="65919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Il messaggio del profeta Elia - abbandonare l’idolatria e tornare a Dio - sarà proclamato nuovamente con forza prima del ritorno di Cristo. Il suo obiettivo principale: restaurare l’altare di famiglia </a:t>
            </a:r>
            <a:r>
              <a:rPr lang="es-ES" b="1" dirty="0"/>
              <a:t>(Ml 4:5,6).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2077040" y="2967335"/>
            <a:ext cx="65736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Dopo diversi anni di siccità, Elia convocò il popolo d’Israele sul monte Carmelo per esortarlo a tornare a Dio, ma il popolo non reagì (1 Re 18:21). Ci volle un miracolo perché riconoscessero il vero Dio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(1</a:t>
            </a:r>
            <a:r>
              <a:rPr kumimoji="0" lang="es-ES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Re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18:30-39).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2077040" y="5564593"/>
            <a:ext cx="65736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Attraverso la famiglia, sarà ripristinata l’adorazione nella Chiesa, nelle comunità e nelle nazioni. Chi realizzerà quest’opera? Tu ed io siamo l’Elia di cui ha bisogno la società odierna.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s-ES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ISAIA: IL PROFETA MESSIANICO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285874" y="667047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</a:t>
            </a:r>
            <a:r>
              <a:rPr lang="it-IT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Noi tutti come pecore eravamo erranti, ognuno di noi seguiva la propria via, e l'Eterno ha fatto ricadere su di lui l'iniquità di noi tutti»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14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(Isaia 53:6)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81565" y="1403928"/>
            <a:ext cx="6807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Isaia fu chiamato a esortare il popolo a riconoscere il proprio peccato e ad accettare il perdono di Dio </a:t>
            </a:r>
            <a:r>
              <a:rPr lang="es-ES" b="1" dirty="0"/>
              <a:t>(</a:t>
            </a:r>
            <a:r>
              <a:rPr lang="es-ES" b="1" dirty="0" err="1"/>
              <a:t>Is</a:t>
            </a:r>
            <a:r>
              <a:rPr lang="es-ES" b="1" dirty="0"/>
              <a:t> 1:18).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187532" y="4783830"/>
            <a:ext cx="2430695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54774" y="2148312"/>
            <a:ext cx="89030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Alla morte del re </a:t>
            </a:r>
            <a:r>
              <a:rPr lang="it-IT" b="1" dirty="0" err="1"/>
              <a:t>Uzzia</a:t>
            </a:r>
            <a:r>
              <a:rPr lang="it-IT" b="1" dirty="0"/>
              <a:t>, Isaia ebbe una visione impressionante che avrebbe ricordato per tutto il suo ministero: Dio era nel suo santo Tempio e, mentre le porte tremavano, il cuore del profeta tremava per la propria indegnità </a:t>
            </a:r>
            <a:r>
              <a:rPr lang="es-ES" b="1" dirty="0"/>
              <a:t>(</a:t>
            </a:r>
            <a:r>
              <a:rPr lang="es-ES" b="1" dirty="0" err="1"/>
              <a:t>Is</a:t>
            </a:r>
            <a:r>
              <a:rPr lang="es-ES" b="1" dirty="0"/>
              <a:t> 6:1-5).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559172" y="4688183"/>
            <a:ext cx="262527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Non a caso, il libro di Isaia è definito “il proto-vangelo” (ovvero, il Vangelo prima del Vangelo)</a:t>
            </a:r>
            <a:r>
              <a:rPr lang="es-ES" b="1" dirty="0"/>
              <a:t>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8246" y="3942739"/>
            <a:ext cx="90437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Il suo lungo ministero non si limitò a esortare al pentimento, ma annunciò in particolare l’opera di Gesù, il Messia</a:t>
            </a:r>
            <a:r>
              <a:rPr lang="es-ES" b="1" dirty="0"/>
              <a:t>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207082"/>
            <a:ext cx="90437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Essendo stato perdonato, era pronto a proclamare senza timore il messaggio di Dio: «Eccomi, manda me» 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s-ES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6:6-8).</a:t>
            </a: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s-ES" sz="40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ISAIA: IL PROFETA MESSIANICO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</a:t>
            </a:r>
            <a:r>
              <a:rPr lang="it-IT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Noi tutti come pecore eravamo erranti, ognuno di noi seguiva la propria via, e l'Eterno ha fatto ricadere su di lui l'iniquità di noi tutti»</a:t>
            </a:r>
            <a:r>
              <a:rPr lang="es-E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14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(Isaia 53:6)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4869753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587829" y="1406991"/>
            <a:ext cx="92876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2000" b="1" dirty="0"/>
              <a:t>Il capitolo 53 di Isaia contiene una spiegazione molto dettagliata del piano di redenzione realizzato da Gesù</a:t>
            </a:r>
            <a:r>
              <a:rPr lang="es-ES" sz="2000" b="1" dirty="0"/>
              <a:t>: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DANIELE: IL PROFETA DEL FUTURO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«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Ma c'è un Dio nel cielo che rivela i segreti, ed egli ha fatto conoscere al re Nabucodonosor ciò che avverrà negli ultimi giorni»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sz="14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(Daniele 2:28a)</a:t>
            </a:r>
            <a:endParaRPr lang="es-ES" b="1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40686" y="1433420"/>
            <a:ext cx="525131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Fin dall’inizio, Daniele si distinse per la sua fedeltà. Fu fedele nella sua alimentazione (</a:t>
            </a:r>
            <a:r>
              <a:rPr lang="it-IT" b="1" dirty="0" err="1"/>
              <a:t>Dn</a:t>
            </a:r>
            <a:r>
              <a:rPr lang="it-IT" b="1" dirty="0"/>
              <a:t> 1:8); fu fedele nel rendere gloria a Dio (</a:t>
            </a:r>
            <a:r>
              <a:rPr lang="it-IT" b="1" dirty="0" err="1"/>
              <a:t>Dn</a:t>
            </a:r>
            <a:r>
              <a:rPr lang="it-IT" b="1" dirty="0"/>
              <a:t> 2:27-30); fu fedele nel predire il male a Nabucodonosor (Da 4:19); fu fedele nel denunciare il peccato di Baldassar (Da 5:22,23); fu fedele nella sua vita di preghiera </a:t>
            </a:r>
            <a:r>
              <a:rPr lang="es-ES" b="1" dirty="0"/>
              <a:t>(Da 6:10</a:t>
            </a:r>
            <a:r>
              <a:rPr lang="es-ES" sz="2000" b="1" dirty="0"/>
              <a:t>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376056"/>
            <a:ext cx="1752600" cy="2355644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376056"/>
            <a:ext cx="1607881" cy="235564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837493" y="3431446"/>
            <a:ext cx="74303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Oltre al messaggio che ha trasmesso con la propria vita, è stato chiamato ad annunciare l’ascesa e il declino dei grandi imperi mondiali: Babilonia, Persia, Grecia, Roma ed Europa </a:t>
            </a:r>
            <a:r>
              <a:rPr lang="es-ES" b="1" dirty="0"/>
              <a:t>(Da 2:7-12).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837492" y="4376056"/>
            <a:ext cx="365923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Intrecciandosi con le profezie sugli imperi, Daniele annunciò il Giudizio (Da 7:9,10) e il momento esatto della prima venuta di Gesù </a:t>
            </a:r>
            <a:r>
              <a:rPr lang="es-ES" b="1" dirty="0"/>
              <a:t>(Da 9:24-27).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62436" y="5782330"/>
            <a:ext cx="56007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Le sue profezie ci aiutano oggi a proclamare l’adempimento di ciò che deve ancora avverarsi: l’avvento del Regno di Dio </a:t>
            </a:r>
            <a:r>
              <a:rPr lang="es-ES" b="1" dirty="0"/>
              <a:t>(Da 2:44; 7:27).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 cstate="email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4916259" y="2428931"/>
            <a:ext cx="438014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La sua vita austera e la sua fermezza nel denunciare il peccato e nell’esortare con urgenza al pentimento spinsero molti a farsi battezzare (</a:t>
            </a:r>
            <a:r>
              <a:rPr lang="it-IT" b="1" dirty="0" err="1"/>
              <a:t>Mr</a:t>
            </a:r>
            <a:r>
              <a:rPr lang="it-IT" b="1" dirty="0"/>
              <a:t> 1:4-6). Il suo ministero segnò una svolta in Israele che il diavolo riuscì a contrastare solo debolmente, causando la morte del profeta </a:t>
            </a:r>
            <a:r>
              <a:rPr lang="es-ES" b="1" dirty="0"/>
              <a:t>(Lu 9:9).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s-ES" sz="32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GIOVANNI IL BATTISTA: IL PROFETA PRECURSORE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875211" y="689087"/>
            <a:ext cx="88566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«Egli rispose: 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“I</a:t>
            </a:r>
            <a:r>
              <a:rPr lang="it-IT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 sono la voce di colui che grida nel deserto: Raddrizzate la via del Signore, come disse il profeta Isaia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  <a:r>
              <a:rPr lang="it-IT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»</a:t>
            </a:r>
            <a:r>
              <a:rPr lang="es-E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s-ES" sz="14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(Giovanni 1:23)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510307"/>
            <a:ext cx="104551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Come altri profeti – quali Samuele o Geremia –, Giovanni era stato consacrato fin da prima della sua nascita. Era stato chiamato a compiere l’opera di Elia, in qualità di precursore del Messia </a:t>
            </a:r>
            <a:r>
              <a:rPr lang="es-ES" b="1" dirty="0"/>
              <a:t>(Lu 1:13-17).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96118" y="2428931"/>
            <a:ext cx="4632735" cy="2548298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0" y="6075447"/>
            <a:ext cx="120553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Non è una strada facile. Richiede fedeltà, convinzione e dedizione. La sicurezza non è garantita, ma lo è la vita eterna (la nostra e quella di coloro che oggi accettano il messaggio).</a:t>
            </a:r>
            <a:endParaRPr lang="es-ES" b="1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36671" y="5033713"/>
            <a:ext cx="911210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L'opera di Giovanni (che è anche quella di Elia) è ora la nostra opera. Siamo chiamati a preparare la venuta di Gesù annunciando a tutti il Vangelo del pentimento e della salvezza attraverso la morte espiatoria di Gesù</a:t>
            </a:r>
            <a:r>
              <a:rPr lang="es-ES" b="1" dirty="0"/>
              <a:t>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066802" y="824502"/>
            <a:ext cx="1068696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«</a:t>
            </a:r>
            <a:r>
              <a:rPr lang="it-IT" sz="2600" b="1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Per la Chiesa di Dio, che oggi custodisce la Sua vigna sulla terra, rivestono un valore speciale i messaggi di consiglio e di ammonimento impartiti dai profeti, i quali hanno illustrato chiaramente il disegno eterno del Signore a favore dell’umanità. Negli insegnamenti dei profeti, l’amore di Dio verso il genere umano smarrito e il piano che Egli ha tracciato per salvarlo sono chiaramente rivelati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. […] </a:t>
            </a:r>
            <a:r>
              <a:rPr lang="it-IT" sz="2600" b="1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E oggi il messaggio di Dio alla sua Chiesa, a coloro che si dedicano alla sua vigna come fedeli vignaioli, non è altro che quello trasmesso dall’antico profeta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: “</a:t>
            </a:r>
            <a:r>
              <a:rPr lang="it-IT" sz="2600" b="1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In quel giorno cantate la vigna dal vino vermiglio! Io, il SIGNORE, ne sono il guardiano, io la irrigo a ogni istante; la custodisco notte e giorno, affinché nessuno la danneggi</a:t>
            </a:r>
            <a:r>
              <a:rPr lang="es-ES" sz="2600" b="1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” Isaia 27:2,3</a:t>
            </a:r>
            <a:r>
              <a:rPr lang="it-IT" sz="2600" b="1" dirty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»</a:t>
            </a:r>
            <a:endParaRPr lang="es-ES" sz="2600" b="1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5583382" y="6137564"/>
            <a:ext cx="6126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chemeClr val="accent5">
                    <a:lumMod val="50000"/>
                  </a:schemeClr>
                </a:solidFill>
              </a:rPr>
              <a:t>(E.G. White, </a:t>
            </a:r>
            <a:r>
              <a:rPr lang="es-ES" b="1" i="1" dirty="0" err="1">
                <a:solidFill>
                  <a:schemeClr val="accent5">
                    <a:lumMod val="50000"/>
                  </a:schemeClr>
                </a:solidFill>
              </a:rPr>
              <a:t>Profeti</a:t>
            </a:r>
            <a:r>
              <a:rPr lang="es-ES" b="1" i="1" dirty="0">
                <a:solidFill>
                  <a:schemeClr val="accent5">
                    <a:lumMod val="50000"/>
                  </a:schemeClr>
                </a:solidFill>
              </a:rPr>
              <a:t> e re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</a:rPr>
              <a:t>, libera </a:t>
            </a:r>
            <a:r>
              <a:rPr lang="es-ES" b="1" dirty="0" err="1">
                <a:solidFill>
                  <a:schemeClr val="accent5">
                    <a:lumMod val="50000"/>
                  </a:schemeClr>
                </a:solidFill>
              </a:rPr>
              <a:t>traduzione</a:t>
            </a:r>
            <a:r>
              <a:rPr lang="es-ES" b="1" dirty="0">
                <a:solidFill>
                  <a:schemeClr val="accent5">
                    <a:lumMod val="5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9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ALLEGATO:</a:t>
            </a:r>
            <a:r>
              <a:rPr lang="es-ES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s-ES" sz="3200" b="1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LA CHIAMATA PROFETICA DI ELLEN G. WHITE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453595" y="795467"/>
            <a:ext cx="11660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b="1" dirty="0"/>
              <a:t>Ellen Gould Harmon ricevette la sua prima visione nel dicembre 1844, a 17 anni.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453595" y="2963181"/>
            <a:ext cx="104567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Con questa visione, Dio infondeva nei credenti la certezza di essere sulla strada giusta. Sebbene all’inizio pochi credessero </a:t>
            </a:r>
            <a:r>
              <a:rPr lang="it-IT" b="1">
                <a:solidFill>
                  <a:prstClr val="black"/>
                </a:solidFill>
              </a:rPr>
              <a:t>a Ellen, </a:t>
            </a:r>
            <a:r>
              <a:rPr lang="it-IT" b="1" dirty="0">
                <a:solidFill>
                  <a:prstClr val="black"/>
                </a:solidFill>
              </a:rPr>
              <a:t>col tempo fu riconosciuta come profeta. I suoi messaggi hanno incoraggiato e guidato il popolo avventista sin dai suoi inizi, e continuano a farlo ancora oggi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453596" y="1968679"/>
            <a:ext cx="109172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In quel contesto, a Ellen fu mostrato un sentiero che andava da questa terra alla Gerusalemme celeste e ai credenti avventisti che si dirigevano verso la Città Santa, guidati da Gesù. Se il loro sguardo rimaneva fisso su Gesù, avanzavano lungo il sentiero; se distoglievano lo sguardo, cadevano dal sentiero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453595" y="1289339"/>
            <a:ext cx="116528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b="1" dirty="0">
                <a:solidFill>
                  <a:prstClr val="black"/>
                </a:solidFill>
              </a:rPr>
              <a:t>William Miller aveva interpretato la profezia di Daniele 8:14 come un annuncio del ritorno di Gesù nel 1843. Successivamente, la data fu fissata al 22 ottobre 1844. Ma Gesù non venne</a:t>
            </a:r>
            <a:r>
              <a:rPr kumimoji="0" lang="es-E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4054</TotalTime>
  <Words>1983</Words>
  <Application>Microsoft Office PowerPoint</Application>
  <PresentationFormat>Panorámica</PresentationFormat>
  <Paragraphs>77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Arial</vt:lpstr>
      <vt:lpstr>Calibri</vt:lpstr>
      <vt:lpstr>Aptos Display</vt:lpstr>
      <vt:lpstr>Comic Sans MS</vt:lpstr>
      <vt:lpstr>Verdana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Sergio</dc:creator>
  <cp:lastModifiedBy>Sergio</cp:lastModifiedBy>
  <cp:revision>143</cp:revision>
  <dcterms:created xsi:type="dcterms:W3CDTF">2026-09-11T15:58:36Z</dcterms:created>
  <dcterms:modified xsi:type="dcterms:W3CDTF">2026-10-05T13:11:09Z</dcterms:modified>
</cp:coreProperties>
</file>