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2"/>
  </p:notesMasterIdLst>
  <p:sldIdLst>
    <p:sldId id="295" r:id="rId2"/>
    <p:sldId id="286" r:id="rId3"/>
    <p:sldId id="291" r:id="rId4"/>
    <p:sldId id="259" r:id="rId5"/>
    <p:sldId id="260" r:id="rId6"/>
    <p:sldId id="292" r:id="rId7"/>
    <p:sldId id="293" r:id="rId8"/>
    <p:sldId id="294" r:id="rId9"/>
    <p:sldId id="288" r:id="rId10"/>
    <p:sldId id="287" r:id="rId11"/>
  </p:sldIdLst>
  <p:sldSz cx="12192000" cy="6858000"/>
  <p:notesSz cx="6858000" cy="9144000"/>
  <p:embeddedFontLst>
    <p:embeddedFont>
      <p:font typeface="Comic Sans MS" panose="030F0702030302020204" pitchFamily="66" charset="0"/>
      <p:regular r:id="rId13"/>
      <p:bold r:id="rId14"/>
      <p:italic r:id="rId15"/>
      <p:boldItalic r:id="rId16"/>
    </p:embeddedFont>
    <p:embeddedFont>
      <p:font typeface="Verdana" panose="020B0604030504040204" pitchFamily="34" charset="0"/>
      <p:regular r:id="rId17"/>
      <p:bold r:id="rId18"/>
      <p:italic r:id="rId19"/>
      <p:boldItalic r:id="rId20"/>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9" autoAdjust="0"/>
    <p:restoredTop sz="94658"/>
  </p:normalViewPr>
  <p:slideViewPr>
    <p:cSldViewPr snapToGrid="0">
      <p:cViewPr varScale="1">
        <p:scale>
          <a:sx n="101" d="100"/>
          <a:sy n="101" d="100"/>
        </p:scale>
        <p:origin x="91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1" qsCatId="3D" csTypeId="urn:microsoft.com/office/officeart/2005/8/colors/colorful1#1" csCatId="colorful" phldr="1"/>
      <dgm:spPr/>
      <dgm:t>
        <a:bodyPr/>
        <a:lstStyle/>
        <a:p>
          <a:endParaRPr lang="es-ES"/>
        </a:p>
      </dgm:t>
    </dgm:pt>
    <dgm:pt modelId="{A1A2E68C-81D6-43C3-8011-DDB70A14D598}">
      <dgm:prSet/>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es-ES" b="1" dirty="0">
              <a:effectLst>
                <a:outerShdw blurRad="38100" dist="38100" dir="2700000" algn="tl">
                  <a:srgbClr val="000000"/>
                </a:outerShdw>
              </a:effectLst>
            </a:rPr>
            <a:t>Chi era chiamato al ministero profetico?</a:t>
          </a:r>
          <a:endParaRPr lang="es-ES"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dgm:spPr>
        <a:effectLst>
          <a:outerShdw blurRad="50800" dist="38100" dir="2700000" algn="tl" rotWithShape="0">
            <a:prstClr val="black">
              <a:alpha val="40000"/>
            </a:prstClr>
          </a:outerShdw>
        </a:effectLst>
      </dgm:spPr>
      <dgm:t>
        <a:bodyPr/>
        <a:lstStyle/>
        <a:p>
          <a:pPr algn="ctr"/>
          <a:r>
            <a:rPr lang="es-ES" b="1" dirty="0">
              <a:effectLst>
                <a:outerShdw blurRad="38100" dist="38100" dir="2700000" algn="tl">
                  <a:srgbClr val="000000"/>
                </a:outerShdw>
              </a:effectLst>
            </a:rPr>
            <a:t>Come si comportavano i profeti?</a:t>
          </a:r>
          <a:endParaRPr lang="es-ES"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es-ES" b="1" dirty="0">
              <a:effectLst>
                <a:outerShdw blurRad="38100" dist="38100" dir="2700000" algn="tl">
                  <a:srgbClr val="000000"/>
                </a:outerShdw>
              </a:effectLst>
            </a:rPr>
            <a:t>Che opera realizzavano i profeti?</a:t>
          </a:r>
          <a:endParaRPr lang="es-ES"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lstStyle/>
        <a:p>
          <a:pPr algn="ctr"/>
          <a:r>
            <a:rPr lang="es-ES" b="1" dirty="0">
              <a:effectLst>
                <a:outerShdw blurRad="38100" dist="38100" dir="2700000" algn="tl">
                  <a:srgbClr val="000000"/>
                </a:outerShdw>
              </a:effectLst>
            </a:rPr>
            <a:t>Quali donne ebbero il dono di profezia?</a:t>
          </a:r>
          <a:endParaRPr lang="es-ES"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lstStyle/>
        <a:p>
          <a:pPr algn="ctr"/>
          <a:r>
            <a:rPr lang="es-ES" b="1" dirty="0">
              <a:effectLst>
                <a:outerShdw blurRad="38100" dist="38100" dir="2700000" algn="tl">
                  <a:srgbClr val="000000"/>
                </a:outerShdw>
              </a:effectLst>
            </a:rPr>
            <a:t>Quali caratteristiche avevano i falsi profeti?</a:t>
          </a:r>
          <a:endParaRPr lang="es-ES"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0057AC-8CF6-436E-B0AC-091266B00293}" type="doc">
      <dgm:prSet loTypeId="urn:microsoft.com/office/officeart/2005/8/layout/hList1" loCatId="list" qsTypeId="urn:microsoft.com/office/officeart/2005/8/quickstyle/3d3#1" qsCatId="3D" csTypeId="urn:microsoft.com/office/officeart/2005/8/colors/colorful5#1" csCatId="colorful" phldr="1"/>
      <dgm:spPr/>
      <dgm:t>
        <a:bodyPr/>
        <a:lstStyle/>
        <a:p>
          <a:endParaRPr lang="es-ES"/>
        </a:p>
      </dgm:t>
    </dgm:pt>
    <dgm:pt modelId="{32A1EF6E-710A-4AC6-97AB-7552837DB366}">
      <dgm:prSet custT="1"/>
      <dgm:spPr/>
      <dgm:t>
        <a:bodyPr/>
        <a:lstStyle/>
        <a:p>
          <a:r>
            <a:rPr lang="es-ES" sz="1800" b="1" dirty="0">
              <a:effectLst>
                <a:outerShdw blurRad="38100" dist="38100" dir="2700000" algn="tl">
                  <a:srgbClr val="000000">
                    <a:alpha val="43137"/>
                  </a:srgbClr>
                </a:outerShdw>
              </a:effectLst>
            </a:rPr>
            <a:t>Con i re</a:t>
          </a:r>
          <a:endParaRPr lang="es-ES" sz="1800" dirty="0">
            <a:effectLst>
              <a:outerShdw blurRad="38100" dist="38100" dir="2700000" algn="tl">
                <a:srgbClr val="000000">
                  <a:alpha val="43137"/>
                </a:srgbClr>
              </a:outerShdw>
            </a:effectLst>
          </a:endParaRPr>
        </a:p>
      </dgm:t>
    </dgm:pt>
    <dgm:pt modelId="{D54F2264-1788-42D5-A57A-ADF139F2D116}" type="parTrans" cxnId="{2A18B4F4-B238-46E5-B5A4-B7056C962102}">
      <dgm:prSet/>
      <dgm:spPr/>
      <dgm:t>
        <a:bodyPr/>
        <a:lstStyle/>
        <a:p>
          <a:endParaRPr lang="es-ES"/>
        </a:p>
      </dgm:t>
    </dgm:pt>
    <dgm:pt modelId="{638D59FC-3C2F-4087-82E5-3957CCEF5BC3}" type="sibTrans" cxnId="{2A18B4F4-B238-46E5-B5A4-B7056C962102}">
      <dgm:prSet/>
      <dgm:spPr/>
      <dgm:t>
        <a:bodyPr/>
        <a:lstStyle/>
        <a:p>
          <a:endParaRPr lang="es-ES"/>
        </a:p>
      </dgm:t>
    </dgm:pt>
    <dgm:pt modelId="{ABA2781E-153C-45D7-8773-7C789B16E8B5}">
      <dgm:prSet custT="1"/>
      <dgm:spPr/>
      <dgm:t>
        <a:bodyPr/>
        <a:lstStyle/>
        <a:p>
          <a:pPr marL="265113" indent="0">
            <a:buSzPct val="120000"/>
            <a:buFontTx/>
            <a:buNone/>
          </a:pPr>
          <a:r>
            <a:rPr lang="es-ES" sz="2000" b="1" dirty="0"/>
            <a:t>Li ungevano</a:t>
          </a:r>
          <a:br>
            <a:rPr lang="es-ES" sz="2000" b="1" dirty="0"/>
          </a:br>
          <a:r>
            <a:rPr lang="es-ES" sz="2000" b="1" dirty="0"/>
            <a:t>(1 Re 19:16)</a:t>
          </a:r>
          <a:endParaRPr lang="es-ES" sz="2000" dirty="0"/>
        </a:p>
      </dgm:t>
    </dgm:pt>
    <dgm:pt modelId="{A0531B09-E7CA-4882-9097-6DB65AAE7630}" type="parTrans" cxnId="{8842D223-2810-4F72-8F10-DE8AE1CA6351}">
      <dgm:prSet/>
      <dgm:spPr/>
      <dgm:t>
        <a:bodyPr/>
        <a:lstStyle/>
        <a:p>
          <a:endParaRPr lang="es-ES"/>
        </a:p>
      </dgm:t>
    </dgm:pt>
    <dgm:pt modelId="{54CE66BE-A6D0-41EE-A1D0-BE775CD571D4}" type="sibTrans" cxnId="{8842D223-2810-4F72-8F10-DE8AE1CA6351}">
      <dgm:prSet/>
      <dgm:spPr/>
      <dgm:t>
        <a:bodyPr/>
        <a:lstStyle/>
        <a:p>
          <a:endParaRPr lang="es-ES"/>
        </a:p>
      </dgm:t>
    </dgm:pt>
    <dgm:pt modelId="{8FFB847D-4BA3-41B5-865A-4ACF65CF216C}">
      <dgm:prSet custT="1"/>
      <dgm:spPr/>
      <dgm:t>
        <a:bodyPr/>
        <a:lstStyle/>
        <a:p>
          <a:pPr marL="265113" indent="0">
            <a:buSzPct val="120000"/>
            <a:buFontTx/>
            <a:buNone/>
          </a:pPr>
          <a:r>
            <a:rPr lang="es-ES" sz="2000" b="1" dirty="0"/>
            <a:t>Li incoraggiavano quando facevano bene (2 Cr 15:8)</a:t>
          </a:r>
          <a:endParaRPr lang="es-ES" sz="2000" dirty="0"/>
        </a:p>
      </dgm:t>
    </dgm:pt>
    <dgm:pt modelId="{3824F19C-0357-4C21-93EE-D32E4C4DC81D}" type="parTrans" cxnId="{435528BE-3AFD-4703-AB3B-89ADEB4625F0}">
      <dgm:prSet/>
      <dgm:spPr/>
      <dgm:t>
        <a:bodyPr/>
        <a:lstStyle/>
        <a:p>
          <a:endParaRPr lang="es-ES"/>
        </a:p>
      </dgm:t>
    </dgm:pt>
    <dgm:pt modelId="{5C1636D9-BF6D-4604-8FA8-EDBB7F42A35F}" type="sibTrans" cxnId="{435528BE-3AFD-4703-AB3B-89ADEB4625F0}">
      <dgm:prSet/>
      <dgm:spPr/>
      <dgm:t>
        <a:bodyPr/>
        <a:lstStyle/>
        <a:p>
          <a:endParaRPr lang="es-ES"/>
        </a:p>
      </dgm:t>
    </dgm:pt>
    <dgm:pt modelId="{A199F07A-C396-4EB2-88DE-DA6D2537CF23}">
      <dgm:prSet custT="1"/>
      <dgm:spPr/>
      <dgm:t>
        <a:bodyPr/>
        <a:lstStyle/>
        <a:p>
          <a:pPr marL="265113" indent="0">
            <a:buSzPct val="120000"/>
            <a:buFontTx/>
            <a:buNone/>
          </a:pPr>
          <a:r>
            <a:rPr lang="es-ES" sz="2000" b="1" dirty="0"/>
            <a:t>Li confrontavano quando facevano male (1 Re 21:20)</a:t>
          </a:r>
          <a:endParaRPr lang="es-ES" sz="2000" dirty="0"/>
        </a:p>
      </dgm:t>
    </dgm:pt>
    <dgm:pt modelId="{3E739785-8E7D-4849-BBE9-4822075034FA}" type="parTrans" cxnId="{8AB08552-57ED-4BF0-A095-C51558144DDE}">
      <dgm:prSet/>
      <dgm:spPr/>
      <dgm:t>
        <a:bodyPr/>
        <a:lstStyle/>
        <a:p>
          <a:endParaRPr lang="es-ES"/>
        </a:p>
      </dgm:t>
    </dgm:pt>
    <dgm:pt modelId="{5E7E80DE-0FEF-4E0F-A936-667F1DA9EA09}" type="sibTrans" cxnId="{8AB08552-57ED-4BF0-A095-C51558144DDE}">
      <dgm:prSet/>
      <dgm:spPr/>
      <dgm:t>
        <a:bodyPr/>
        <a:lstStyle/>
        <a:p>
          <a:endParaRPr lang="es-ES"/>
        </a:p>
      </dgm:t>
    </dgm:pt>
    <dgm:pt modelId="{D015BCE2-1F55-4922-B55C-724929522C83}">
      <dgm:prSet custT="1"/>
      <dgm:spPr/>
      <dgm:t>
        <a:bodyPr/>
        <a:lstStyle/>
        <a:p>
          <a:r>
            <a:rPr lang="es-ES" sz="1800" b="1" dirty="0">
              <a:effectLst>
                <a:outerShdw blurRad="38100" dist="38100" dir="2700000" algn="tl">
                  <a:srgbClr val="000000">
                    <a:alpha val="43137"/>
                  </a:srgbClr>
                </a:outerShdw>
              </a:effectLst>
            </a:rPr>
            <a:t>Con i sacerdoti</a:t>
          </a:r>
          <a:endParaRPr lang="es-ES" sz="1800" dirty="0">
            <a:effectLst>
              <a:outerShdw blurRad="38100" dist="38100" dir="2700000" algn="tl">
                <a:srgbClr val="000000">
                  <a:alpha val="43137"/>
                </a:srgbClr>
              </a:outerShdw>
            </a:effectLst>
          </a:endParaRPr>
        </a:p>
      </dgm:t>
    </dgm:pt>
    <dgm:pt modelId="{BA61DD42-F8A2-4437-80C1-8D527F95D891}" type="parTrans" cxnId="{551E4D20-EEAF-4BAE-AB45-734543495CC5}">
      <dgm:prSet/>
      <dgm:spPr/>
      <dgm:t>
        <a:bodyPr/>
        <a:lstStyle/>
        <a:p>
          <a:endParaRPr lang="es-ES"/>
        </a:p>
      </dgm:t>
    </dgm:pt>
    <dgm:pt modelId="{1792D66E-DED5-47CD-936A-175C6BB841E0}" type="sibTrans" cxnId="{551E4D20-EEAF-4BAE-AB45-734543495CC5}">
      <dgm:prSet/>
      <dgm:spPr/>
      <dgm:t>
        <a:bodyPr/>
        <a:lstStyle/>
        <a:p>
          <a:endParaRPr lang="es-ES"/>
        </a:p>
      </dgm:t>
    </dgm:pt>
    <dgm:pt modelId="{3432A324-2336-4860-89D3-3CD1A3876C54}">
      <dgm:prSet custT="1"/>
      <dgm:spPr/>
      <dgm:t>
        <a:bodyPr/>
        <a:lstStyle/>
        <a:p>
          <a:pPr marL="265113" indent="0">
            <a:buSzPct val="120000"/>
            <a:buFontTx/>
            <a:buNone/>
          </a:pPr>
          <a:r>
            <a:rPr lang="es-ES" sz="2000" b="1" dirty="0"/>
            <a:t>Li confrontavano quando facevano male (Ml 2:1,2)</a:t>
          </a:r>
          <a:endParaRPr lang="es-ES" sz="2000" dirty="0"/>
        </a:p>
      </dgm:t>
    </dgm:pt>
    <dgm:pt modelId="{AA30E928-5DE2-46F7-A0F9-468A65CF63A9}" type="parTrans" cxnId="{74641E2E-81EE-4C99-898F-77C60B0A4A9E}">
      <dgm:prSet/>
      <dgm:spPr/>
      <dgm:t>
        <a:bodyPr/>
        <a:lstStyle/>
        <a:p>
          <a:endParaRPr lang="es-ES"/>
        </a:p>
      </dgm:t>
    </dgm:pt>
    <dgm:pt modelId="{09E7E14D-E94B-43D2-9255-2CAFE6D954DE}" type="sibTrans" cxnId="{74641E2E-81EE-4C99-898F-77C60B0A4A9E}">
      <dgm:prSet/>
      <dgm:spPr/>
      <dgm:t>
        <a:bodyPr/>
        <a:lstStyle/>
        <a:p>
          <a:endParaRPr lang="es-ES"/>
        </a:p>
      </dgm:t>
    </dgm:pt>
    <dgm:pt modelId="{637AC09B-8CA7-47CB-A589-D14019889AC5}">
      <dgm:prSet custT="1"/>
      <dgm:spPr/>
      <dgm:t>
        <a:bodyPr/>
        <a:lstStyle/>
        <a:p>
          <a:r>
            <a:rPr lang="es-ES" sz="1800" b="1" dirty="0">
              <a:effectLst>
                <a:outerShdw blurRad="38100" dist="38100" dir="2700000" algn="tl">
                  <a:srgbClr val="000000">
                    <a:alpha val="43137"/>
                  </a:srgbClr>
                </a:outerShdw>
              </a:effectLst>
            </a:rPr>
            <a:t>Con il popolo</a:t>
          </a:r>
          <a:endParaRPr lang="es-ES" sz="1800" dirty="0">
            <a:effectLst>
              <a:outerShdw blurRad="38100" dist="38100" dir="2700000" algn="tl">
                <a:srgbClr val="000000">
                  <a:alpha val="43137"/>
                </a:srgbClr>
              </a:outerShdw>
            </a:effectLst>
          </a:endParaRPr>
        </a:p>
      </dgm:t>
    </dgm:pt>
    <dgm:pt modelId="{4CAA5AF2-2984-4768-94E4-E6398A73EDBA}" type="parTrans" cxnId="{BD7CAD0A-C327-4C57-ACC3-5516A1F41894}">
      <dgm:prSet/>
      <dgm:spPr/>
      <dgm:t>
        <a:bodyPr/>
        <a:lstStyle/>
        <a:p>
          <a:endParaRPr lang="es-ES"/>
        </a:p>
      </dgm:t>
    </dgm:pt>
    <dgm:pt modelId="{7D2DFD9B-B37B-4F3E-8C83-4F4CFC4E311E}" type="sibTrans" cxnId="{BD7CAD0A-C327-4C57-ACC3-5516A1F41894}">
      <dgm:prSet/>
      <dgm:spPr/>
      <dgm:t>
        <a:bodyPr/>
        <a:lstStyle/>
        <a:p>
          <a:endParaRPr lang="es-ES"/>
        </a:p>
      </dgm:t>
    </dgm:pt>
    <dgm:pt modelId="{222FEEE9-3667-416C-92E0-4AAFE2C0DB64}">
      <dgm:prSet custT="1"/>
      <dgm:spPr/>
      <dgm:t>
        <a:bodyPr/>
        <a:lstStyle/>
        <a:p>
          <a:pPr marL="265113" indent="0">
            <a:buSzPct val="120000"/>
            <a:buFontTx/>
            <a:buNone/>
          </a:pPr>
          <a:r>
            <a:rPr lang="es-ES" sz="2000" b="1" dirty="0"/>
            <a:t>Li istruivano nella giusta via (Mi 6:8)</a:t>
          </a:r>
          <a:endParaRPr lang="es-ES" sz="2000" dirty="0"/>
        </a:p>
      </dgm:t>
    </dgm:pt>
    <dgm:pt modelId="{115D26EF-C9C1-42F3-AE93-B9C60484AC8C}" type="parTrans" cxnId="{62796999-17A5-47F9-AA83-A72F1620E9D2}">
      <dgm:prSet/>
      <dgm:spPr/>
      <dgm:t>
        <a:bodyPr/>
        <a:lstStyle/>
        <a:p>
          <a:endParaRPr lang="es-ES"/>
        </a:p>
      </dgm:t>
    </dgm:pt>
    <dgm:pt modelId="{41C612D1-BABD-4CCF-9B1B-326F358DB1EF}" type="sibTrans" cxnId="{62796999-17A5-47F9-AA83-A72F1620E9D2}">
      <dgm:prSet/>
      <dgm:spPr/>
      <dgm:t>
        <a:bodyPr/>
        <a:lstStyle/>
        <a:p>
          <a:endParaRPr lang="es-ES"/>
        </a:p>
      </dgm:t>
    </dgm:pt>
    <dgm:pt modelId="{5533AD7F-497A-4A15-B135-4108F45F98B5}">
      <dgm:prSet custT="1"/>
      <dgm:spPr/>
      <dgm:t>
        <a:bodyPr/>
        <a:lstStyle/>
        <a:p>
          <a:pPr marL="265113" indent="0">
            <a:buSzPct val="120000"/>
            <a:buFontTx/>
            <a:buNone/>
          </a:pPr>
          <a:r>
            <a:rPr lang="es-ES" sz="2000" b="1" dirty="0"/>
            <a:t>Dichiaravano i loro eccati (</a:t>
          </a:r>
          <a:r>
            <a:rPr lang="es-ES" sz="2000" b="1" dirty="0" err="1"/>
            <a:t>Is</a:t>
          </a:r>
          <a:r>
            <a:rPr lang="es-ES" sz="2000" b="1" dirty="0"/>
            <a:t> 58:1)</a:t>
          </a:r>
          <a:endParaRPr lang="es-ES" sz="2000" dirty="0"/>
        </a:p>
      </dgm:t>
    </dgm:pt>
    <dgm:pt modelId="{81E7C9F0-BF21-46E5-87C9-2194503FAB01}" type="parTrans" cxnId="{21E3FC8C-A955-4BAB-B8E2-3399E0D13A19}">
      <dgm:prSet/>
      <dgm:spPr/>
      <dgm:t>
        <a:bodyPr/>
        <a:lstStyle/>
        <a:p>
          <a:endParaRPr lang="es-ES"/>
        </a:p>
      </dgm:t>
    </dgm:pt>
    <dgm:pt modelId="{A3874F8B-0E54-4A76-A4F5-D177425A135E}" type="sibTrans" cxnId="{21E3FC8C-A955-4BAB-B8E2-3399E0D13A19}">
      <dgm:prSet/>
      <dgm:spPr/>
      <dgm:t>
        <a:bodyPr/>
        <a:lstStyle/>
        <a:p>
          <a:endParaRPr lang="es-ES"/>
        </a:p>
      </dgm:t>
    </dgm:pt>
    <dgm:pt modelId="{8269B56E-7727-40CE-B625-2C9721649A5B}">
      <dgm:prSet custT="1"/>
      <dgm:spPr/>
      <dgm:t>
        <a:bodyPr/>
        <a:lstStyle/>
        <a:p>
          <a:pPr marL="265113" indent="0">
            <a:buSzPct val="120000"/>
            <a:buFontTx/>
            <a:buNone/>
          </a:pPr>
          <a:r>
            <a:rPr lang="es-ES" sz="2000" b="1" dirty="0"/>
            <a:t>Li chiamavano al pentimento (Ez 18:32)</a:t>
          </a:r>
          <a:endParaRPr lang="es-ES" sz="2000" dirty="0"/>
        </a:p>
      </dgm:t>
    </dgm:pt>
    <dgm:pt modelId="{6A915703-B68C-464A-B3CD-6D6FF2AE6D7C}" type="parTrans" cxnId="{5CEA538C-7D33-4BCF-94B8-145C09C8EFBA}">
      <dgm:prSet/>
      <dgm:spPr/>
      <dgm:t>
        <a:bodyPr/>
        <a:lstStyle/>
        <a:p>
          <a:endParaRPr lang="es-ES"/>
        </a:p>
      </dgm:t>
    </dgm:pt>
    <dgm:pt modelId="{41A24FD0-218A-4673-A6E8-F36CC0CEE666}" type="sibTrans" cxnId="{5CEA538C-7D33-4BCF-94B8-145C09C8EFBA}">
      <dgm:prSet/>
      <dgm:spPr/>
      <dgm:t>
        <a:bodyPr/>
        <a:lstStyle/>
        <a:p>
          <a:endParaRPr lang="es-ES"/>
        </a:p>
      </dgm:t>
    </dgm:pt>
    <dgm:pt modelId="{C27D46B8-FC64-4971-B0A2-2587B3183C78}">
      <dgm:prSet custT="1"/>
      <dgm:spPr/>
      <dgm:t>
        <a:bodyPr/>
        <a:lstStyle/>
        <a:p>
          <a:r>
            <a:rPr lang="es-ES" sz="1800" b="1" dirty="0">
              <a:effectLst>
                <a:outerShdw blurRad="38100" dist="38100" dir="2700000" algn="tl">
                  <a:srgbClr val="000000">
                    <a:alpha val="43137"/>
                  </a:srgbClr>
                </a:outerShdw>
              </a:effectLst>
            </a:rPr>
            <a:t>Con noi</a:t>
          </a:r>
          <a:endParaRPr lang="es-ES" sz="1800" dirty="0">
            <a:effectLst>
              <a:outerShdw blurRad="38100" dist="38100" dir="2700000" algn="tl">
                <a:srgbClr val="000000">
                  <a:alpha val="43137"/>
                </a:srgbClr>
              </a:outerShdw>
            </a:effectLst>
          </a:endParaRPr>
        </a:p>
      </dgm:t>
    </dgm:pt>
    <dgm:pt modelId="{4A743D6C-DF08-44E8-B15A-F1C4C4BA76A3}" type="parTrans" cxnId="{0D57EE1E-1FCC-42C0-A7CB-D7F4B44D9B9D}">
      <dgm:prSet/>
      <dgm:spPr/>
      <dgm:t>
        <a:bodyPr/>
        <a:lstStyle/>
        <a:p>
          <a:endParaRPr lang="es-ES"/>
        </a:p>
      </dgm:t>
    </dgm:pt>
    <dgm:pt modelId="{1E3BC3B1-B39A-4344-93C8-F0AA20C4C2AD}" type="sibTrans" cxnId="{0D57EE1E-1FCC-42C0-A7CB-D7F4B44D9B9D}">
      <dgm:prSet/>
      <dgm:spPr/>
      <dgm:t>
        <a:bodyPr/>
        <a:lstStyle/>
        <a:p>
          <a:endParaRPr lang="es-ES"/>
        </a:p>
      </dgm:t>
    </dgm:pt>
    <dgm:pt modelId="{42D742F8-5631-4DBF-BDAA-F72ABDDF6E7E}">
      <dgm:prSet custT="1"/>
      <dgm:spPr/>
      <dgm:t>
        <a:bodyPr/>
        <a:lstStyle/>
        <a:p>
          <a:pPr marL="265113" indent="0">
            <a:buSzPct val="120000"/>
            <a:buFontTx/>
            <a:buNone/>
          </a:pPr>
          <a:r>
            <a:rPr lang="es-ES" sz="2000" b="1" dirty="0"/>
            <a:t>Scrivevano i loro messaggi (2 Cr 13:22)</a:t>
          </a:r>
          <a:endParaRPr lang="es-ES" sz="2000" dirty="0"/>
        </a:p>
      </dgm:t>
    </dgm:pt>
    <dgm:pt modelId="{02A884E5-50F2-41C2-8803-55FE9D27FFC1}" type="parTrans" cxnId="{B0D62F3D-9474-4F8F-84C0-A26C257B3230}">
      <dgm:prSet/>
      <dgm:spPr/>
      <dgm:t>
        <a:bodyPr/>
        <a:lstStyle/>
        <a:p>
          <a:endParaRPr lang="es-ES"/>
        </a:p>
      </dgm:t>
    </dgm:pt>
    <dgm:pt modelId="{B7E3DF12-A25C-4C6B-B07B-C1628323E25C}" type="sibTrans" cxnId="{B0D62F3D-9474-4F8F-84C0-A26C257B3230}">
      <dgm:prSet/>
      <dgm:spPr/>
      <dgm:t>
        <a:bodyPr/>
        <a:lstStyle/>
        <a:p>
          <a:endParaRPr lang="es-ES"/>
        </a:p>
      </dgm:t>
    </dgm:pt>
    <dgm:pt modelId="{681415A1-17BD-4D9A-B07E-9F06791D259D}" type="pres">
      <dgm:prSet presAssocID="{D90057AC-8CF6-436E-B0AC-091266B00293}" presName="Name0" presStyleCnt="0">
        <dgm:presLayoutVars>
          <dgm:dir/>
          <dgm:animLvl val="lvl"/>
          <dgm:resizeHandles val="exact"/>
        </dgm:presLayoutVars>
      </dgm:prSet>
      <dgm:spPr/>
    </dgm:pt>
    <dgm:pt modelId="{30C09DD5-96C1-42CE-B10E-781A9C28E698}" type="pres">
      <dgm:prSet presAssocID="{32A1EF6E-710A-4AC6-97AB-7552837DB366}" presName="composite" presStyleCnt="0"/>
      <dgm:spPr/>
    </dgm:pt>
    <dgm:pt modelId="{05340BC9-8879-4DCD-BB02-8927DB5F7B5D}" type="pres">
      <dgm:prSet presAssocID="{32A1EF6E-710A-4AC6-97AB-7552837DB366}" presName="parTx" presStyleLbl="alignNode1" presStyleIdx="0" presStyleCnt="4">
        <dgm:presLayoutVars>
          <dgm:chMax val="0"/>
          <dgm:chPref val="0"/>
          <dgm:bulletEnabled val="1"/>
        </dgm:presLayoutVars>
      </dgm:prSet>
      <dgm:spPr/>
    </dgm:pt>
    <dgm:pt modelId="{CF1B35E5-5757-45D6-95F2-5BF0798F1D58}" type="pres">
      <dgm:prSet presAssocID="{32A1EF6E-710A-4AC6-97AB-7552837DB366}" presName="desTx" presStyleLbl="alignAccFollowNode1" presStyleIdx="0" presStyleCnt="4" custScaleX="111161">
        <dgm:presLayoutVars>
          <dgm:bulletEnabled val="1"/>
        </dgm:presLayoutVars>
      </dgm:prSet>
      <dgm:spPr/>
    </dgm:pt>
    <dgm:pt modelId="{68BDA093-722F-42A7-B7A1-4DCC974723B9}" type="pres">
      <dgm:prSet presAssocID="{638D59FC-3C2F-4087-82E5-3957CCEF5BC3}" presName="space" presStyleCnt="0"/>
      <dgm:spPr/>
    </dgm:pt>
    <dgm:pt modelId="{D452A645-5365-4087-BE08-D6759FF0F5B9}" type="pres">
      <dgm:prSet presAssocID="{D015BCE2-1F55-4922-B55C-724929522C83}" presName="composite" presStyleCnt="0"/>
      <dgm:spPr/>
    </dgm:pt>
    <dgm:pt modelId="{FFE4639A-A1BC-48B9-BB6E-193C8A90B79C}" type="pres">
      <dgm:prSet presAssocID="{D015BCE2-1F55-4922-B55C-724929522C83}" presName="parTx" presStyleLbl="alignNode1" presStyleIdx="1" presStyleCnt="4" custLinFactNeighborX="4432" custLinFactNeighborY="3864">
        <dgm:presLayoutVars>
          <dgm:chMax val="0"/>
          <dgm:chPref val="0"/>
          <dgm:bulletEnabled val="1"/>
        </dgm:presLayoutVars>
      </dgm:prSet>
      <dgm:spPr/>
    </dgm:pt>
    <dgm:pt modelId="{53DF6662-7B4C-4132-A7BC-60CF82E77731}" type="pres">
      <dgm:prSet presAssocID="{D015BCE2-1F55-4922-B55C-724929522C83}" presName="desTx" presStyleLbl="alignAccFollowNode1" presStyleIdx="1" presStyleCnt="4" custScaleX="111174">
        <dgm:presLayoutVars>
          <dgm:bulletEnabled val="1"/>
        </dgm:presLayoutVars>
      </dgm:prSet>
      <dgm:spPr/>
    </dgm:pt>
    <dgm:pt modelId="{3D6663FD-894E-435D-ACC4-9A26919700F5}" type="pres">
      <dgm:prSet presAssocID="{1792D66E-DED5-47CD-936A-175C6BB841E0}" presName="space" presStyleCnt="0"/>
      <dgm:spPr/>
    </dgm:pt>
    <dgm:pt modelId="{202025F2-D32C-4B5E-A0EC-35F91623ED53}" type="pres">
      <dgm:prSet presAssocID="{637AC09B-8CA7-47CB-A589-D14019889AC5}" presName="composite" presStyleCnt="0"/>
      <dgm:spPr/>
    </dgm:pt>
    <dgm:pt modelId="{DEFE3BFD-63AE-46D0-8338-9DA444A1BDAE}" type="pres">
      <dgm:prSet presAssocID="{637AC09B-8CA7-47CB-A589-D14019889AC5}" presName="parTx" presStyleLbl="alignNode1" presStyleIdx="2" presStyleCnt="4">
        <dgm:presLayoutVars>
          <dgm:chMax val="0"/>
          <dgm:chPref val="0"/>
          <dgm:bulletEnabled val="1"/>
        </dgm:presLayoutVars>
      </dgm:prSet>
      <dgm:spPr/>
    </dgm:pt>
    <dgm:pt modelId="{75A5ECA1-1260-4949-AE3C-6090613AD70F}" type="pres">
      <dgm:prSet presAssocID="{637AC09B-8CA7-47CB-A589-D14019889AC5}" presName="desTx" presStyleLbl="alignAccFollowNode1" presStyleIdx="2" presStyleCnt="4" custScaleX="114043">
        <dgm:presLayoutVars>
          <dgm:bulletEnabled val="1"/>
        </dgm:presLayoutVars>
      </dgm:prSet>
      <dgm:spPr/>
    </dgm:pt>
    <dgm:pt modelId="{CEBFBDBD-259A-4F19-A41E-F8D0531A78A2}" type="pres">
      <dgm:prSet presAssocID="{7D2DFD9B-B37B-4F3E-8C83-4F4CFC4E311E}" presName="space" presStyleCnt="0"/>
      <dgm:spPr/>
    </dgm:pt>
    <dgm:pt modelId="{BFEBD845-0D9F-48F2-A73A-E5E05B099E8A}" type="pres">
      <dgm:prSet presAssocID="{C27D46B8-FC64-4971-B0A2-2587B3183C78}" presName="composite" presStyleCnt="0"/>
      <dgm:spPr/>
    </dgm:pt>
    <dgm:pt modelId="{8B58166E-5A6E-4E39-A943-90284F6DCE41}" type="pres">
      <dgm:prSet presAssocID="{C27D46B8-FC64-4971-B0A2-2587B3183C78}" presName="parTx" presStyleLbl="alignNode1" presStyleIdx="3" presStyleCnt="4">
        <dgm:presLayoutVars>
          <dgm:chMax val="0"/>
          <dgm:chPref val="0"/>
          <dgm:bulletEnabled val="1"/>
        </dgm:presLayoutVars>
      </dgm:prSet>
      <dgm:spPr/>
    </dgm:pt>
    <dgm:pt modelId="{6C228FAD-8A71-42AC-B3BE-D879487E1848}" type="pres">
      <dgm:prSet presAssocID="{C27D46B8-FC64-4971-B0A2-2587B3183C78}" presName="desTx" presStyleLbl="alignAccFollowNode1" presStyleIdx="3" presStyleCnt="4">
        <dgm:presLayoutVars>
          <dgm:bulletEnabled val="1"/>
        </dgm:presLayoutVars>
      </dgm:prSet>
      <dgm:spPr/>
    </dgm:pt>
  </dgm:ptLst>
  <dgm:cxnLst>
    <dgm:cxn modelId="{BD7CAD0A-C327-4C57-ACC3-5516A1F41894}" srcId="{D90057AC-8CF6-436E-B0AC-091266B00293}" destId="{637AC09B-8CA7-47CB-A589-D14019889AC5}" srcOrd="2" destOrd="0" parTransId="{4CAA5AF2-2984-4768-94E4-E6398A73EDBA}" sibTransId="{7D2DFD9B-B37B-4F3E-8C83-4F4CFC4E311E}"/>
    <dgm:cxn modelId="{0D57EE1E-1FCC-42C0-A7CB-D7F4B44D9B9D}" srcId="{D90057AC-8CF6-436E-B0AC-091266B00293}" destId="{C27D46B8-FC64-4971-B0A2-2587B3183C78}" srcOrd="3" destOrd="0" parTransId="{4A743D6C-DF08-44E8-B15A-F1C4C4BA76A3}" sibTransId="{1E3BC3B1-B39A-4344-93C8-F0AA20C4C2AD}"/>
    <dgm:cxn modelId="{551E4D20-EEAF-4BAE-AB45-734543495CC5}" srcId="{D90057AC-8CF6-436E-B0AC-091266B00293}" destId="{D015BCE2-1F55-4922-B55C-724929522C83}" srcOrd="1" destOrd="0" parTransId="{BA61DD42-F8A2-4437-80C1-8D527F95D891}" sibTransId="{1792D66E-DED5-47CD-936A-175C6BB841E0}"/>
    <dgm:cxn modelId="{8842D223-2810-4F72-8F10-DE8AE1CA6351}" srcId="{32A1EF6E-710A-4AC6-97AB-7552837DB366}" destId="{ABA2781E-153C-45D7-8773-7C789B16E8B5}" srcOrd="0" destOrd="0" parTransId="{A0531B09-E7CA-4882-9097-6DB65AAE7630}" sibTransId="{54CE66BE-A6D0-41EE-A1D0-BE775CD571D4}"/>
    <dgm:cxn modelId="{74641E2E-81EE-4C99-898F-77C60B0A4A9E}" srcId="{D015BCE2-1F55-4922-B55C-724929522C83}" destId="{3432A324-2336-4860-89D3-3CD1A3876C54}" srcOrd="0" destOrd="0" parTransId="{AA30E928-5DE2-46F7-A0F9-468A65CF63A9}" sibTransId="{09E7E14D-E94B-43D2-9255-2CAFE6D954DE}"/>
    <dgm:cxn modelId="{C091C433-8E06-4E30-885B-41D6F8852A67}" type="presOf" srcId="{42D742F8-5631-4DBF-BDAA-F72ABDDF6E7E}" destId="{6C228FAD-8A71-42AC-B3BE-D879487E1848}" srcOrd="0" destOrd="0" presId="urn:microsoft.com/office/officeart/2005/8/layout/hList1"/>
    <dgm:cxn modelId="{F1A0AA3A-5E34-4942-B731-C109921F53CB}" type="presOf" srcId="{32A1EF6E-710A-4AC6-97AB-7552837DB366}" destId="{05340BC9-8879-4DCD-BB02-8927DB5F7B5D}" srcOrd="0" destOrd="0" presId="urn:microsoft.com/office/officeart/2005/8/layout/hList1"/>
    <dgm:cxn modelId="{B0D62F3D-9474-4F8F-84C0-A26C257B3230}" srcId="{C27D46B8-FC64-4971-B0A2-2587B3183C78}" destId="{42D742F8-5631-4DBF-BDAA-F72ABDDF6E7E}" srcOrd="0" destOrd="0" parTransId="{02A884E5-50F2-41C2-8803-55FE9D27FFC1}" sibTransId="{B7E3DF12-A25C-4C6B-B07B-C1628323E25C}"/>
    <dgm:cxn modelId="{C40FED49-60AD-478A-BCF2-2441D14649C9}" type="presOf" srcId="{3432A324-2336-4860-89D3-3CD1A3876C54}" destId="{53DF6662-7B4C-4132-A7BC-60CF82E77731}" srcOrd="0" destOrd="0" presId="urn:microsoft.com/office/officeart/2005/8/layout/hList1"/>
    <dgm:cxn modelId="{AFBBD86B-BC0C-4546-86BF-84DE1D488DA5}" type="presOf" srcId="{A199F07A-C396-4EB2-88DE-DA6D2537CF23}" destId="{CF1B35E5-5757-45D6-95F2-5BF0798F1D58}" srcOrd="0" destOrd="2" presId="urn:microsoft.com/office/officeart/2005/8/layout/hList1"/>
    <dgm:cxn modelId="{8AB08552-57ED-4BF0-A095-C51558144DDE}" srcId="{32A1EF6E-710A-4AC6-97AB-7552837DB366}" destId="{A199F07A-C396-4EB2-88DE-DA6D2537CF23}" srcOrd="2" destOrd="0" parTransId="{3E739785-8E7D-4849-BBE9-4822075034FA}" sibTransId="{5E7E80DE-0FEF-4E0F-A936-667F1DA9EA09}"/>
    <dgm:cxn modelId="{45ADEE56-946E-4EA7-9867-3C10DF811873}" type="presOf" srcId="{5533AD7F-497A-4A15-B135-4108F45F98B5}" destId="{75A5ECA1-1260-4949-AE3C-6090613AD70F}" srcOrd="0" destOrd="1" presId="urn:microsoft.com/office/officeart/2005/8/layout/hList1"/>
    <dgm:cxn modelId="{D4FA6557-19F0-4784-A45F-CF230777AA0B}" type="presOf" srcId="{637AC09B-8CA7-47CB-A589-D14019889AC5}" destId="{DEFE3BFD-63AE-46D0-8338-9DA444A1BDAE}" srcOrd="0" destOrd="0" presId="urn:microsoft.com/office/officeart/2005/8/layout/hList1"/>
    <dgm:cxn modelId="{5CEA538C-7D33-4BCF-94B8-145C09C8EFBA}" srcId="{637AC09B-8CA7-47CB-A589-D14019889AC5}" destId="{8269B56E-7727-40CE-B625-2C9721649A5B}" srcOrd="2" destOrd="0" parTransId="{6A915703-B68C-464A-B3CD-6D6FF2AE6D7C}" sibTransId="{41A24FD0-218A-4673-A6E8-F36CC0CEE666}"/>
    <dgm:cxn modelId="{21E3FC8C-A955-4BAB-B8E2-3399E0D13A19}" srcId="{637AC09B-8CA7-47CB-A589-D14019889AC5}" destId="{5533AD7F-497A-4A15-B135-4108F45F98B5}" srcOrd="1" destOrd="0" parTransId="{81E7C9F0-BF21-46E5-87C9-2194503FAB01}" sibTransId="{A3874F8B-0E54-4A76-A4F5-D177425A135E}"/>
    <dgm:cxn modelId="{62796999-17A5-47F9-AA83-A72F1620E9D2}" srcId="{637AC09B-8CA7-47CB-A589-D14019889AC5}" destId="{222FEEE9-3667-416C-92E0-4AAFE2C0DB64}" srcOrd="0" destOrd="0" parTransId="{115D26EF-C9C1-42F3-AE93-B9C60484AC8C}" sibTransId="{41C612D1-BABD-4CCF-9B1B-326F358DB1EF}"/>
    <dgm:cxn modelId="{D55A8CA7-6E8F-4865-927A-10AB3C30263C}" type="presOf" srcId="{222FEEE9-3667-416C-92E0-4AAFE2C0DB64}" destId="{75A5ECA1-1260-4949-AE3C-6090613AD70F}" srcOrd="0" destOrd="0" presId="urn:microsoft.com/office/officeart/2005/8/layout/hList1"/>
    <dgm:cxn modelId="{7658E0AE-DFA8-43E3-B54A-2501F965D134}" type="presOf" srcId="{D015BCE2-1F55-4922-B55C-724929522C83}" destId="{FFE4639A-A1BC-48B9-BB6E-193C8A90B79C}" srcOrd="0" destOrd="0" presId="urn:microsoft.com/office/officeart/2005/8/layout/hList1"/>
    <dgm:cxn modelId="{435528BE-3AFD-4703-AB3B-89ADEB4625F0}" srcId="{32A1EF6E-710A-4AC6-97AB-7552837DB366}" destId="{8FFB847D-4BA3-41B5-865A-4ACF65CF216C}" srcOrd="1" destOrd="0" parTransId="{3824F19C-0357-4C21-93EE-D32E4C4DC81D}" sibTransId="{5C1636D9-BF6D-4604-8FA8-EDBB7F42A35F}"/>
    <dgm:cxn modelId="{C332B9C2-A455-4C52-902A-C3C2D30459BE}" type="presOf" srcId="{8FFB847D-4BA3-41B5-865A-4ACF65CF216C}" destId="{CF1B35E5-5757-45D6-95F2-5BF0798F1D58}" srcOrd="0" destOrd="1" presId="urn:microsoft.com/office/officeart/2005/8/layout/hList1"/>
    <dgm:cxn modelId="{B1F505C3-B86A-48A1-AA19-2C06E3A790F0}" type="presOf" srcId="{C27D46B8-FC64-4971-B0A2-2587B3183C78}" destId="{8B58166E-5A6E-4E39-A943-90284F6DCE41}" srcOrd="0" destOrd="0" presId="urn:microsoft.com/office/officeart/2005/8/layout/hList1"/>
    <dgm:cxn modelId="{D4AA4FD3-97B7-4F72-A129-4A13AF367DDC}" type="presOf" srcId="{8269B56E-7727-40CE-B625-2C9721649A5B}" destId="{75A5ECA1-1260-4949-AE3C-6090613AD70F}" srcOrd="0" destOrd="2" presId="urn:microsoft.com/office/officeart/2005/8/layout/hList1"/>
    <dgm:cxn modelId="{464E3FE3-374A-47F6-B0D1-AABF3FB14376}" type="presOf" srcId="{D90057AC-8CF6-436E-B0AC-091266B00293}" destId="{681415A1-17BD-4D9A-B07E-9F06791D259D}" srcOrd="0" destOrd="0" presId="urn:microsoft.com/office/officeart/2005/8/layout/hList1"/>
    <dgm:cxn modelId="{2A18B4F4-B238-46E5-B5A4-B7056C962102}" srcId="{D90057AC-8CF6-436E-B0AC-091266B00293}" destId="{32A1EF6E-710A-4AC6-97AB-7552837DB366}" srcOrd="0" destOrd="0" parTransId="{D54F2264-1788-42D5-A57A-ADF139F2D116}" sibTransId="{638D59FC-3C2F-4087-82E5-3957CCEF5BC3}"/>
    <dgm:cxn modelId="{75660FF5-6C38-476E-80B2-1D53C62DC225}" type="presOf" srcId="{ABA2781E-153C-45D7-8773-7C789B16E8B5}" destId="{CF1B35E5-5757-45D6-95F2-5BF0798F1D58}" srcOrd="0" destOrd="0" presId="urn:microsoft.com/office/officeart/2005/8/layout/hList1"/>
    <dgm:cxn modelId="{0B2F228E-47A7-4051-80BE-6387C7F25670}" type="presParOf" srcId="{681415A1-17BD-4D9A-B07E-9F06791D259D}" destId="{30C09DD5-96C1-42CE-B10E-781A9C28E698}" srcOrd="0" destOrd="0" presId="urn:microsoft.com/office/officeart/2005/8/layout/hList1"/>
    <dgm:cxn modelId="{3AFC5D03-A0E7-4BA6-9E9D-514AE63266AE}" type="presParOf" srcId="{30C09DD5-96C1-42CE-B10E-781A9C28E698}" destId="{05340BC9-8879-4DCD-BB02-8927DB5F7B5D}" srcOrd="0" destOrd="0" presId="urn:microsoft.com/office/officeart/2005/8/layout/hList1"/>
    <dgm:cxn modelId="{8F08D062-DF95-4650-A75C-499EAF124CD6}" type="presParOf" srcId="{30C09DD5-96C1-42CE-B10E-781A9C28E698}" destId="{CF1B35E5-5757-45D6-95F2-5BF0798F1D58}" srcOrd="1" destOrd="0" presId="urn:microsoft.com/office/officeart/2005/8/layout/hList1"/>
    <dgm:cxn modelId="{22ED8D49-6FC5-404E-B354-426A6BD21272}" type="presParOf" srcId="{681415A1-17BD-4D9A-B07E-9F06791D259D}" destId="{68BDA093-722F-42A7-B7A1-4DCC974723B9}" srcOrd="1" destOrd="0" presId="urn:microsoft.com/office/officeart/2005/8/layout/hList1"/>
    <dgm:cxn modelId="{D0489D81-53D9-4CB0-BD25-FC04E3005990}" type="presParOf" srcId="{681415A1-17BD-4D9A-B07E-9F06791D259D}" destId="{D452A645-5365-4087-BE08-D6759FF0F5B9}" srcOrd="2" destOrd="0" presId="urn:microsoft.com/office/officeart/2005/8/layout/hList1"/>
    <dgm:cxn modelId="{B4A315AF-E2A3-4AE1-B187-6374CA08549A}" type="presParOf" srcId="{D452A645-5365-4087-BE08-D6759FF0F5B9}" destId="{FFE4639A-A1BC-48B9-BB6E-193C8A90B79C}" srcOrd="0" destOrd="0" presId="urn:microsoft.com/office/officeart/2005/8/layout/hList1"/>
    <dgm:cxn modelId="{BD6118FC-C230-4530-B77A-BDD520ED5C0D}" type="presParOf" srcId="{D452A645-5365-4087-BE08-D6759FF0F5B9}" destId="{53DF6662-7B4C-4132-A7BC-60CF82E77731}" srcOrd="1" destOrd="0" presId="urn:microsoft.com/office/officeart/2005/8/layout/hList1"/>
    <dgm:cxn modelId="{6B66A67A-77FE-41DF-ABA8-CF91596EF1FC}" type="presParOf" srcId="{681415A1-17BD-4D9A-B07E-9F06791D259D}" destId="{3D6663FD-894E-435D-ACC4-9A26919700F5}" srcOrd="3" destOrd="0" presId="urn:microsoft.com/office/officeart/2005/8/layout/hList1"/>
    <dgm:cxn modelId="{FBAA8CE7-E190-45B1-9B25-41302B5E10F8}" type="presParOf" srcId="{681415A1-17BD-4D9A-B07E-9F06791D259D}" destId="{202025F2-D32C-4B5E-A0EC-35F91623ED53}" srcOrd="4" destOrd="0" presId="urn:microsoft.com/office/officeart/2005/8/layout/hList1"/>
    <dgm:cxn modelId="{0B538608-3429-4A18-8992-43095A305485}" type="presParOf" srcId="{202025F2-D32C-4B5E-A0EC-35F91623ED53}" destId="{DEFE3BFD-63AE-46D0-8338-9DA444A1BDAE}" srcOrd="0" destOrd="0" presId="urn:microsoft.com/office/officeart/2005/8/layout/hList1"/>
    <dgm:cxn modelId="{46BD52E9-4DE2-495E-8C94-99DAAF510792}" type="presParOf" srcId="{202025F2-D32C-4B5E-A0EC-35F91623ED53}" destId="{75A5ECA1-1260-4949-AE3C-6090613AD70F}" srcOrd="1" destOrd="0" presId="urn:microsoft.com/office/officeart/2005/8/layout/hList1"/>
    <dgm:cxn modelId="{D346F706-5E32-45D3-AF3C-6D8BAC09AF4D}" type="presParOf" srcId="{681415A1-17BD-4D9A-B07E-9F06791D259D}" destId="{CEBFBDBD-259A-4F19-A41E-F8D0531A78A2}" srcOrd="5" destOrd="0" presId="urn:microsoft.com/office/officeart/2005/8/layout/hList1"/>
    <dgm:cxn modelId="{A9F6923E-DF71-444F-A6ED-033C8F01A244}" type="presParOf" srcId="{681415A1-17BD-4D9A-B07E-9F06791D259D}" destId="{BFEBD845-0D9F-48F2-A73A-E5E05B099E8A}" srcOrd="6" destOrd="0" presId="urn:microsoft.com/office/officeart/2005/8/layout/hList1"/>
    <dgm:cxn modelId="{EC0A9D0D-33AE-4F34-BE4D-7C2938626EDF}" type="presParOf" srcId="{BFEBD845-0D9F-48F2-A73A-E5E05B099E8A}" destId="{8B58166E-5A6E-4E39-A943-90284F6DCE41}" srcOrd="0" destOrd="0" presId="urn:microsoft.com/office/officeart/2005/8/layout/hList1"/>
    <dgm:cxn modelId="{0F0B2313-DAB1-44D2-9466-C7E9C062FE95}" type="presParOf" srcId="{BFEBD845-0D9F-48F2-A73A-E5E05B099E8A}" destId="{6C228FAD-8A71-42AC-B3BE-D879487E1848}" srcOrd="1" destOrd="0" presId="urn:microsoft.com/office/officeart/2005/8/layout/hList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1" qsCatId="simple" csTypeId="urn:microsoft.com/office/officeart/2005/8/colors/colorful4#1" csCatId="colorful" phldr="1"/>
      <dgm:spPr/>
      <dgm:t>
        <a:bodyPr/>
        <a:lstStyle/>
        <a:p>
          <a:endParaRPr lang="es-ES"/>
        </a:p>
      </dgm:t>
    </dgm:pt>
    <dgm:pt modelId="{F861A691-1ED7-4178-B206-60C15B0B43EF}">
      <dgm:prSet custT="1"/>
      <dgm:spPr>
        <a:solidFill>
          <a:schemeClr val="accent2">
            <a:lumMod val="40000"/>
            <a:lumOff val="60000"/>
          </a:schemeClr>
        </a:solidFill>
      </dgm:spPr>
      <dgm:t>
        <a:bodyPr/>
        <a:lstStyle/>
        <a:p>
          <a:r>
            <a:rPr lang="it-IT" sz="1600" b="1" dirty="0">
              <a:solidFill>
                <a:schemeClr val="tx1"/>
              </a:solidFill>
            </a:rPr>
            <a:t>Dicevano quello che la gente voleva sentire </a:t>
          </a:r>
          <a:r>
            <a:rPr lang="es-ES" sz="1600" b="1" dirty="0">
              <a:solidFill>
                <a:schemeClr val="tx1"/>
              </a:solidFill>
            </a:rPr>
            <a:t>(Ez 13:16)</a:t>
          </a:r>
          <a:endParaRPr lang="es-ES" sz="160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E7073E38-E644-4DA3-B5FF-20EAEF767AE8}">
      <dgm:prSet custT="1"/>
      <dgm:spPr>
        <a:solidFill>
          <a:srgbClr val="FFB3FF"/>
        </a:solidFill>
      </dgm:spPr>
      <dgm:t>
        <a:bodyPr/>
        <a:lstStyle/>
        <a:p>
          <a:r>
            <a:rPr lang="it-IT" sz="1600" b="1" dirty="0">
              <a:solidFill>
                <a:schemeClr val="tx1"/>
              </a:solidFill>
            </a:rPr>
            <a:t>Non parlavano contro il peccato </a:t>
          </a:r>
          <a:r>
            <a:rPr lang="es-ES" sz="1600" b="1" dirty="0">
              <a:solidFill>
                <a:schemeClr val="tx1"/>
              </a:solidFill>
            </a:rPr>
            <a:t>(Ez 13:22)</a:t>
          </a:r>
          <a:endParaRPr lang="es-ES" sz="160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3DDC293E-5143-4CB6-ABB8-569658A07BC0}">
      <dgm:prSet custT="1"/>
      <dgm:spPr>
        <a:solidFill>
          <a:schemeClr val="accent1">
            <a:lumMod val="40000"/>
            <a:lumOff val="60000"/>
          </a:schemeClr>
        </a:solidFill>
      </dgm:spPr>
      <dgm:t>
        <a:bodyPr/>
        <a:lstStyle/>
        <a:p>
          <a:r>
            <a:rPr lang="it-IT" sz="1600" b="1" dirty="0">
              <a:solidFill>
                <a:schemeClr val="tx1"/>
              </a:solidFill>
            </a:rPr>
            <a:t>Cercavano di trarne profitto personale </a:t>
          </a:r>
          <a:r>
            <a:rPr lang="es-ES" sz="1600" b="1" dirty="0">
              <a:solidFill>
                <a:schemeClr val="tx1"/>
              </a:solidFill>
            </a:rPr>
            <a:t>(Ez 13:19)</a:t>
          </a:r>
          <a:endParaRPr lang="es-ES" sz="160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32992B69-6C87-4FF0-A7D2-1E0CF03A026B}">
      <dgm:prSet custT="1"/>
      <dgm:spPr>
        <a:solidFill>
          <a:schemeClr val="accent4">
            <a:lumMod val="40000"/>
            <a:lumOff val="60000"/>
          </a:schemeClr>
        </a:solidFill>
      </dgm:spPr>
      <dgm:t>
        <a:bodyPr/>
        <a:lstStyle/>
        <a:p>
          <a:r>
            <a:rPr lang="it-IT" sz="1600" b="1" dirty="0">
              <a:solidFill>
                <a:schemeClr val="tx1"/>
              </a:solidFill>
            </a:rPr>
            <a:t>Si inventavano le loro profezie </a:t>
          </a:r>
          <a:r>
            <a:rPr lang="es-ES" sz="1600" b="1" dirty="0">
              <a:solidFill>
                <a:schemeClr val="tx1"/>
              </a:solidFill>
            </a:rPr>
            <a:t>(Ez </a:t>
          </a:r>
          <a:r>
            <a:rPr lang="es-ES" sz="1400" b="1" dirty="0">
              <a:solidFill>
                <a:schemeClr val="tx1"/>
              </a:solidFill>
            </a:rPr>
            <a:t>13:2,17)</a:t>
          </a:r>
          <a:endParaRPr lang="es-ES" sz="1400" dirty="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s-ES" sz="200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dgm:presLayoutVars>
          <dgm:bulletEnabled val="1"/>
        </dgm:presLayoutVars>
      </dgm:prSet>
      <dgm:spPr/>
    </dgm:pt>
    <dgm:pt modelId="{644D4322-20C0-4BC5-B361-96DEF3A3933E}" type="pres">
      <dgm:prSet presAssocID="{A2A1CFD8-806F-4AE3-8C16-8303F908D830}" presName="FourNodes_3" presStyleLbl="node1" presStyleIdx="2" presStyleCnt="4">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Chi era chiamato al ministero profetico?</a:t>
          </a:r>
          <a:endParaRPr lang="es-ES" sz="1800" kern="1200" dirty="0">
            <a:effectLst>
              <a:outerShdw blurRad="38100" dist="38100" dir="2700000" algn="tl">
                <a:srgbClr val="000000"/>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Come si comportavano i profeti?</a:t>
          </a:r>
          <a:endParaRPr lang="es-ES" sz="1800" kern="1200" dirty="0">
            <a:effectLst>
              <a:outerShdw blurRad="38100" dist="38100" dir="2700000" algn="tl">
                <a:srgbClr val="000000"/>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Che opera realizzavano i profeti?</a:t>
          </a:r>
          <a:endParaRPr lang="es-ES" sz="1800" kern="1200" dirty="0">
            <a:effectLst>
              <a:outerShdw blurRad="38100" dist="38100" dir="2700000" algn="tl">
                <a:srgbClr val="000000"/>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Quali donne ebbero il dono di profezia?</a:t>
          </a:r>
          <a:endParaRPr lang="es-ES" sz="1800" kern="120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Quali caratteristiche avevano i falsi profeti?</a:t>
          </a:r>
          <a:endParaRPr lang="es-ES" sz="1800" kern="120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40BC9-8879-4DCD-BB02-8927DB5F7B5D}">
      <dsp:nvSpPr>
        <dsp:cNvPr id="0" name=""/>
        <dsp:cNvSpPr/>
      </dsp:nvSpPr>
      <dsp:spPr>
        <a:xfrm>
          <a:off x="136622" y="69291"/>
          <a:ext cx="2420733" cy="968293"/>
        </a:xfrm>
        <a:prstGeom prst="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Con i re</a:t>
          </a:r>
          <a:endParaRPr lang="es-ES" sz="1800" kern="1200" dirty="0">
            <a:effectLst>
              <a:outerShdw blurRad="38100" dist="38100" dir="2700000" algn="tl">
                <a:srgbClr val="000000">
                  <a:alpha val="43137"/>
                </a:srgbClr>
              </a:outerShdw>
            </a:effectLst>
          </a:endParaRPr>
        </a:p>
      </dsp:txBody>
      <dsp:txXfrm>
        <a:off x="136622" y="69291"/>
        <a:ext cx="2420733" cy="968293"/>
      </dsp:txXfrm>
    </dsp:sp>
    <dsp:sp modelId="{CF1B35E5-5757-45D6-95F2-5BF0798F1D58}">
      <dsp:nvSpPr>
        <dsp:cNvPr id="0" name=""/>
        <dsp:cNvSpPr/>
      </dsp:nvSpPr>
      <dsp:spPr>
        <a:xfrm>
          <a:off x="1533" y="1037584"/>
          <a:ext cx="2690911" cy="2944012"/>
        </a:xfrm>
        <a:prstGeom prst="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es-ES" sz="2000" b="1" kern="1200" dirty="0"/>
            <a:t>Li ungevano</a:t>
          </a:r>
          <a:br>
            <a:rPr lang="es-ES" sz="2000" b="1" kern="1200" dirty="0"/>
          </a:br>
          <a:r>
            <a:rPr lang="es-ES" sz="2000" b="1" kern="1200" dirty="0"/>
            <a:t>(1 Re 19:16)</a:t>
          </a:r>
          <a:endParaRPr lang="es-ES" sz="2000" kern="1200" dirty="0"/>
        </a:p>
        <a:p>
          <a:pPr marL="265113" lvl="1" indent="0" algn="l" defTabSz="889000">
            <a:lnSpc>
              <a:spcPct val="90000"/>
            </a:lnSpc>
            <a:spcBef>
              <a:spcPct val="0"/>
            </a:spcBef>
            <a:spcAft>
              <a:spcPct val="15000"/>
            </a:spcAft>
            <a:buSzPct val="120000"/>
            <a:buFontTx/>
            <a:buNone/>
          </a:pPr>
          <a:r>
            <a:rPr lang="es-ES" sz="2000" b="1" kern="1200" dirty="0"/>
            <a:t>Li incoraggiavano quando facevano bene (2 Cr 15:8)</a:t>
          </a:r>
          <a:endParaRPr lang="es-ES" sz="2000" kern="1200" dirty="0"/>
        </a:p>
        <a:p>
          <a:pPr marL="265113" lvl="1" indent="0" algn="l" defTabSz="889000">
            <a:lnSpc>
              <a:spcPct val="90000"/>
            </a:lnSpc>
            <a:spcBef>
              <a:spcPct val="0"/>
            </a:spcBef>
            <a:spcAft>
              <a:spcPct val="15000"/>
            </a:spcAft>
            <a:buSzPct val="120000"/>
            <a:buFontTx/>
            <a:buNone/>
          </a:pPr>
          <a:r>
            <a:rPr lang="es-ES" sz="2000" b="1" kern="1200" dirty="0"/>
            <a:t>Li confrontavano quando facevano male (1 Re 21:20)</a:t>
          </a:r>
          <a:endParaRPr lang="es-ES" sz="2000" kern="1200" dirty="0"/>
        </a:p>
      </dsp:txBody>
      <dsp:txXfrm>
        <a:off x="1533" y="1037584"/>
        <a:ext cx="2690911" cy="2944012"/>
      </dsp:txXfrm>
    </dsp:sp>
    <dsp:sp modelId="{FFE4639A-A1BC-48B9-BB6E-193C8A90B79C}">
      <dsp:nvSpPr>
        <dsp:cNvPr id="0" name=""/>
        <dsp:cNvSpPr/>
      </dsp:nvSpPr>
      <dsp:spPr>
        <a:xfrm>
          <a:off x="3273880" y="106706"/>
          <a:ext cx="2420733" cy="968293"/>
        </a:xfrm>
        <a:prstGeom prst="rect">
          <a:avLst/>
        </a:prstGeom>
        <a:solidFill>
          <a:schemeClr val="accent5">
            <a:hueOff val="-2170221"/>
            <a:satOff val="-7353"/>
            <a:lumOff val="405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Con i sacerdoti</a:t>
          </a:r>
          <a:endParaRPr lang="es-ES" sz="1800" kern="1200" dirty="0">
            <a:effectLst>
              <a:outerShdw blurRad="38100" dist="38100" dir="2700000" algn="tl">
                <a:srgbClr val="000000">
                  <a:alpha val="43137"/>
                </a:srgbClr>
              </a:outerShdw>
            </a:effectLst>
          </a:endParaRPr>
        </a:p>
      </dsp:txBody>
      <dsp:txXfrm>
        <a:off x="3273880" y="106706"/>
        <a:ext cx="2420733" cy="968293"/>
      </dsp:txXfrm>
    </dsp:sp>
    <dsp:sp modelId="{53DF6662-7B4C-4132-A7BC-60CF82E77731}">
      <dsp:nvSpPr>
        <dsp:cNvPr id="0" name=""/>
        <dsp:cNvSpPr/>
      </dsp:nvSpPr>
      <dsp:spPr>
        <a:xfrm>
          <a:off x="3031347" y="1037584"/>
          <a:ext cx="2691226" cy="2944012"/>
        </a:xfrm>
        <a:prstGeom prst="rect">
          <a:avLst/>
        </a:prstGeom>
        <a:solidFill>
          <a:schemeClr val="accent5">
            <a:tint val="40000"/>
            <a:alpha val="90000"/>
            <a:hueOff val="-2314894"/>
            <a:satOff val="-3150"/>
            <a:lumOff val="25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es-ES" sz="2000" b="1" kern="1200" dirty="0"/>
            <a:t>Li confrontavano quando facevano male (Ml 2:1,2)</a:t>
          </a:r>
          <a:endParaRPr lang="es-ES" sz="2000" kern="1200" dirty="0"/>
        </a:p>
      </dsp:txBody>
      <dsp:txXfrm>
        <a:off x="3031347" y="1037584"/>
        <a:ext cx="2691226" cy="2944012"/>
      </dsp:txXfrm>
    </dsp:sp>
    <dsp:sp modelId="{DEFE3BFD-63AE-46D0-8338-9DA444A1BDAE}">
      <dsp:nvSpPr>
        <dsp:cNvPr id="0" name=""/>
        <dsp:cNvSpPr/>
      </dsp:nvSpPr>
      <dsp:spPr>
        <a:xfrm>
          <a:off x="6231447" y="69291"/>
          <a:ext cx="2420733" cy="968293"/>
        </a:xfrm>
        <a:prstGeom prst="rect">
          <a:avLst/>
        </a:prstGeom>
        <a:solidFill>
          <a:schemeClr val="accent5">
            <a:hueOff val="-4340441"/>
            <a:satOff val="-14705"/>
            <a:lumOff val="810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Con il popolo</a:t>
          </a:r>
          <a:endParaRPr lang="es-ES" sz="1800" kern="1200" dirty="0">
            <a:effectLst>
              <a:outerShdw blurRad="38100" dist="38100" dir="2700000" algn="tl">
                <a:srgbClr val="000000">
                  <a:alpha val="43137"/>
                </a:srgbClr>
              </a:outerShdw>
            </a:effectLst>
          </a:endParaRPr>
        </a:p>
      </dsp:txBody>
      <dsp:txXfrm>
        <a:off x="6231447" y="69291"/>
        <a:ext cx="2420733" cy="968293"/>
      </dsp:txXfrm>
    </dsp:sp>
    <dsp:sp modelId="{75A5ECA1-1260-4949-AE3C-6090613AD70F}">
      <dsp:nvSpPr>
        <dsp:cNvPr id="0" name=""/>
        <dsp:cNvSpPr/>
      </dsp:nvSpPr>
      <dsp:spPr>
        <a:xfrm>
          <a:off x="6061475" y="1037584"/>
          <a:ext cx="2760676" cy="2944012"/>
        </a:xfrm>
        <a:prstGeom prst="rect">
          <a:avLst/>
        </a:prstGeom>
        <a:solidFill>
          <a:schemeClr val="accent5">
            <a:tint val="40000"/>
            <a:alpha val="90000"/>
            <a:hueOff val="-4629788"/>
            <a:satOff val="-6299"/>
            <a:lumOff val="49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es-ES" sz="2000" b="1" kern="1200" dirty="0"/>
            <a:t>Li istruivano nella giusta via (Mi 6:8)</a:t>
          </a:r>
          <a:endParaRPr lang="es-ES" sz="2000" kern="1200" dirty="0"/>
        </a:p>
        <a:p>
          <a:pPr marL="265113" lvl="1" indent="0" algn="l" defTabSz="889000">
            <a:lnSpc>
              <a:spcPct val="90000"/>
            </a:lnSpc>
            <a:spcBef>
              <a:spcPct val="0"/>
            </a:spcBef>
            <a:spcAft>
              <a:spcPct val="15000"/>
            </a:spcAft>
            <a:buSzPct val="120000"/>
            <a:buFontTx/>
            <a:buNone/>
          </a:pPr>
          <a:r>
            <a:rPr lang="es-ES" sz="2000" b="1" kern="1200" dirty="0"/>
            <a:t>Dichiaravano i loro eccati (</a:t>
          </a:r>
          <a:r>
            <a:rPr lang="es-ES" sz="2000" b="1" kern="1200" dirty="0" err="1"/>
            <a:t>Is</a:t>
          </a:r>
          <a:r>
            <a:rPr lang="es-ES" sz="2000" b="1" kern="1200" dirty="0"/>
            <a:t> 58:1)</a:t>
          </a:r>
          <a:endParaRPr lang="es-ES" sz="2000" kern="1200" dirty="0"/>
        </a:p>
        <a:p>
          <a:pPr marL="265113" lvl="1" indent="0" algn="l" defTabSz="889000">
            <a:lnSpc>
              <a:spcPct val="90000"/>
            </a:lnSpc>
            <a:spcBef>
              <a:spcPct val="0"/>
            </a:spcBef>
            <a:spcAft>
              <a:spcPct val="15000"/>
            </a:spcAft>
            <a:buSzPct val="120000"/>
            <a:buFontTx/>
            <a:buNone/>
          </a:pPr>
          <a:r>
            <a:rPr lang="es-ES" sz="2000" b="1" kern="1200" dirty="0"/>
            <a:t>Li chiamavano al pentimento (Ez 18:32)</a:t>
          </a:r>
          <a:endParaRPr lang="es-ES" sz="2000" kern="1200" dirty="0"/>
        </a:p>
      </dsp:txBody>
      <dsp:txXfrm>
        <a:off x="6061475" y="1037584"/>
        <a:ext cx="2760676" cy="2944012"/>
      </dsp:txXfrm>
    </dsp:sp>
    <dsp:sp modelId="{8B58166E-5A6E-4E39-A943-90284F6DCE41}">
      <dsp:nvSpPr>
        <dsp:cNvPr id="0" name=""/>
        <dsp:cNvSpPr/>
      </dsp:nvSpPr>
      <dsp:spPr>
        <a:xfrm>
          <a:off x="9161055" y="69291"/>
          <a:ext cx="2420733" cy="968293"/>
        </a:xfrm>
        <a:prstGeom prst="rect">
          <a:avLst/>
        </a:prstGeom>
        <a:solidFill>
          <a:schemeClr val="accent5">
            <a:hueOff val="-6510662"/>
            <a:satOff val="-22058"/>
            <a:lumOff val="1215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Con noi</a:t>
          </a:r>
          <a:endParaRPr lang="es-ES" sz="1800" kern="1200" dirty="0">
            <a:effectLst>
              <a:outerShdw blurRad="38100" dist="38100" dir="2700000" algn="tl">
                <a:srgbClr val="000000">
                  <a:alpha val="43137"/>
                </a:srgbClr>
              </a:outerShdw>
            </a:effectLst>
          </a:endParaRPr>
        </a:p>
      </dsp:txBody>
      <dsp:txXfrm>
        <a:off x="9161055" y="69291"/>
        <a:ext cx="2420733" cy="968293"/>
      </dsp:txXfrm>
    </dsp:sp>
    <dsp:sp modelId="{6C228FAD-8A71-42AC-B3BE-D879487E1848}">
      <dsp:nvSpPr>
        <dsp:cNvPr id="0" name=""/>
        <dsp:cNvSpPr/>
      </dsp:nvSpPr>
      <dsp:spPr>
        <a:xfrm>
          <a:off x="9161055" y="1037584"/>
          <a:ext cx="2420733" cy="2944012"/>
        </a:xfrm>
        <a:prstGeom prst="rect">
          <a:avLst/>
        </a:prstGeom>
        <a:solidFill>
          <a:schemeClr val="accent5">
            <a:tint val="40000"/>
            <a:alpha val="90000"/>
            <a:hueOff val="-6944682"/>
            <a:satOff val="-9449"/>
            <a:lumOff val="74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es-ES" sz="2000" b="1" kern="1200" dirty="0"/>
            <a:t>Scrivevano i loro messaggi (2 Cr 13:22)</a:t>
          </a:r>
          <a:endParaRPr lang="es-ES" sz="2000" kern="1200" dirty="0"/>
        </a:p>
      </dsp:txBody>
      <dsp:txXfrm>
        <a:off x="9161055" y="1037584"/>
        <a:ext cx="2420733" cy="29440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107084" cy="300278"/>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t-IT" sz="1600" b="1" kern="1200" dirty="0">
              <a:solidFill>
                <a:schemeClr val="tx1"/>
              </a:solidFill>
            </a:rPr>
            <a:t>Si inventavano le loro profezie </a:t>
          </a:r>
          <a:r>
            <a:rPr lang="es-ES" sz="1600" b="1" kern="1200" dirty="0">
              <a:solidFill>
                <a:schemeClr val="tx1"/>
              </a:solidFill>
            </a:rPr>
            <a:t>(Ez </a:t>
          </a:r>
          <a:r>
            <a:rPr lang="es-ES" sz="1400" b="1" kern="1200" dirty="0">
              <a:solidFill>
                <a:schemeClr val="tx1"/>
              </a:solidFill>
            </a:rPr>
            <a:t>13:2,17)</a:t>
          </a:r>
          <a:endParaRPr lang="es-ES" sz="1400" kern="1200" dirty="0">
            <a:solidFill>
              <a:schemeClr val="tx1"/>
            </a:solidFill>
          </a:endParaRPr>
        </a:p>
      </dsp:txBody>
      <dsp:txXfrm>
        <a:off x="8795" y="8795"/>
        <a:ext cx="5757686" cy="282688"/>
      </dsp:txXfrm>
    </dsp:sp>
    <dsp:sp modelId="{9EED3436-14B9-4328-AE94-23419D8B7768}">
      <dsp:nvSpPr>
        <dsp:cNvPr id="0" name=""/>
        <dsp:cNvSpPr/>
      </dsp:nvSpPr>
      <dsp:spPr>
        <a:xfrm>
          <a:off x="511468" y="354874"/>
          <a:ext cx="6107084" cy="300278"/>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t-IT" sz="1600" b="1" kern="1200" dirty="0">
              <a:solidFill>
                <a:schemeClr val="tx1"/>
              </a:solidFill>
            </a:rPr>
            <a:t>Dicevano quello che la gente voleva sentire </a:t>
          </a:r>
          <a:r>
            <a:rPr lang="es-ES" sz="1600" b="1" kern="1200" dirty="0">
              <a:solidFill>
                <a:schemeClr val="tx1"/>
              </a:solidFill>
            </a:rPr>
            <a:t>(Ez 13:16)</a:t>
          </a:r>
          <a:endParaRPr lang="es-ES" sz="1600" kern="1200" dirty="0">
            <a:solidFill>
              <a:schemeClr val="tx1"/>
            </a:solidFill>
          </a:endParaRPr>
        </a:p>
      </dsp:txBody>
      <dsp:txXfrm>
        <a:off x="520263" y="363669"/>
        <a:ext cx="5382844" cy="282688"/>
      </dsp:txXfrm>
    </dsp:sp>
    <dsp:sp modelId="{644D4322-20C0-4BC5-B361-96DEF3A3933E}">
      <dsp:nvSpPr>
        <dsp:cNvPr id="0" name=""/>
        <dsp:cNvSpPr/>
      </dsp:nvSpPr>
      <dsp:spPr>
        <a:xfrm>
          <a:off x="1015302" y="709749"/>
          <a:ext cx="6107084" cy="300278"/>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t-IT" sz="1600" b="1" kern="1200" dirty="0">
              <a:solidFill>
                <a:schemeClr val="tx1"/>
              </a:solidFill>
            </a:rPr>
            <a:t>Non parlavano contro il peccato </a:t>
          </a:r>
          <a:r>
            <a:rPr lang="es-ES" sz="1600" b="1" kern="1200" dirty="0">
              <a:solidFill>
                <a:schemeClr val="tx1"/>
              </a:solidFill>
            </a:rPr>
            <a:t>(Ez 13:22)</a:t>
          </a:r>
          <a:endParaRPr lang="es-ES" sz="1600" kern="1200" dirty="0">
            <a:solidFill>
              <a:schemeClr val="tx1"/>
            </a:solidFill>
          </a:endParaRPr>
        </a:p>
      </dsp:txBody>
      <dsp:txXfrm>
        <a:off x="1024097" y="718544"/>
        <a:ext cx="5390478" cy="282688"/>
      </dsp:txXfrm>
    </dsp:sp>
    <dsp:sp modelId="{646086EF-A582-43F2-A0F8-BDACD0A14D75}">
      <dsp:nvSpPr>
        <dsp:cNvPr id="0" name=""/>
        <dsp:cNvSpPr/>
      </dsp:nvSpPr>
      <dsp:spPr>
        <a:xfrm>
          <a:off x="1526770" y="1064623"/>
          <a:ext cx="6107084" cy="300278"/>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it-IT" sz="1600" b="1" kern="1200" dirty="0">
              <a:solidFill>
                <a:schemeClr val="tx1"/>
              </a:solidFill>
            </a:rPr>
            <a:t>Cercavano di trarne profitto personale </a:t>
          </a:r>
          <a:r>
            <a:rPr lang="es-ES" sz="1600" b="1" kern="1200" dirty="0">
              <a:solidFill>
                <a:schemeClr val="tx1"/>
              </a:solidFill>
            </a:rPr>
            <a:t>(Ez 13:19)</a:t>
          </a:r>
          <a:endParaRPr lang="es-ES" sz="1600" kern="1200" dirty="0">
            <a:solidFill>
              <a:schemeClr val="tx1"/>
            </a:solidFill>
          </a:endParaRPr>
        </a:p>
      </dsp:txBody>
      <dsp:txXfrm>
        <a:off x="1535565" y="1073418"/>
        <a:ext cx="5382844" cy="282688"/>
      </dsp:txXfrm>
    </dsp:sp>
    <dsp:sp modelId="{78472FAB-D2AC-4A01-9250-D3424753C9CC}">
      <dsp:nvSpPr>
        <dsp:cNvPr id="0" name=""/>
        <dsp:cNvSpPr/>
      </dsp:nvSpPr>
      <dsp:spPr>
        <a:xfrm>
          <a:off x="5911903" y="229985"/>
          <a:ext cx="195180" cy="195180"/>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endParaRPr lang="es-ES" sz="800" kern="1200">
            <a:solidFill>
              <a:schemeClr val="tx1"/>
            </a:solidFill>
          </a:endParaRPr>
        </a:p>
      </dsp:txBody>
      <dsp:txXfrm>
        <a:off x="5955818" y="229985"/>
        <a:ext cx="107350" cy="146873"/>
      </dsp:txXfrm>
    </dsp:sp>
    <dsp:sp modelId="{0A7D6550-1042-453A-9DE8-0B3E644AA13B}">
      <dsp:nvSpPr>
        <dsp:cNvPr id="0" name=""/>
        <dsp:cNvSpPr/>
      </dsp:nvSpPr>
      <dsp:spPr>
        <a:xfrm>
          <a:off x="6423371" y="584860"/>
          <a:ext cx="195180" cy="195180"/>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endParaRPr lang="es-ES" sz="800" kern="1200">
            <a:solidFill>
              <a:schemeClr val="tx1"/>
            </a:solidFill>
          </a:endParaRPr>
        </a:p>
      </dsp:txBody>
      <dsp:txXfrm>
        <a:off x="6467286" y="584860"/>
        <a:ext cx="107350" cy="146873"/>
      </dsp:txXfrm>
    </dsp:sp>
    <dsp:sp modelId="{30D20B0F-EAAD-4BFC-9880-3CA89F455507}">
      <dsp:nvSpPr>
        <dsp:cNvPr id="0" name=""/>
        <dsp:cNvSpPr/>
      </dsp:nvSpPr>
      <dsp:spPr>
        <a:xfrm>
          <a:off x="6927205" y="939735"/>
          <a:ext cx="195180" cy="195180"/>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endParaRPr lang="es-ES" sz="800" kern="1200">
            <a:solidFill>
              <a:schemeClr val="tx1"/>
            </a:solidFill>
          </a:endParaRPr>
        </a:p>
      </dsp:txBody>
      <dsp:txXfrm>
        <a:off x="6971120" y="939735"/>
        <a:ext cx="107350" cy="14687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lt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2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1">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6733B6-71F8-4950-B62F-A924DC67199F}" type="datetimeFigureOut">
              <a:rPr lang="es-ES_tradnl" smtClean="0"/>
              <a:pPr/>
              <a:t>07/10/2026</a:t>
            </a:fld>
            <a:endParaRPr lang="es-ES_tradnl"/>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s-ES_tradnl"/>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66B503-0794-4DD4-8DBA-E760BC679FF2}" type="slidenum">
              <a:rPr lang="es-ES_tradnl" smtClean="0"/>
              <a:pPr/>
              <a:t>‹Nº›</a:t>
            </a:fld>
            <a:endParaRPr lang="es-ES_tradnl"/>
          </a:p>
        </p:txBody>
      </p:sp>
    </p:spTree>
    <p:extLst>
      <p:ext uri="{BB962C8B-B14F-4D97-AF65-F5344CB8AC3E}">
        <p14:creationId xmlns:p14="http://schemas.microsoft.com/office/powerpoint/2010/main" val="3680245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s-ES_tradnl" dirty="0"/>
          </a:p>
        </p:txBody>
      </p:sp>
      <p:sp>
        <p:nvSpPr>
          <p:cNvPr id="4" name="Segnaposto numero diapositiva 3"/>
          <p:cNvSpPr>
            <a:spLocks noGrp="1"/>
          </p:cNvSpPr>
          <p:nvPr>
            <p:ph type="sldNum" sz="quarter" idx="10"/>
          </p:nvPr>
        </p:nvSpPr>
        <p:spPr/>
        <p:txBody>
          <a:bodyPr/>
          <a:lstStyle/>
          <a:p>
            <a:fld id="{9E66B503-0794-4DD4-8DBA-E760BC679FF2}" type="slidenum">
              <a:rPr lang="es-ES_tradnl" smtClean="0"/>
              <a:pPr/>
              <a:t>6</a:t>
            </a:fld>
            <a:endParaRPr lang="es-ES_tradnl"/>
          </a:p>
        </p:txBody>
      </p:sp>
    </p:spTree>
    <p:extLst>
      <p:ext uri="{BB962C8B-B14F-4D97-AF65-F5344CB8AC3E}">
        <p14:creationId xmlns:p14="http://schemas.microsoft.com/office/powerpoint/2010/main" val="1039260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pPr/>
              <a:t>07/10/2026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pPr/>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pPr/>
              <a:t>07/10/2026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pPr/>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pPr/>
              <a:t>07/10/2026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pPr/>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pPr/>
              <a:t>07/10/2026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pPr/>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pPr/>
              <a:t>07/10/2026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pPr/>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pPr/>
              <a:t>07/10/2026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pPr/>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pPr/>
              <a:t>07/10/2026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pPr/>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pPr/>
              <a:t>07/10/2026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pPr/>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pPr/>
              <a:t>07/10/2026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pPr/>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pPr/>
              <a:t>07/10/2026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pPr/>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pPr/>
              <a:t>07/10/2026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pPr/>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pPr/>
              <a:t>07/10/2026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pPr/>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0.jpeg"/><Relationship Id="rId7" Type="http://schemas.openxmlformats.org/officeDocument/2006/relationships/diagramColors" Target="../diagrams/colors2.xml"/><Relationship Id="rId12"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image" Target="../media/image23.jpeg"/><Relationship Id="rId5" Type="http://schemas.openxmlformats.org/officeDocument/2006/relationships/diagramLayout" Target="../diagrams/layout2.xml"/><Relationship Id="rId10" Type="http://schemas.openxmlformats.org/officeDocument/2006/relationships/image" Target="../media/image22.jpeg"/><Relationship Id="rId4" Type="http://schemas.openxmlformats.org/officeDocument/2006/relationships/diagramData" Target="../diagrams/data2.xml"/><Relationship Id="rId9"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2.jpeg"/></Relationships>
</file>

<file path=ppt/slides/_rels/slide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ATOS PC CLAUDIO\IGLESIA\Escuela Sabatica - ppt lecciones\2026\1 TRIMESTRE\leccion 2\176688033683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74" y="11564"/>
            <a:ext cx="12200074" cy="6846435"/>
          </a:xfrm>
          <a:prstGeom prst="rect">
            <a:avLst/>
          </a:prstGeom>
          <a:noFill/>
        </p:spPr>
      </p:pic>
      <p:sp>
        <p:nvSpPr>
          <p:cNvPr id="3" name="Rettangolo arrotondato 2"/>
          <p:cNvSpPr/>
          <p:nvPr/>
        </p:nvSpPr>
        <p:spPr>
          <a:xfrm>
            <a:off x="304801" y="132641"/>
            <a:ext cx="11549742" cy="1151873"/>
          </a:xfrm>
          <a:prstGeom prst="roundRect">
            <a:avLst/>
          </a:prstGeom>
          <a:gradFill flip="none" rotWithShape="1">
            <a:gsLst>
              <a:gs pos="82000">
                <a:schemeClr val="accent1">
                  <a:lumMod val="60000"/>
                  <a:lumOff val="40000"/>
                </a:schemeClr>
              </a:gs>
              <a:gs pos="50000">
                <a:srgbClr val="9CB86E"/>
              </a:gs>
              <a:gs pos="100000">
                <a:srgbClr val="156B13"/>
              </a:gs>
            </a:gsLst>
            <a:path path="shape">
              <a:fillToRect l="50000" t="50000" r="50000" b="50000"/>
            </a:path>
            <a:tileRect/>
          </a:gradFill>
          <a:ln>
            <a:noFill/>
          </a:ln>
          <a:scene3d>
            <a:camera prst="orthographicFront"/>
            <a:lightRig rig="threePt" dir="t"/>
          </a:scene3d>
          <a:sp3d>
            <a:bevelT w="165100" prst="coolSlant"/>
          </a:sp3d>
        </p:spPr>
        <p:style>
          <a:lnRef idx="2">
            <a:schemeClr val="accent6">
              <a:shade val="50000"/>
            </a:schemeClr>
          </a:lnRef>
          <a:fillRef idx="1">
            <a:schemeClr val="accent6"/>
          </a:fillRef>
          <a:effectRef idx="0">
            <a:schemeClr val="accent6"/>
          </a:effectRef>
          <a:fontRef idx="minor">
            <a:schemeClr val="lt1"/>
          </a:fontRef>
        </p:style>
        <p:txBody>
          <a:bodyPr lIns="121914" tIns="60957" rIns="121914" bIns="60957" rtlCol="0" anchor="ctr"/>
          <a:lstStyle/>
          <a:p>
            <a:pPr algn="ctr"/>
            <a:endParaRPr lang="it-IT" sz="2700" dirty="0"/>
          </a:p>
        </p:txBody>
      </p:sp>
      <p:sp>
        <p:nvSpPr>
          <p:cNvPr id="4" name="CasellaDiTesto 3"/>
          <p:cNvSpPr txBox="1"/>
          <p:nvPr/>
        </p:nvSpPr>
        <p:spPr>
          <a:xfrm>
            <a:off x="10118271" y="1316157"/>
            <a:ext cx="1538151" cy="492436"/>
          </a:xfrm>
          <a:prstGeom prst="rect">
            <a:avLst/>
          </a:prstGeom>
          <a:solidFill>
            <a:schemeClr val="accent3">
              <a:lumMod val="40000"/>
              <a:lumOff val="60000"/>
            </a:schemeClr>
          </a:solidFill>
          <a:effectLst>
            <a:innerShdw dist="1943100" dir="13500000">
              <a:prstClr val="black"/>
            </a:innerShdw>
          </a:effectLst>
          <a:scene3d>
            <a:camera prst="orthographicFront"/>
            <a:lightRig rig="threePt" dir="t"/>
          </a:scene3d>
          <a:sp3d>
            <a:bevelT/>
          </a:sp3d>
        </p:spPr>
        <p:txBody>
          <a:bodyPr wrap="square" lIns="121914" tIns="60957" rIns="121914" bIns="60957" rtlCol="0">
            <a:spAutoFit/>
          </a:bodyPr>
          <a:lstStyle/>
          <a:p>
            <a:pPr algn="ctr"/>
            <a:r>
              <a:rPr lang="es-ES" sz="1200" b="1" dirty="0">
                <a:solidFill>
                  <a:srgbClr val="002060"/>
                </a:solidFill>
                <a:effectLst>
                  <a:outerShdw blurRad="38100" dist="38100" dir="2700000" algn="tl">
                    <a:srgbClr val="000000">
                      <a:alpha val="43137"/>
                    </a:srgbClr>
                  </a:outerShdw>
                </a:effectLst>
                <a:latin typeface="Verdana" pitchFamily="34" charset="0"/>
                <a:ea typeface="Verdana" pitchFamily="34" charset="0"/>
              </a:rPr>
              <a:t>4 TRIMESTRE 2026</a:t>
            </a:r>
            <a:endParaRPr lang="it-IT" sz="1200" b="1" dirty="0">
              <a:solidFill>
                <a:srgbClr val="002060"/>
              </a:solidFill>
              <a:effectLst>
                <a:outerShdw blurRad="38100" dist="38100" dir="2700000" algn="tl">
                  <a:srgbClr val="000000">
                    <a:alpha val="43137"/>
                  </a:srgbClr>
                </a:outerShdw>
              </a:effectLst>
              <a:latin typeface="Verdana" pitchFamily="34" charset="0"/>
              <a:ea typeface="Verdana" pitchFamily="34" charset="0"/>
            </a:endParaRPr>
          </a:p>
        </p:txBody>
      </p:sp>
      <p:sp>
        <p:nvSpPr>
          <p:cNvPr id="5" name="Text Box 5">
            <a:extLst>
              <a:ext uri="{FF2B5EF4-FFF2-40B4-BE49-F238E27FC236}">
                <a16:creationId xmlns:a16="http://schemas.microsoft.com/office/drawing/2014/main" id="{E88B29BE-9242-473D-A56B-64D155C91C84}"/>
              </a:ext>
            </a:extLst>
          </p:cNvPr>
          <p:cNvSpPr txBox="1">
            <a:spLocks noChangeArrowheads="1"/>
          </p:cNvSpPr>
          <p:nvPr/>
        </p:nvSpPr>
        <p:spPr bwMode="auto">
          <a:xfrm>
            <a:off x="365761" y="355348"/>
            <a:ext cx="11443062" cy="707880"/>
          </a:xfrm>
          <a:prstGeom prst="rect">
            <a:avLst/>
          </a:prstGeom>
          <a:noFill/>
          <a:ln w="9525">
            <a:noFill/>
            <a:miter lim="800000"/>
            <a:headEnd/>
            <a:tailEnd/>
          </a:ln>
          <a:effectLst/>
        </p:spPr>
        <p:txBody>
          <a:bodyPr wrap="square" lIns="121914" tIns="60957" rIns="121914" bIns="60957">
            <a:spAutoFit/>
          </a:bodyPr>
          <a:lstStyle/>
          <a:p>
            <a:pPr algn="ctr">
              <a:spcBef>
                <a:spcPct val="50000"/>
              </a:spcBef>
              <a:defRPr/>
            </a:pPr>
            <a:r>
              <a:rPr lang="it-IT" sz="3800" b="1" dirty="0">
                <a:solidFill>
                  <a:srgbClr val="002060"/>
                </a:solidFill>
                <a:effectLst>
                  <a:outerShdw blurRad="38100" dist="38100" dir="2700000" algn="tl">
                    <a:srgbClr val="C0C0C0"/>
                  </a:outerShdw>
                </a:effectLst>
                <a:latin typeface="Verdana" pitchFamily="34" charset="0"/>
                <a:ea typeface="Verdana" pitchFamily="34" charset="0"/>
                <a:cs typeface="Arial" charset="0"/>
              </a:rPr>
              <a:t>LEZIONE 3 DELLA SCUOLA DEL SABATO</a:t>
            </a:r>
          </a:p>
        </p:txBody>
      </p:sp>
      <p:sp>
        <p:nvSpPr>
          <p:cNvPr id="6" name="Rettangolo arrotondato 5"/>
          <p:cNvSpPr/>
          <p:nvPr/>
        </p:nvSpPr>
        <p:spPr>
          <a:xfrm>
            <a:off x="457200" y="5693229"/>
            <a:ext cx="11549743" cy="1077815"/>
          </a:xfrm>
          <a:prstGeom prst="roundRect">
            <a:avLst/>
          </a:prstGeom>
          <a:gradFill flip="none" rotWithShape="1">
            <a:gsLst>
              <a:gs pos="82000">
                <a:schemeClr val="accent1">
                  <a:lumMod val="60000"/>
                  <a:lumOff val="40000"/>
                </a:schemeClr>
              </a:gs>
              <a:gs pos="50000">
                <a:srgbClr val="9CB86E"/>
              </a:gs>
              <a:gs pos="100000">
                <a:srgbClr val="156B13"/>
              </a:gs>
            </a:gsLst>
            <a:path path="shape">
              <a:fillToRect l="50000" t="50000" r="50000" b="50000"/>
            </a:path>
            <a:tileRect/>
          </a:gradFill>
          <a:ln>
            <a:noFill/>
          </a:ln>
          <a:scene3d>
            <a:camera prst="orthographicFront"/>
            <a:lightRig rig="threePt" dir="t"/>
          </a:scene3d>
          <a:sp3d>
            <a:bevelT w="165100" prst="coolSlant"/>
          </a:sp3d>
        </p:spPr>
        <p:style>
          <a:lnRef idx="2">
            <a:schemeClr val="accent6">
              <a:shade val="50000"/>
            </a:schemeClr>
          </a:lnRef>
          <a:fillRef idx="1">
            <a:schemeClr val="accent6"/>
          </a:fillRef>
          <a:effectRef idx="0">
            <a:schemeClr val="accent6"/>
          </a:effectRef>
          <a:fontRef idx="minor">
            <a:schemeClr val="lt1"/>
          </a:fontRef>
        </p:style>
        <p:txBody>
          <a:bodyPr lIns="121914" tIns="60957" rIns="121914" bIns="60957" rtlCol="0" anchor="ctr"/>
          <a:lstStyle/>
          <a:p>
            <a:pPr algn="ctr"/>
            <a:endParaRPr lang="it-IT" sz="2700" dirty="0"/>
          </a:p>
        </p:txBody>
      </p:sp>
      <p:sp>
        <p:nvSpPr>
          <p:cNvPr id="9" name="CuadroTexto 4">
            <a:extLst>
              <a:ext uri="{FF2B5EF4-FFF2-40B4-BE49-F238E27FC236}">
                <a16:creationId xmlns:a16="http://schemas.microsoft.com/office/drawing/2014/main" id="{4CB3EE98-247C-4F61-BF86-8B6275695A74}"/>
              </a:ext>
            </a:extLst>
          </p:cNvPr>
          <p:cNvSpPr txBox="1"/>
          <p:nvPr/>
        </p:nvSpPr>
        <p:spPr>
          <a:xfrm>
            <a:off x="491518" y="5771079"/>
            <a:ext cx="11353800" cy="954101"/>
          </a:xfrm>
          <a:prstGeom prst="rect">
            <a:avLst/>
          </a:prstGeom>
          <a:noFill/>
        </p:spPr>
        <p:txBody>
          <a:bodyPr wrap="square" lIns="121914" tIns="60957" rIns="121914" bIns="60957" rtlCol="0">
            <a:spAutoFit/>
            <a:scene3d>
              <a:camera prst="orthographicFront"/>
              <a:lightRig rig="flat" dir="tl">
                <a:rot lat="0" lon="0" rev="6600000"/>
              </a:lightRig>
            </a:scene3d>
            <a:sp3d extrusionH="25400" contourW="8890">
              <a:bevelT w="38100" h="31750" prst="convex"/>
              <a:contourClr>
                <a:schemeClr val="accent6">
                  <a:lumMod val="50000"/>
                </a:schemeClr>
              </a:contourClr>
            </a:sp3d>
          </a:bodyPr>
          <a:lstStyle>
            <a:defPPr>
              <a:defRPr lang="es-ES"/>
            </a:defPPr>
            <a:lvl1pPr algn="ctr" defTabSz="914400">
              <a:defRPr sz="4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defRPr>
            </a:lvl1pPr>
            <a:lvl2pPr defTabSz="914400"/>
            <a:lvl3pPr defTabSz="914400"/>
            <a:lvl4pPr defTabSz="914400"/>
            <a:lvl5pPr defTabSz="914400"/>
            <a:lvl6pPr defTabSz="914400"/>
            <a:lvl7pPr defTabSz="914400"/>
            <a:lvl8pPr defTabSz="914400"/>
            <a:lvl9pPr defTabSz="914400"/>
          </a:lstStyle>
          <a:p>
            <a:r>
              <a:rPr lang="es-ES" sz="5400" dirty="0">
                <a:ln w="10160">
                  <a:solidFill>
                    <a:schemeClr val="accent5"/>
                  </a:solidFill>
                  <a:prstDash val="solid"/>
                </a:ln>
                <a:solidFill>
                  <a:srgbClr val="002060"/>
                </a:solidFill>
                <a:effectLst>
                  <a:outerShdw blurRad="38100" dist="22860" dir="5400000" algn="tl" rotWithShape="0">
                    <a:srgbClr val="000000">
                      <a:alpha val="98000"/>
                    </a:srgbClr>
                  </a:outerShdw>
                </a:effectLst>
                <a:latin typeface="Calibri" pitchFamily="34" charset="0"/>
                <a:cs typeface="Calibri" pitchFamily="34" charset="0"/>
              </a:rPr>
              <a:t> I PROFETI DELL’ANTICO TESTAMENTO</a:t>
            </a:r>
          </a:p>
        </p:txBody>
      </p:sp>
      <p:pic>
        <p:nvPicPr>
          <p:cNvPr id="10" name="Picture 2"/>
          <p:cNvPicPr>
            <a:picLocks noChangeAspect="1" noChangeArrowheads="1"/>
          </p:cNvPicPr>
          <p:nvPr/>
        </p:nvPicPr>
        <p:blipFill>
          <a:blip r:embed="rId3" cstate="email"/>
          <a:stretch>
            <a:fillRect/>
          </a:stretch>
        </p:blipFill>
        <p:spPr bwMode="auto">
          <a:xfrm>
            <a:off x="285721" y="1280161"/>
            <a:ext cx="7817657" cy="4397432"/>
          </a:xfrm>
          <a:prstGeom prst="rect">
            <a:avLst/>
          </a:prstGeom>
          <a:ln>
            <a:noFill/>
          </a:ln>
          <a:effectLst>
            <a:softEdge rad="112500"/>
          </a:effectLst>
        </p:spPr>
      </p:pic>
      <p:sp>
        <p:nvSpPr>
          <p:cNvPr id="11" name="CasellaDiTesto 10"/>
          <p:cNvSpPr txBox="1"/>
          <p:nvPr/>
        </p:nvSpPr>
        <p:spPr>
          <a:xfrm>
            <a:off x="10166168" y="4970593"/>
            <a:ext cx="1538151" cy="492436"/>
          </a:xfrm>
          <a:prstGeom prst="rect">
            <a:avLst/>
          </a:prstGeom>
          <a:solidFill>
            <a:schemeClr val="accent3">
              <a:lumMod val="40000"/>
              <a:lumOff val="60000"/>
            </a:schemeClr>
          </a:solidFill>
          <a:effectLst>
            <a:innerShdw dist="1943100" dir="13500000">
              <a:prstClr val="black"/>
            </a:innerShdw>
          </a:effectLst>
          <a:scene3d>
            <a:camera prst="orthographicFront"/>
            <a:lightRig rig="threePt" dir="t"/>
          </a:scene3d>
          <a:sp3d>
            <a:bevelT/>
          </a:sp3d>
        </p:spPr>
        <p:txBody>
          <a:bodyPr wrap="square" lIns="121914" tIns="60957" rIns="121914" bIns="60957" rtlCol="0">
            <a:spAutoFit/>
          </a:bodyPr>
          <a:lstStyle/>
          <a:p>
            <a:pPr algn="ctr"/>
            <a:r>
              <a:rPr lang="es-ES" sz="1200" b="1" dirty="0">
                <a:solidFill>
                  <a:srgbClr val="002060"/>
                </a:solidFill>
                <a:effectLst>
                  <a:outerShdw blurRad="38100" dist="38100" dir="2700000" algn="tl">
                    <a:srgbClr val="000000">
                      <a:alpha val="43137"/>
                    </a:srgbClr>
                  </a:outerShdw>
                </a:effectLst>
                <a:latin typeface="Verdana" pitchFamily="34" charset="0"/>
                <a:ea typeface="Verdana" pitchFamily="34" charset="0"/>
              </a:rPr>
              <a:t>  17 OTTOBRE  2026</a:t>
            </a:r>
            <a:endParaRPr lang="it-IT" sz="1200" b="1" dirty="0">
              <a:solidFill>
                <a:srgbClr val="002060"/>
              </a:solidFill>
              <a:effectLst>
                <a:outerShdw blurRad="38100" dist="38100" dir="2700000" algn="tl">
                  <a:srgbClr val="000000">
                    <a:alpha val="43137"/>
                  </a:srgbClr>
                </a:outerShdw>
              </a:effectLst>
              <a:latin typeface="Verdana" pitchFamily="34" charset="0"/>
              <a:ea typeface="Verdana"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C:\DATOS PC CLAUDIO\IGLESIA\Escuela Sabatica - ppt lecciones\2026\4 TRIMESTRE\leccion 3\Immagine7.jpg"/>
          <p:cNvPicPr>
            <a:picLocks noChangeAspect="1" noChangeArrowheads="1"/>
          </p:cNvPicPr>
          <p:nvPr/>
        </p:nvPicPr>
        <p:blipFill>
          <a:blip r:embed="rId2" cstate="email"/>
          <a:srcRect/>
          <a:stretch>
            <a:fillRect/>
          </a:stretch>
        </p:blipFill>
        <p:spPr bwMode="auto">
          <a:xfrm>
            <a:off x="-28345" y="4079"/>
            <a:ext cx="12204701" cy="6870700"/>
          </a:xfrm>
          <a:prstGeom prst="rect">
            <a:avLst/>
          </a:prstGeom>
          <a:noFill/>
        </p:spPr>
      </p:pic>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617001"/>
            <a:ext cx="3641070" cy="5693866"/>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es-ES" sz="2400" b="1" dirty="0">
                <a:solidFill>
                  <a:srgbClr val="CC3399">
                    <a:lumMod val="50000"/>
                  </a:srgbClr>
                </a:solidFill>
                <a:latin typeface="Comic Sans MS" panose="030F0702030302020204" pitchFamily="66" charset="0"/>
              </a:rPr>
              <a:t>«</a:t>
            </a:r>
            <a:r>
              <a:rPr lang="it-IT" sz="2400" b="1" dirty="0">
                <a:solidFill>
                  <a:srgbClr val="CC3399">
                    <a:lumMod val="50000"/>
                  </a:srgbClr>
                </a:solidFill>
                <a:latin typeface="Comic Sans MS" panose="030F0702030302020204" pitchFamily="66" charset="0"/>
              </a:rPr>
              <a:t>La mattina seguente si alzarono presto e si misero in marcia verso il deserto di Tecoa; mentre si mettevano in cammino, Giosafat, stando in piedi, disse: </a:t>
            </a:r>
            <a:r>
              <a:rPr lang="es-ES" sz="2400" b="1" dirty="0">
                <a:solidFill>
                  <a:srgbClr val="CC3399">
                    <a:lumMod val="50000"/>
                  </a:srgbClr>
                </a:solidFill>
                <a:latin typeface="Comic Sans MS" panose="030F0702030302020204" pitchFamily="66" charset="0"/>
              </a:rPr>
              <a:t>“</a:t>
            </a:r>
            <a:r>
              <a:rPr lang="it-IT" sz="2400" b="1" dirty="0">
                <a:solidFill>
                  <a:srgbClr val="CC3399">
                    <a:lumMod val="50000"/>
                  </a:srgbClr>
                </a:solidFill>
                <a:latin typeface="Comic Sans MS" panose="030F0702030302020204" pitchFamily="66" charset="0"/>
              </a:rPr>
              <a:t>Ascoltatemi, o Giuda, e voi abitanti di Gerusalemme! Credete nel SIGNORE, vostro Dio, e sarete al sicuro; credete ai suoi profeti e trionferete!</a:t>
            </a:r>
            <a:r>
              <a:rPr lang="es-ES" sz="2400" b="1" dirty="0">
                <a:solidFill>
                  <a:srgbClr val="CC3399">
                    <a:lumMod val="50000"/>
                  </a:srgbClr>
                </a:solidFill>
                <a:latin typeface="Comic Sans MS" panose="030F0702030302020204" pitchFamily="66" charset="0"/>
              </a:rPr>
              <a:t>”</a:t>
            </a:r>
            <a:r>
              <a:rPr lang="it-IT" sz="2400" b="1" dirty="0">
                <a:solidFill>
                  <a:srgbClr val="CC3399">
                    <a:lumMod val="50000"/>
                  </a:srgbClr>
                </a:solidFill>
                <a:latin typeface="Comic Sans MS" panose="030F0702030302020204" pitchFamily="66" charset="0"/>
              </a:rPr>
              <a:t>»</a:t>
            </a:r>
            <a:endPar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ndParaRP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s-ES"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(2 Cronache 20:20)</a:t>
            </a:r>
            <a:endPar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90757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1203436418"/>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0" y="209549"/>
            <a:ext cx="7677151" cy="923330"/>
          </a:xfrm>
          <a:prstGeom prst="rect">
            <a:avLst/>
          </a:prstGeom>
          <a:noFill/>
        </p:spPr>
        <p:txBody>
          <a:bodyPr wrap="square" rtlCol="0">
            <a:spAutoFit/>
          </a:bodyPr>
          <a:lstStyle/>
          <a:p>
            <a:pPr>
              <a:spcBef>
                <a:spcPts val="600"/>
              </a:spcBef>
            </a:pPr>
            <a:r>
              <a:rPr lang="it-IT" b="1" dirty="0"/>
              <a:t>Ai tempi dell'Antico Testamento, le persone che ricevevano messaggi da Dio per trasmetterli agli altri venivano chiamate veggenti o profeti </a:t>
            </a:r>
            <a:r>
              <a:rPr lang="es-ES" b="1" dirty="0"/>
              <a:t>(1 Sa 9:9).</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email"/>
          <a:stretch>
            <a:fillRect/>
          </a:stretch>
        </p:blipFill>
        <p:spPr>
          <a:xfrm>
            <a:off x="8410240" y="152400"/>
            <a:ext cx="348682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413039"/>
            <a:ext cx="7677151" cy="646331"/>
          </a:xfrm>
          <a:prstGeom prst="rect">
            <a:avLst/>
          </a:prstGeom>
          <a:noFill/>
        </p:spPr>
        <p:txBody>
          <a:bodyPr wrap="square">
            <a:spAutoFit/>
          </a:bodyPr>
          <a:lstStyle/>
          <a:p>
            <a:pPr lvl="0">
              <a:spcBef>
                <a:spcPts val="600"/>
              </a:spcBef>
              <a:defRPr/>
            </a:pPr>
            <a:r>
              <a:rPr lang="it-IT" b="1" dirty="0">
                <a:solidFill>
                  <a:prstClr val="black"/>
                </a:solidFill>
              </a:rPr>
              <a:t>Ma c'erano anche falsi profeti che parlavano della “visione del proprio cuore”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(Ge 23:16).</a:t>
            </a: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9" y="1032212"/>
            <a:ext cx="7677150" cy="1200329"/>
          </a:xfrm>
          <a:prstGeom prst="rect">
            <a:avLst/>
          </a:prstGeom>
          <a:noFill/>
        </p:spPr>
        <p:txBody>
          <a:bodyPr wrap="square">
            <a:spAutoFit/>
          </a:bodyPr>
          <a:lstStyle/>
          <a:p>
            <a:pPr lvl="0">
              <a:spcBef>
                <a:spcPts val="600"/>
              </a:spcBef>
              <a:defRPr/>
            </a:pPr>
            <a:r>
              <a:rPr lang="it-IT" b="1" dirty="0">
                <a:solidFill>
                  <a:prstClr val="black"/>
                </a:solidFill>
              </a:rPr>
              <a:t>Avevano la capacità di conoscere le cose occulte e persino quelle che dovevano ancora accadere (1 Sa 9:6), ma il loro compito non si limitava a questo, bensì abbracciava molto di più. Questa capacità, ovviamente, non proveniva da loro stessi, ma da Dio</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es-ES" sz="3600" b="1" dirty="0">
                <a:ln w="22225">
                  <a:noFill/>
                  <a:prstDash val="solid"/>
                </a:ln>
                <a:solidFill>
                  <a:srgbClr val="FFFF75"/>
                </a:solidFill>
                <a:effectLst>
                  <a:outerShdw blurRad="38100" dist="38100" dir="2700000" algn="tl">
                    <a:srgbClr val="000000">
                      <a:alpha val="43137"/>
                    </a:srgbClr>
                  </a:outerShdw>
                </a:effectLst>
              </a:rPr>
              <a:t>CHI ERA CHIAMATO AL MINISTERO PROFETICO?</a:t>
            </a: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579656"/>
            <a:ext cx="10144125" cy="646331"/>
          </a:xfrm>
          <a:prstGeom prst="rect">
            <a:avLst/>
          </a:prstGeom>
          <a:noFill/>
        </p:spPr>
        <p:txBody>
          <a:bodyPr wrap="square">
            <a:spAutoFit/>
          </a:bodyPr>
          <a:lstStyle/>
          <a:p>
            <a:pPr algn="ctr"/>
            <a:r>
              <a:rPr lang="es-E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a:t>
            </a:r>
            <a:r>
              <a:rPr lang="it-IT"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Elia era un uomo sottoposto alle nostre stesse passioni, e pregò intensamente che non piovesse, e non piovve sulla terra per tre anni e sei mesi»</a:t>
            </a:r>
            <a:r>
              <a:rPr lang="es-E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s-ES"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(Giacomo 5:17)</a:t>
            </a:r>
          </a:p>
        </p:txBody>
      </p:sp>
      <p:sp>
        <p:nvSpPr>
          <p:cNvPr id="6" name="CuadroTexto 5">
            <a:extLst>
              <a:ext uri="{FF2B5EF4-FFF2-40B4-BE49-F238E27FC236}">
                <a16:creationId xmlns:a16="http://schemas.microsoft.com/office/drawing/2014/main" id="{2AE2B4F1-EEF8-0872-6357-FEFE141AC4DC}"/>
              </a:ext>
            </a:extLst>
          </p:cNvPr>
          <p:cNvSpPr txBox="1"/>
          <p:nvPr/>
        </p:nvSpPr>
        <p:spPr>
          <a:xfrm>
            <a:off x="178201" y="1477866"/>
            <a:ext cx="6033160" cy="1754326"/>
          </a:xfrm>
          <a:prstGeom prst="rect">
            <a:avLst/>
          </a:prstGeom>
          <a:noFill/>
        </p:spPr>
        <p:txBody>
          <a:bodyPr wrap="square" rtlCol="0">
            <a:spAutoFit/>
          </a:bodyPr>
          <a:lstStyle/>
          <a:p>
            <a:pPr>
              <a:spcBef>
                <a:spcPts val="600"/>
              </a:spcBef>
            </a:pPr>
            <a:r>
              <a:rPr lang="it-IT" b="1" dirty="0"/>
              <a:t>Potremmo cadere nell’errore di credere che i profeti fossero dei «superuomini». Ma Mosè si giustificava dicendo di essere impacciato nel parlare (Es 4:10); Isaia affermava di avere labbra impure (</a:t>
            </a:r>
            <a:r>
              <a:rPr lang="it-IT" b="1" dirty="0" err="1"/>
              <a:t>Is</a:t>
            </a:r>
            <a:r>
              <a:rPr lang="it-IT" b="1" dirty="0"/>
              <a:t> 6:5); Geremia pensava di essere troppo giovane per quel compito </a:t>
            </a:r>
            <a:r>
              <a:rPr lang="es-ES" b="1" dirty="0"/>
              <a:t>(Ge 1:6).</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39328" y="1472665"/>
            <a:ext cx="1789218"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00361" y="4439823"/>
            <a:ext cx="3014452" cy="219056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172692" y="4439823"/>
            <a:ext cx="2244435" cy="219056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320144" y="4369743"/>
            <a:ext cx="5022781" cy="923330"/>
          </a:xfrm>
          <a:prstGeom prst="rect">
            <a:avLst/>
          </a:prstGeom>
          <a:noFill/>
        </p:spPr>
        <p:txBody>
          <a:bodyPr wrap="square">
            <a:spAutoFit/>
          </a:bodyPr>
          <a:lstStyle/>
          <a:p>
            <a:pPr>
              <a:spcBef>
                <a:spcPts val="600"/>
              </a:spcBef>
            </a:pPr>
            <a:r>
              <a:rPr lang="it-IT" b="1" dirty="0"/>
              <a:t>Dopo aver compiuto un grande miracolo, Elia crollò completamente di fronte alla minaccia di morte della regina Izebel </a:t>
            </a:r>
            <a:r>
              <a:rPr lang="es-ES" b="1" dirty="0"/>
              <a:t>(1 Re 19:2-4).</a:t>
            </a: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b="-394"/>
          <a:stretch>
            <a:fillRect/>
          </a:stretch>
        </p:blipFill>
        <p:spPr>
          <a:xfrm>
            <a:off x="10487891" y="4369744"/>
            <a:ext cx="1526644"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188910" y="3214255"/>
            <a:ext cx="6150418" cy="923330"/>
          </a:xfrm>
          <a:prstGeom prst="rect">
            <a:avLst/>
          </a:prstGeom>
          <a:noFill/>
        </p:spPr>
        <p:txBody>
          <a:bodyPr wrap="square">
            <a:spAutoFit/>
          </a:bodyPr>
          <a:lstStyle/>
          <a:p>
            <a:pPr lvl="0">
              <a:spcBef>
                <a:spcPts val="600"/>
              </a:spcBef>
              <a:defRPr/>
            </a:pPr>
            <a:r>
              <a:rPr lang="it-IT" b="1" dirty="0">
                <a:solidFill>
                  <a:prstClr val="black"/>
                </a:solidFill>
              </a:rPr>
              <a:t>Di Elia, che osò minacciare il re Acab di una grave siccità a causa della sua empietà, si dice che «fosse un uomo soggetto a passioni simili alle nostre» (</a:t>
            </a:r>
            <a:r>
              <a:rPr lang="it-IT" b="1" dirty="0" err="1">
                <a:solidFill>
                  <a:prstClr val="black"/>
                </a:solidFill>
              </a:rPr>
              <a:t>Gm</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 5:17).</a:t>
            </a:r>
          </a:p>
        </p:txBody>
      </p:sp>
      <p:sp>
        <p:nvSpPr>
          <p:cNvPr id="9" name="CuadroTexto 8">
            <a:extLst>
              <a:ext uri="{FF2B5EF4-FFF2-40B4-BE49-F238E27FC236}">
                <a16:creationId xmlns:a16="http://schemas.microsoft.com/office/drawing/2014/main" id="{4E1F309B-B75A-B0C7-28D5-6B5B37EF4DF1}"/>
              </a:ext>
            </a:extLst>
          </p:cNvPr>
          <p:cNvSpPr txBox="1"/>
          <p:nvPr/>
        </p:nvSpPr>
        <p:spPr>
          <a:xfrm>
            <a:off x="5320144" y="5450010"/>
            <a:ext cx="5004263" cy="1200329"/>
          </a:xfrm>
          <a:prstGeom prst="rect">
            <a:avLst/>
          </a:prstGeom>
          <a:noFill/>
        </p:spPr>
        <p:txBody>
          <a:bodyPr wrap="square">
            <a:spAutoFit/>
          </a:bodyPr>
          <a:lstStyle/>
          <a:p>
            <a:pPr lvl="0">
              <a:spcBef>
                <a:spcPts val="600"/>
              </a:spcBef>
              <a:defRPr/>
            </a:pPr>
            <a:r>
              <a:rPr lang="it-IT" b="1" dirty="0">
                <a:solidFill>
                  <a:prstClr val="black"/>
                </a:solidFill>
              </a:rPr>
              <a:t>È chiaro che Dio non sceglie i suoi profeti perché sono perfetti. Cosa vede in loro? Il loro amore per Dio e la loro disponibilità a ubbidirgli</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02A12E9-A873-E26A-F8E8-8317B75F3B75}"/>
              </a:ext>
            </a:extLst>
          </p:cNvPr>
          <p:cNvSpPr txBox="1"/>
          <p:nvPr/>
        </p:nvSpPr>
        <p:spPr>
          <a:xfrm>
            <a:off x="0" y="0"/>
            <a:ext cx="12191999" cy="830997"/>
          </a:xfrm>
          <a:prstGeom prst="rect">
            <a:avLst/>
          </a:prstGeom>
          <a:noFill/>
        </p:spPr>
        <p:txBody>
          <a:bodyPr wrap="square">
            <a:spAutoFit/>
          </a:bodyPr>
          <a:lstStyle/>
          <a:p>
            <a:pPr algn="ctr"/>
            <a:r>
              <a:rPr lang="it-IT"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COME SI COMPORTAVANO I PROFETI?</a:t>
            </a:r>
            <a:endParaRPr lang="es-ES"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19E208F7-9D3D-4D71-36E4-C8A2442309D4}"/>
              </a:ext>
            </a:extLst>
          </p:cNvPr>
          <p:cNvSpPr txBox="1"/>
          <p:nvPr/>
        </p:nvSpPr>
        <p:spPr>
          <a:xfrm>
            <a:off x="1" y="731341"/>
            <a:ext cx="12192000" cy="369332"/>
          </a:xfrm>
          <a:prstGeom prst="rect">
            <a:avLst/>
          </a:prstGeom>
          <a:noFill/>
        </p:spPr>
        <p:txBody>
          <a:bodyPr wrap="square">
            <a:spAutoFit/>
          </a:bodyPr>
          <a:lstStyle/>
          <a:p>
            <a:pPr algn="ctr"/>
            <a:r>
              <a:rPr lang="it-IT"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«Ma Micaia rispose: </a:t>
            </a:r>
            <a:r>
              <a:rPr lang="es-E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a:t>
            </a:r>
            <a:r>
              <a:rPr lang="it-IT"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Com'è vero che il SIGNORE vive, io dirò quel che il SIGNORE mi dirà</a:t>
            </a:r>
            <a:r>
              <a:rPr lang="es-E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a:t>
            </a:r>
            <a:r>
              <a:rPr lang="it-IT"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a:t>
            </a:r>
            <a:r>
              <a:rPr lang="es-E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s-ES" sz="14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(1 Re 22:14)</a:t>
            </a: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302633"/>
            <a:ext cx="5895629" cy="1200329"/>
          </a:xfrm>
          <a:prstGeom prst="rect">
            <a:avLst/>
          </a:prstGeom>
          <a:noFill/>
        </p:spPr>
        <p:txBody>
          <a:bodyPr wrap="square" rtlCol="0">
            <a:spAutoFit/>
          </a:bodyPr>
          <a:lstStyle/>
          <a:p>
            <a:pPr>
              <a:spcBef>
                <a:spcPts val="600"/>
              </a:spcBef>
            </a:pPr>
            <a:r>
              <a:rPr lang="it-IT" b="1" dirty="0"/>
              <a:t>In qualità di portavoce di Dio, i profeti e le profetesse si sforzavano di vivere all’altezza della loro vocazione (1 Sa 12:3,4). Il popolo li conosceva come «uomo di Dio», «uomo illustre» </a:t>
            </a:r>
            <a:r>
              <a:rPr lang="es-ES" b="1" dirty="0"/>
              <a:t>(1 Sa 9:6).</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email"/>
          <a:srcRect/>
          <a:stretch>
            <a:fillRect/>
          </a:stretch>
        </p:blipFill>
        <p:spPr>
          <a:xfrm>
            <a:off x="259700" y="1411208"/>
            <a:ext cx="2653042" cy="1905570"/>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4" cstate="email"/>
          <a:srcRect/>
          <a:stretch>
            <a:fillRect/>
          </a:stretch>
        </p:blipFill>
        <p:spPr>
          <a:xfrm>
            <a:off x="3250276" y="1430145"/>
            <a:ext cx="2618407" cy="1909183"/>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29529" y="3899837"/>
            <a:ext cx="5816141" cy="1754326"/>
          </a:xfrm>
          <a:prstGeom prst="rect">
            <a:avLst/>
          </a:prstGeom>
          <a:noFill/>
        </p:spPr>
        <p:txBody>
          <a:bodyPr wrap="square">
            <a:spAutoFit/>
          </a:bodyPr>
          <a:lstStyle/>
          <a:p>
            <a:pPr>
              <a:spcBef>
                <a:spcPts val="600"/>
              </a:spcBef>
            </a:pPr>
            <a:r>
              <a:rPr lang="es-ES" b="1" dirty="0"/>
              <a:t>Micaia </a:t>
            </a:r>
            <a:r>
              <a:rPr lang="it-IT" b="1" dirty="0"/>
              <a:t>si presentò al cospetto di due re, di 400 profeti che gli trasmettevano un messaggio favorevole e di una guardia che gli consigliava di adeguarsi alle circostanze </a:t>
            </a:r>
            <a:r>
              <a:rPr lang="es-ES" b="1" dirty="0"/>
              <a:t>(1 Re 22:10-13). </a:t>
            </a:r>
            <a:r>
              <a:rPr lang="it-IT" b="1" dirty="0"/>
              <a:t>Tuttavia, rimase fermo nella sua posizione e si rifiutò di dire qualcosa di diverso da ciò che Dio gli avesse rivelato </a:t>
            </a:r>
            <a:r>
              <a:rPr lang="es-ES" b="1" dirty="0"/>
              <a:t>(1 Re 22:14).</a:t>
            </a: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5" cstate="email"/>
          <a:srcRect/>
          <a:stretch>
            <a:fillRect/>
          </a:stretch>
        </p:blipFill>
        <p:spPr>
          <a:xfrm>
            <a:off x="6109854" y="4380398"/>
            <a:ext cx="2807271" cy="188556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6" cstate="email"/>
          <a:srcRect/>
          <a:stretch>
            <a:fillRect/>
          </a:stretch>
        </p:blipFill>
        <p:spPr>
          <a:xfrm>
            <a:off x="9173254" y="4380398"/>
            <a:ext cx="2780208" cy="1877541"/>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145876" y="2626072"/>
            <a:ext cx="5816140" cy="1477328"/>
          </a:xfrm>
          <a:prstGeom prst="rect">
            <a:avLst/>
          </a:prstGeom>
          <a:noFill/>
        </p:spPr>
        <p:txBody>
          <a:bodyPr wrap="square">
            <a:spAutoFit/>
          </a:bodyPr>
          <a:lstStyle/>
          <a:p>
            <a:pPr lvl="0">
              <a:spcBef>
                <a:spcPts val="600"/>
              </a:spcBef>
              <a:defRPr/>
            </a:pPr>
            <a:r>
              <a:rPr lang="it-IT" b="1" dirty="0">
                <a:solidFill>
                  <a:prstClr val="black"/>
                </a:solidFill>
              </a:rPr>
              <a:t>Coloro che non volevano accettare il loro messaggio li odiavano e li minacciavano (1 Re 22:8,27). Tuttavia, nonostante le pressioni a cui erano sottoposti, i profeti continuavano a proclamare il loro messaggio con fedeltà</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1" name="CuadroTexto 10">
            <a:extLst>
              <a:ext uri="{FF2B5EF4-FFF2-40B4-BE49-F238E27FC236}">
                <a16:creationId xmlns:a16="http://schemas.microsoft.com/office/drawing/2014/main" id="{D5E8211C-8BC0-B7F0-6DF1-9AC46CC2EADE}"/>
              </a:ext>
            </a:extLst>
          </p:cNvPr>
          <p:cNvSpPr txBox="1"/>
          <p:nvPr/>
        </p:nvSpPr>
        <p:spPr>
          <a:xfrm>
            <a:off x="129529" y="5775557"/>
            <a:ext cx="5816141" cy="923330"/>
          </a:xfrm>
          <a:prstGeom prst="rect">
            <a:avLst/>
          </a:prstGeom>
          <a:noFill/>
        </p:spPr>
        <p:txBody>
          <a:bodyPr wrap="square">
            <a:spAutoFit/>
          </a:bodyPr>
          <a:lstStyle/>
          <a:p>
            <a:pPr lvl="0">
              <a:spcBef>
                <a:spcPts val="600"/>
              </a:spcBef>
              <a:defRPr/>
            </a:pPr>
            <a:r>
              <a:rPr lang="it-IT" b="1" dirty="0">
                <a:solidFill>
                  <a:prstClr val="black"/>
                </a:solidFill>
              </a:rPr>
              <a:t>Non erano perfetti, ma erano uomini e donne di preghiera, fedeli alla Parola e servitori di Dio e del suo popolo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(1 Sa</a:t>
            </a:r>
            <a:r>
              <a:rPr kumimoji="0" lang="es-ES"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12:23; Ge 42:4).</a:t>
            </a: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A741B261-1281-B4FC-802E-15B7024CE23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73998A9-83E6-7A14-7EA8-0325145AA21C}"/>
              </a:ext>
            </a:extLst>
          </p:cNvPr>
          <p:cNvSpPr txBox="1"/>
          <p:nvPr/>
        </p:nvSpPr>
        <p:spPr>
          <a:xfrm>
            <a:off x="0" y="0"/>
            <a:ext cx="12191999" cy="769441"/>
          </a:xfrm>
          <a:prstGeom prst="rect">
            <a:avLst/>
          </a:prstGeom>
          <a:noFill/>
        </p:spPr>
        <p:txBody>
          <a:bodyPr wrap="square">
            <a:spAutoFit/>
          </a:bodyPr>
          <a:lstStyle/>
          <a:p>
            <a:pPr algn="ctr"/>
            <a:r>
              <a:rPr lang="es-E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CHE OPERA REALIZZAVANO I PROFETI?</a:t>
            </a:r>
          </a:p>
        </p:txBody>
      </p:sp>
      <p:sp>
        <p:nvSpPr>
          <p:cNvPr id="5" name="CuadroTexto 4">
            <a:extLst>
              <a:ext uri="{FF2B5EF4-FFF2-40B4-BE49-F238E27FC236}">
                <a16:creationId xmlns:a16="http://schemas.microsoft.com/office/drawing/2014/main" id="{B6B2CB3D-0415-2CF4-4D47-DB2D18500F34}"/>
              </a:ext>
            </a:extLst>
          </p:cNvPr>
          <p:cNvSpPr txBox="1"/>
          <p:nvPr/>
        </p:nvSpPr>
        <p:spPr>
          <a:xfrm>
            <a:off x="500061" y="680643"/>
            <a:ext cx="11191875" cy="646331"/>
          </a:xfrm>
          <a:prstGeom prst="rect">
            <a:avLst/>
          </a:prstGeom>
          <a:noFill/>
        </p:spPr>
        <p:txBody>
          <a:bodyPr wrap="square">
            <a:spAutoFit/>
          </a:bodyPr>
          <a:lstStyle/>
          <a:p>
            <a:pPr algn="ctr"/>
            <a:r>
              <a:rPr lang="es-ES" b="1" dirty="0">
                <a:solidFill>
                  <a:schemeClr val="tx2">
                    <a:lumMod val="20000"/>
                    <a:lumOff val="80000"/>
                  </a:schemeClr>
                </a:solidFill>
                <a:effectLst>
                  <a:glow rad="101600">
                    <a:srgbClr val="436C00"/>
                  </a:glow>
                </a:effectLst>
                <a:latin typeface="Comic Sans MS" panose="030F0702030302020204" pitchFamily="66" charset="0"/>
              </a:rPr>
              <a:t>«</a:t>
            </a:r>
            <a:r>
              <a:rPr lang="it-IT" b="1" dirty="0">
                <a:solidFill>
                  <a:schemeClr val="tx2">
                    <a:lumMod val="20000"/>
                    <a:lumOff val="80000"/>
                  </a:schemeClr>
                </a:solidFill>
                <a:effectLst>
                  <a:glow rad="101600">
                    <a:srgbClr val="436C00"/>
                  </a:glow>
                </a:effectLst>
                <a:latin typeface="Comic Sans MS" panose="030F0702030302020204" pitchFamily="66" charset="0"/>
              </a:rPr>
              <a:t>Ungerai pure Ieu, figlio di Nimsci, come re d'Israele, e ungerai Eliseo, figlio di Safat da Abel-Meola, come profeta, al tuo posto»</a:t>
            </a:r>
            <a:r>
              <a:rPr lang="es-ES" b="1" dirty="0">
                <a:solidFill>
                  <a:schemeClr val="tx2">
                    <a:lumMod val="20000"/>
                    <a:lumOff val="80000"/>
                  </a:schemeClr>
                </a:solidFill>
                <a:effectLst>
                  <a:glow rad="101600">
                    <a:srgbClr val="436C00"/>
                  </a:glow>
                </a:effectLst>
                <a:latin typeface="Comic Sans MS" panose="030F0702030302020204" pitchFamily="66" charset="0"/>
              </a:rPr>
              <a:t> </a:t>
            </a:r>
            <a:r>
              <a:rPr lang="es-ES" sz="1400" b="1" dirty="0">
                <a:solidFill>
                  <a:schemeClr val="tx2">
                    <a:lumMod val="20000"/>
                    <a:lumOff val="80000"/>
                  </a:schemeClr>
                </a:solidFill>
                <a:effectLst>
                  <a:glow rad="101600">
                    <a:srgbClr val="436C00"/>
                  </a:glow>
                </a:effectLst>
                <a:latin typeface="Comic Sans MS" panose="030F0702030302020204" pitchFamily="66" charset="0"/>
              </a:rPr>
              <a:t>(1 Re 19:16)</a:t>
            </a:r>
            <a:endParaRPr lang="es-ES" b="1"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4760A8C7-3B28-4FDB-F53F-D89C482CFC47}"/>
              </a:ext>
            </a:extLst>
          </p:cNvPr>
          <p:cNvSpPr txBox="1"/>
          <p:nvPr/>
        </p:nvSpPr>
        <p:spPr>
          <a:xfrm>
            <a:off x="202742" y="1370518"/>
            <a:ext cx="1919969" cy="1231106"/>
          </a:xfrm>
          <a:prstGeom prst="rect">
            <a:avLst/>
          </a:prstGeom>
          <a:noFill/>
        </p:spPr>
        <p:txBody>
          <a:bodyPr wrap="square" rtlCol="0">
            <a:spAutoFit/>
          </a:bodyPr>
          <a:lstStyle/>
          <a:p>
            <a:pPr>
              <a:spcBef>
                <a:spcPts val="600"/>
              </a:spcBef>
            </a:pPr>
            <a:r>
              <a:rPr lang="it-IT" b="1" dirty="0"/>
              <a:t>Tra le altre cose, i profeti svolgevano questi compiti</a:t>
            </a:r>
            <a:r>
              <a:rPr lang="es-ES" sz="2000" b="1" dirty="0"/>
              <a:t>:</a:t>
            </a:r>
          </a:p>
        </p:txBody>
      </p:sp>
      <p:graphicFrame>
        <p:nvGraphicFramePr>
          <p:cNvPr id="2" name="Diagrama 1">
            <a:extLst>
              <a:ext uri="{FF2B5EF4-FFF2-40B4-BE49-F238E27FC236}">
                <a16:creationId xmlns:a16="http://schemas.microsoft.com/office/drawing/2014/main" id="{0C2CA99A-DBFE-5CD2-F1E8-8E1CD8111A26}"/>
              </a:ext>
            </a:extLst>
          </p:cNvPr>
          <p:cNvGraphicFramePr/>
          <p:nvPr>
            <p:extLst>
              <p:ext uri="{D42A27DB-BD31-4B8C-83A1-F6EECF244321}">
                <p14:modId xmlns:p14="http://schemas.microsoft.com/office/powerpoint/2010/main" val="1748686158"/>
              </p:ext>
            </p:extLst>
          </p:nvPr>
        </p:nvGraphicFramePr>
        <p:xfrm>
          <a:off x="333375" y="2733368"/>
          <a:ext cx="11583322" cy="405088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498143E6-B55C-4BFE-9FD1-C76CCB5FC73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406545" y="1501201"/>
            <a:ext cx="1782022" cy="1048045"/>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E86678E5-5CD9-601F-4BC1-287CDB6EB2E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659071" y="1520991"/>
            <a:ext cx="1931276" cy="1015379"/>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642659B-F7E4-FAD6-29A1-37EFF5830156}"/>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139006" y="1520991"/>
            <a:ext cx="1940472" cy="1055239"/>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9DCBD81-127B-6BDE-F700-C391D55F3405}"/>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671682" y="1511097"/>
            <a:ext cx="1932489" cy="1065134"/>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7674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528" fill="hold" grpId="0" nodeType="afterEffect">
                                  <p:stCondLst>
                                    <p:cond delay="0"/>
                                  </p:stCondLst>
                                  <p:childTnLst>
                                    <p:set>
                                      <p:cBhvr>
                                        <p:cTn id="36" dur="1" fill="hold">
                                          <p:stCondLst>
                                            <p:cond delay="0"/>
                                          </p:stCondLst>
                                        </p:cTn>
                                        <p:tgtEl>
                                          <p:spTgt spid="2">
                                            <p:graphicEl>
                                              <a:dgm id="{05340BC9-8879-4DCD-BB02-8927DB5F7B5D}"/>
                                            </p:graphicEl>
                                          </p:spTgt>
                                        </p:tgtEl>
                                        <p:attrNameLst>
                                          <p:attrName>style.visibility</p:attrName>
                                        </p:attrNameLst>
                                      </p:cBhvr>
                                      <p:to>
                                        <p:strVal val="visible"/>
                                      </p:to>
                                    </p:set>
                                    <p:anim calcmode="lin" valueType="num">
                                      <p:cBhvr>
                                        <p:cTn id="37" dur="500" fill="hold"/>
                                        <p:tgtEl>
                                          <p:spTgt spid="2">
                                            <p:graphicEl>
                                              <a:dgm id="{05340BC9-8879-4DCD-BB02-8927DB5F7B5D}"/>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05340BC9-8879-4DCD-BB02-8927DB5F7B5D}"/>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05340BC9-8879-4DCD-BB02-8927DB5F7B5D}"/>
                                            </p:graphicEl>
                                          </p:spTgt>
                                        </p:tgtEl>
                                      </p:cBhvr>
                                    </p:animEffect>
                                    <p:anim calcmode="lin" valueType="num">
                                      <p:cBhvr>
                                        <p:cTn id="40" dur="500" fill="hold"/>
                                        <p:tgtEl>
                                          <p:spTgt spid="2">
                                            <p:graphicEl>
                                              <a:dgm id="{05340BC9-8879-4DCD-BB02-8927DB5F7B5D}"/>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05340BC9-8879-4DCD-BB02-8927DB5F7B5D}"/>
                                            </p:graphicEl>
                                          </p:spTgt>
                                        </p:tgtEl>
                                        <p:attrNameLst>
                                          <p:attrName>ppt_y</p:attrName>
                                        </p:attrNameLst>
                                      </p:cBhvr>
                                      <p:tavLst>
                                        <p:tav tm="0">
                                          <p:val>
                                            <p:fltVal val="0.5"/>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4" presetClass="entr" presetSubtype="5" fill="hold" grpId="0" nodeType="clickEffect">
                                  <p:stCondLst>
                                    <p:cond delay="0"/>
                                  </p:stCondLst>
                                  <p:childTnLst>
                                    <p:set>
                                      <p:cBhvr>
                                        <p:cTn id="45" dur="1" fill="hold">
                                          <p:stCondLst>
                                            <p:cond delay="0"/>
                                          </p:stCondLst>
                                        </p:cTn>
                                        <p:tgtEl>
                                          <p:spTgt spid="2">
                                            <p:graphicEl>
                                              <a:dgm id="{CF1B35E5-5757-45D6-95F2-5BF0798F1D58}"/>
                                            </p:graphicEl>
                                          </p:spTgt>
                                        </p:tgtEl>
                                        <p:attrNameLst>
                                          <p:attrName>style.visibility</p:attrName>
                                        </p:attrNameLst>
                                      </p:cBhvr>
                                      <p:to>
                                        <p:strVal val="visible"/>
                                      </p:to>
                                    </p:set>
                                    <p:animEffect transition="in" filter="randombar(vertical)">
                                      <p:cBhvr>
                                        <p:cTn id="46" dur="500"/>
                                        <p:tgtEl>
                                          <p:spTgt spid="2">
                                            <p:graphicEl>
                                              <a:dgm id="{CF1B35E5-5757-45D6-95F2-5BF0798F1D5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5" presetClass="entr" presetSubtype="0"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54" dur="1000" fill="hold"/>
                                        <p:tgtEl>
                                          <p:spTgt spid="10"/>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10"/>
                                        </p:tgtEl>
                                      </p:cBhvr>
                                    </p:animEffect>
                                  </p:childTnLst>
                                </p:cTn>
                              </p:par>
                            </p:childTnLst>
                          </p:cTn>
                        </p:par>
                        <p:par>
                          <p:cTn id="59" fill="hold">
                            <p:stCondLst>
                              <p:cond delay="1000"/>
                            </p:stCondLst>
                            <p:childTnLst>
                              <p:par>
                                <p:cTn id="60" presetID="53" presetClass="entr" presetSubtype="528" fill="hold" grpId="0" nodeType="afterEffect">
                                  <p:stCondLst>
                                    <p:cond delay="0"/>
                                  </p:stCondLst>
                                  <p:childTnLst>
                                    <p:set>
                                      <p:cBhvr>
                                        <p:cTn id="61" dur="1" fill="hold">
                                          <p:stCondLst>
                                            <p:cond delay="0"/>
                                          </p:stCondLst>
                                        </p:cTn>
                                        <p:tgtEl>
                                          <p:spTgt spid="2">
                                            <p:graphicEl>
                                              <a:dgm id="{FFE4639A-A1BC-48B9-BB6E-193C8A90B79C}"/>
                                            </p:graphicEl>
                                          </p:spTgt>
                                        </p:tgtEl>
                                        <p:attrNameLst>
                                          <p:attrName>style.visibility</p:attrName>
                                        </p:attrNameLst>
                                      </p:cBhvr>
                                      <p:to>
                                        <p:strVal val="visible"/>
                                      </p:to>
                                    </p:set>
                                    <p:anim calcmode="lin" valueType="num">
                                      <p:cBhvr>
                                        <p:cTn id="62" dur="500" fill="hold"/>
                                        <p:tgtEl>
                                          <p:spTgt spid="2">
                                            <p:graphicEl>
                                              <a:dgm id="{FFE4639A-A1BC-48B9-BB6E-193C8A90B79C}"/>
                                            </p:graphicEl>
                                          </p:spTgt>
                                        </p:tgtEl>
                                        <p:attrNameLst>
                                          <p:attrName>ppt_w</p:attrName>
                                        </p:attrNameLst>
                                      </p:cBhvr>
                                      <p:tavLst>
                                        <p:tav tm="0">
                                          <p:val>
                                            <p:fltVal val="0"/>
                                          </p:val>
                                        </p:tav>
                                        <p:tav tm="100000">
                                          <p:val>
                                            <p:strVal val="#ppt_w"/>
                                          </p:val>
                                        </p:tav>
                                      </p:tavLst>
                                    </p:anim>
                                    <p:anim calcmode="lin" valueType="num">
                                      <p:cBhvr>
                                        <p:cTn id="63" dur="500" fill="hold"/>
                                        <p:tgtEl>
                                          <p:spTgt spid="2">
                                            <p:graphicEl>
                                              <a:dgm id="{FFE4639A-A1BC-48B9-BB6E-193C8A90B79C}"/>
                                            </p:graphicEl>
                                          </p:spTgt>
                                        </p:tgtEl>
                                        <p:attrNameLst>
                                          <p:attrName>ppt_h</p:attrName>
                                        </p:attrNameLst>
                                      </p:cBhvr>
                                      <p:tavLst>
                                        <p:tav tm="0">
                                          <p:val>
                                            <p:fltVal val="0"/>
                                          </p:val>
                                        </p:tav>
                                        <p:tav tm="100000">
                                          <p:val>
                                            <p:strVal val="#ppt_h"/>
                                          </p:val>
                                        </p:tav>
                                      </p:tavLst>
                                    </p:anim>
                                    <p:animEffect transition="in" filter="fade">
                                      <p:cBhvr>
                                        <p:cTn id="64" dur="500"/>
                                        <p:tgtEl>
                                          <p:spTgt spid="2">
                                            <p:graphicEl>
                                              <a:dgm id="{FFE4639A-A1BC-48B9-BB6E-193C8A90B79C}"/>
                                            </p:graphicEl>
                                          </p:spTgt>
                                        </p:tgtEl>
                                      </p:cBhvr>
                                    </p:animEffect>
                                    <p:anim calcmode="lin" valueType="num">
                                      <p:cBhvr>
                                        <p:cTn id="65" dur="500" fill="hold"/>
                                        <p:tgtEl>
                                          <p:spTgt spid="2">
                                            <p:graphicEl>
                                              <a:dgm id="{FFE4639A-A1BC-48B9-BB6E-193C8A90B79C}"/>
                                            </p:graphicEl>
                                          </p:spTgt>
                                        </p:tgtEl>
                                        <p:attrNameLst>
                                          <p:attrName>ppt_x</p:attrName>
                                        </p:attrNameLst>
                                      </p:cBhvr>
                                      <p:tavLst>
                                        <p:tav tm="0">
                                          <p:val>
                                            <p:fltVal val="0.5"/>
                                          </p:val>
                                        </p:tav>
                                        <p:tav tm="100000">
                                          <p:val>
                                            <p:strVal val="#ppt_x"/>
                                          </p:val>
                                        </p:tav>
                                      </p:tavLst>
                                    </p:anim>
                                    <p:anim calcmode="lin" valueType="num">
                                      <p:cBhvr>
                                        <p:cTn id="66" dur="500" fill="hold"/>
                                        <p:tgtEl>
                                          <p:spTgt spid="2">
                                            <p:graphicEl>
                                              <a:dgm id="{FFE4639A-A1BC-48B9-BB6E-193C8A90B79C}"/>
                                            </p:graphicEl>
                                          </p:spTgt>
                                        </p:tgtEl>
                                        <p:attrNameLst>
                                          <p:attrName>ppt_y</p:attrName>
                                        </p:attrNameLst>
                                      </p:cBhvr>
                                      <p:tavLst>
                                        <p:tav tm="0">
                                          <p:val>
                                            <p:fltVal val="0.5"/>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4" presetClass="entr" presetSubtype="5" fill="hold" grpId="0" nodeType="clickEffect">
                                  <p:stCondLst>
                                    <p:cond delay="0"/>
                                  </p:stCondLst>
                                  <p:childTnLst>
                                    <p:set>
                                      <p:cBhvr>
                                        <p:cTn id="70" dur="1" fill="hold">
                                          <p:stCondLst>
                                            <p:cond delay="0"/>
                                          </p:stCondLst>
                                        </p:cTn>
                                        <p:tgtEl>
                                          <p:spTgt spid="2">
                                            <p:graphicEl>
                                              <a:dgm id="{53DF6662-7B4C-4132-A7BC-60CF82E77731}"/>
                                            </p:graphicEl>
                                          </p:spTgt>
                                        </p:tgtEl>
                                        <p:attrNameLst>
                                          <p:attrName>style.visibility</p:attrName>
                                        </p:attrNameLst>
                                      </p:cBhvr>
                                      <p:to>
                                        <p:strVal val="visible"/>
                                      </p:to>
                                    </p:set>
                                    <p:animEffect transition="in" filter="randombar(vertical)">
                                      <p:cBhvr>
                                        <p:cTn id="71" dur="500"/>
                                        <p:tgtEl>
                                          <p:spTgt spid="2">
                                            <p:graphicEl>
                                              <a:dgm id="{53DF6662-7B4C-4132-A7BC-60CF82E77731}"/>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25" presetClass="entr" presetSubtype="0" fill="hold" nodeType="clickEffect">
                                  <p:stCondLst>
                                    <p:cond delay="0"/>
                                  </p:stCondLst>
                                  <p:childTnLst>
                                    <p:set>
                                      <p:cBhvr>
                                        <p:cTn id="75" dur="1" fill="hold">
                                          <p:stCondLst>
                                            <p:cond delay="0"/>
                                          </p:stCondLst>
                                        </p:cTn>
                                        <p:tgtEl>
                                          <p:spTgt spid="12"/>
                                        </p:tgtEl>
                                        <p:attrNameLst>
                                          <p:attrName>style.visibility</p:attrName>
                                        </p:attrNameLst>
                                      </p:cBhvr>
                                      <p:to>
                                        <p:strVal val="visible"/>
                                      </p:to>
                                    </p:set>
                                    <p:anim calcmode="lin" valueType="num">
                                      <p:cBhvr>
                                        <p:cTn id="76"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77"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78"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79" dur="1000" fill="hold"/>
                                        <p:tgtEl>
                                          <p:spTgt spid="12"/>
                                        </p:tgtEl>
                                        <p:attrNameLst>
                                          <p:attrName>ppt_h</p:attrName>
                                        </p:attrNameLst>
                                      </p:cBhvr>
                                      <p:tavLst>
                                        <p:tav tm="0">
                                          <p:val>
                                            <p:strVal val="#ppt_h"/>
                                          </p:val>
                                        </p:tav>
                                        <p:tav tm="100000">
                                          <p:val>
                                            <p:strVal val="#ppt_h"/>
                                          </p:val>
                                        </p:tav>
                                      </p:tavLst>
                                    </p:anim>
                                    <p:anim calcmode="lin" valueType="num">
                                      <p:cBhvr>
                                        <p:cTn id="80"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81"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82"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83" dur="1000" decel="50000">
                                          <p:stCondLst>
                                            <p:cond delay="0"/>
                                          </p:stCondLst>
                                        </p:cTn>
                                        <p:tgtEl>
                                          <p:spTgt spid="12"/>
                                        </p:tgtEl>
                                      </p:cBhvr>
                                    </p:animEffect>
                                  </p:childTnLst>
                                </p:cTn>
                              </p:par>
                            </p:childTnLst>
                          </p:cTn>
                        </p:par>
                        <p:par>
                          <p:cTn id="84" fill="hold">
                            <p:stCondLst>
                              <p:cond delay="1000"/>
                            </p:stCondLst>
                            <p:childTnLst>
                              <p:par>
                                <p:cTn id="85" presetID="53" presetClass="entr" presetSubtype="528" fill="hold" grpId="0" nodeType="afterEffect">
                                  <p:stCondLst>
                                    <p:cond delay="0"/>
                                  </p:stCondLst>
                                  <p:childTnLst>
                                    <p:set>
                                      <p:cBhvr>
                                        <p:cTn id="86" dur="1" fill="hold">
                                          <p:stCondLst>
                                            <p:cond delay="0"/>
                                          </p:stCondLst>
                                        </p:cTn>
                                        <p:tgtEl>
                                          <p:spTgt spid="2">
                                            <p:graphicEl>
                                              <a:dgm id="{DEFE3BFD-63AE-46D0-8338-9DA444A1BDAE}"/>
                                            </p:graphicEl>
                                          </p:spTgt>
                                        </p:tgtEl>
                                        <p:attrNameLst>
                                          <p:attrName>style.visibility</p:attrName>
                                        </p:attrNameLst>
                                      </p:cBhvr>
                                      <p:to>
                                        <p:strVal val="visible"/>
                                      </p:to>
                                    </p:set>
                                    <p:anim calcmode="lin" valueType="num">
                                      <p:cBhvr>
                                        <p:cTn id="87" dur="500" fill="hold"/>
                                        <p:tgtEl>
                                          <p:spTgt spid="2">
                                            <p:graphicEl>
                                              <a:dgm id="{DEFE3BFD-63AE-46D0-8338-9DA444A1BDAE}"/>
                                            </p:graphicEl>
                                          </p:spTgt>
                                        </p:tgtEl>
                                        <p:attrNameLst>
                                          <p:attrName>ppt_w</p:attrName>
                                        </p:attrNameLst>
                                      </p:cBhvr>
                                      <p:tavLst>
                                        <p:tav tm="0">
                                          <p:val>
                                            <p:fltVal val="0"/>
                                          </p:val>
                                        </p:tav>
                                        <p:tav tm="100000">
                                          <p:val>
                                            <p:strVal val="#ppt_w"/>
                                          </p:val>
                                        </p:tav>
                                      </p:tavLst>
                                    </p:anim>
                                    <p:anim calcmode="lin" valueType="num">
                                      <p:cBhvr>
                                        <p:cTn id="88" dur="500" fill="hold"/>
                                        <p:tgtEl>
                                          <p:spTgt spid="2">
                                            <p:graphicEl>
                                              <a:dgm id="{DEFE3BFD-63AE-46D0-8338-9DA444A1BDAE}"/>
                                            </p:graphicEl>
                                          </p:spTgt>
                                        </p:tgtEl>
                                        <p:attrNameLst>
                                          <p:attrName>ppt_h</p:attrName>
                                        </p:attrNameLst>
                                      </p:cBhvr>
                                      <p:tavLst>
                                        <p:tav tm="0">
                                          <p:val>
                                            <p:fltVal val="0"/>
                                          </p:val>
                                        </p:tav>
                                        <p:tav tm="100000">
                                          <p:val>
                                            <p:strVal val="#ppt_h"/>
                                          </p:val>
                                        </p:tav>
                                      </p:tavLst>
                                    </p:anim>
                                    <p:animEffect transition="in" filter="fade">
                                      <p:cBhvr>
                                        <p:cTn id="89" dur="500"/>
                                        <p:tgtEl>
                                          <p:spTgt spid="2">
                                            <p:graphicEl>
                                              <a:dgm id="{DEFE3BFD-63AE-46D0-8338-9DA444A1BDAE}"/>
                                            </p:graphicEl>
                                          </p:spTgt>
                                        </p:tgtEl>
                                      </p:cBhvr>
                                    </p:animEffect>
                                    <p:anim calcmode="lin" valueType="num">
                                      <p:cBhvr>
                                        <p:cTn id="90" dur="500" fill="hold"/>
                                        <p:tgtEl>
                                          <p:spTgt spid="2">
                                            <p:graphicEl>
                                              <a:dgm id="{DEFE3BFD-63AE-46D0-8338-9DA444A1BDAE}"/>
                                            </p:graphicEl>
                                          </p:spTgt>
                                        </p:tgtEl>
                                        <p:attrNameLst>
                                          <p:attrName>ppt_x</p:attrName>
                                        </p:attrNameLst>
                                      </p:cBhvr>
                                      <p:tavLst>
                                        <p:tav tm="0">
                                          <p:val>
                                            <p:fltVal val="0.5"/>
                                          </p:val>
                                        </p:tav>
                                        <p:tav tm="100000">
                                          <p:val>
                                            <p:strVal val="#ppt_x"/>
                                          </p:val>
                                        </p:tav>
                                      </p:tavLst>
                                    </p:anim>
                                    <p:anim calcmode="lin" valueType="num">
                                      <p:cBhvr>
                                        <p:cTn id="91" dur="500" fill="hold"/>
                                        <p:tgtEl>
                                          <p:spTgt spid="2">
                                            <p:graphicEl>
                                              <a:dgm id="{DEFE3BFD-63AE-46D0-8338-9DA444A1BDAE}"/>
                                            </p:graphicEl>
                                          </p:spTgt>
                                        </p:tgtEl>
                                        <p:attrNameLst>
                                          <p:attrName>ppt_y</p:attrName>
                                        </p:attrNameLst>
                                      </p:cBhvr>
                                      <p:tavLst>
                                        <p:tav tm="0">
                                          <p:val>
                                            <p:fltVal val="0.5"/>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4" presetClass="entr" presetSubtype="5" fill="hold" grpId="0" nodeType="clickEffect">
                                  <p:stCondLst>
                                    <p:cond delay="0"/>
                                  </p:stCondLst>
                                  <p:childTnLst>
                                    <p:set>
                                      <p:cBhvr>
                                        <p:cTn id="95" dur="1" fill="hold">
                                          <p:stCondLst>
                                            <p:cond delay="0"/>
                                          </p:stCondLst>
                                        </p:cTn>
                                        <p:tgtEl>
                                          <p:spTgt spid="2">
                                            <p:graphicEl>
                                              <a:dgm id="{75A5ECA1-1260-4949-AE3C-6090613AD70F}"/>
                                            </p:graphicEl>
                                          </p:spTgt>
                                        </p:tgtEl>
                                        <p:attrNameLst>
                                          <p:attrName>style.visibility</p:attrName>
                                        </p:attrNameLst>
                                      </p:cBhvr>
                                      <p:to>
                                        <p:strVal val="visible"/>
                                      </p:to>
                                    </p:set>
                                    <p:animEffect transition="in" filter="randombar(vertical)">
                                      <p:cBhvr>
                                        <p:cTn id="96" dur="500"/>
                                        <p:tgtEl>
                                          <p:spTgt spid="2">
                                            <p:graphicEl>
                                              <a:dgm id="{75A5ECA1-1260-4949-AE3C-6090613AD70F}"/>
                                            </p:graphicEl>
                                          </p:spTgt>
                                        </p:tgtEl>
                                      </p:cBhvr>
                                    </p:animEffect>
                                  </p:childTnLst>
                                </p:cTn>
                              </p:par>
                            </p:childTnLst>
                          </p:cTn>
                        </p:par>
                      </p:childTnLst>
                    </p:cTn>
                  </p:par>
                  <p:par>
                    <p:cTn id="97" fill="hold">
                      <p:stCondLst>
                        <p:cond delay="indefinite"/>
                      </p:stCondLst>
                      <p:childTnLst>
                        <p:par>
                          <p:cTn id="98" fill="hold">
                            <p:stCondLst>
                              <p:cond delay="0"/>
                            </p:stCondLst>
                            <p:childTnLst>
                              <p:par>
                                <p:cTn id="99" presetID="25" presetClass="entr" presetSubtype="0" fill="hold" nodeType="clickEffect">
                                  <p:stCondLst>
                                    <p:cond delay="0"/>
                                  </p:stCondLst>
                                  <p:childTnLst>
                                    <p:set>
                                      <p:cBhvr>
                                        <p:cTn id="100" dur="1" fill="hold">
                                          <p:stCondLst>
                                            <p:cond delay="0"/>
                                          </p:stCondLst>
                                        </p:cTn>
                                        <p:tgtEl>
                                          <p:spTgt spid="14"/>
                                        </p:tgtEl>
                                        <p:attrNameLst>
                                          <p:attrName>style.visibility</p:attrName>
                                        </p:attrNameLst>
                                      </p:cBhvr>
                                      <p:to>
                                        <p:strVal val="visible"/>
                                      </p:to>
                                    </p:set>
                                    <p:anim calcmode="lin" valueType="num">
                                      <p:cBhvr>
                                        <p:cTn id="101"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02"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03"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04" dur="1000" fill="hold"/>
                                        <p:tgtEl>
                                          <p:spTgt spid="14"/>
                                        </p:tgtEl>
                                        <p:attrNameLst>
                                          <p:attrName>ppt_h</p:attrName>
                                        </p:attrNameLst>
                                      </p:cBhvr>
                                      <p:tavLst>
                                        <p:tav tm="0">
                                          <p:val>
                                            <p:strVal val="#ppt_h"/>
                                          </p:val>
                                        </p:tav>
                                        <p:tav tm="100000">
                                          <p:val>
                                            <p:strVal val="#ppt_h"/>
                                          </p:val>
                                        </p:tav>
                                      </p:tavLst>
                                    </p:anim>
                                    <p:anim calcmode="lin" valueType="num">
                                      <p:cBhvr>
                                        <p:cTn id="105"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06"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07"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08" dur="1000" decel="50000">
                                          <p:stCondLst>
                                            <p:cond delay="0"/>
                                          </p:stCondLst>
                                        </p:cTn>
                                        <p:tgtEl>
                                          <p:spTgt spid="14"/>
                                        </p:tgtEl>
                                      </p:cBhvr>
                                    </p:animEffect>
                                  </p:childTnLst>
                                </p:cTn>
                              </p:par>
                            </p:childTnLst>
                          </p:cTn>
                        </p:par>
                        <p:par>
                          <p:cTn id="109" fill="hold">
                            <p:stCondLst>
                              <p:cond delay="1000"/>
                            </p:stCondLst>
                            <p:childTnLst>
                              <p:par>
                                <p:cTn id="110" presetID="53" presetClass="entr" presetSubtype="528" fill="hold" grpId="0" nodeType="afterEffect">
                                  <p:stCondLst>
                                    <p:cond delay="0"/>
                                  </p:stCondLst>
                                  <p:childTnLst>
                                    <p:set>
                                      <p:cBhvr>
                                        <p:cTn id="111" dur="1" fill="hold">
                                          <p:stCondLst>
                                            <p:cond delay="0"/>
                                          </p:stCondLst>
                                        </p:cTn>
                                        <p:tgtEl>
                                          <p:spTgt spid="2">
                                            <p:graphicEl>
                                              <a:dgm id="{8B58166E-5A6E-4E39-A943-90284F6DCE41}"/>
                                            </p:graphicEl>
                                          </p:spTgt>
                                        </p:tgtEl>
                                        <p:attrNameLst>
                                          <p:attrName>style.visibility</p:attrName>
                                        </p:attrNameLst>
                                      </p:cBhvr>
                                      <p:to>
                                        <p:strVal val="visible"/>
                                      </p:to>
                                    </p:set>
                                    <p:anim calcmode="lin" valueType="num">
                                      <p:cBhvr>
                                        <p:cTn id="112" dur="500" fill="hold"/>
                                        <p:tgtEl>
                                          <p:spTgt spid="2">
                                            <p:graphicEl>
                                              <a:dgm id="{8B58166E-5A6E-4E39-A943-90284F6DCE41}"/>
                                            </p:graphicEl>
                                          </p:spTgt>
                                        </p:tgtEl>
                                        <p:attrNameLst>
                                          <p:attrName>ppt_w</p:attrName>
                                        </p:attrNameLst>
                                      </p:cBhvr>
                                      <p:tavLst>
                                        <p:tav tm="0">
                                          <p:val>
                                            <p:fltVal val="0"/>
                                          </p:val>
                                        </p:tav>
                                        <p:tav tm="100000">
                                          <p:val>
                                            <p:strVal val="#ppt_w"/>
                                          </p:val>
                                        </p:tav>
                                      </p:tavLst>
                                    </p:anim>
                                    <p:anim calcmode="lin" valueType="num">
                                      <p:cBhvr>
                                        <p:cTn id="113" dur="500" fill="hold"/>
                                        <p:tgtEl>
                                          <p:spTgt spid="2">
                                            <p:graphicEl>
                                              <a:dgm id="{8B58166E-5A6E-4E39-A943-90284F6DCE41}"/>
                                            </p:graphicEl>
                                          </p:spTgt>
                                        </p:tgtEl>
                                        <p:attrNameLst>
                                          <p:attrName>ppt_h</p:attrName>
                                        </p:attrNameLst>
                                      </p:cBhvr>
                                      <p:tavLst>
                                        <p:tav tm="0">
                                          <p:val>
                                            <p:fltVal val="0"/>
                                          </p:val>
                                        </p:tav>
                                        <p:tav tm="100000">
                                          <p:val>
                                            <p:strVal val="#ppt_h"/>
                                          </p:val>
                                        </p:tav>
                                      </p:tavLst>
                                    </p:anim>
                                    <p:animEffect transition="in" filter="fade">
                                      <p:cBhvr>
                                        <p:cTn id="114" dur="500"/>
                                        <p:tgtEl>
                                          <p:spTgt spid="2">
                                            <p:graphicEl>
                                              <a:dgm id="{8B58166E-5A6E-4E39-A943-90284F6DCE41}"/>
                                            </p:graphicEl>
                                          </p:spTgt>
                                        </p:tgtEl>
                                      </p:cBhvr>
                                    </p:animEffect>
                                    <p:anim calcmode="lin" valueType="num">
                                      <p:cBhvr>
                                        <p:cTn id="115" dur="500" fill="hold"/>
                                        <p:tgtEl>
                                          <p:spTgt spid="2">
                                            <p:graphicEl>
                                              <a:dgm id="{8B58166E-5A6E-4E39-A943-90284F6DCE41}"/>
                                            </p:graphicEl>
                                          </p:spTgt>
                                        </p:tgtEl>
                                        <p:attrNameLst>
                                          <p:attrName>ppt_x</p:attrName>
                                        </p:attrNameLst>
                                      </p:cBhvr>
                                      <p:tavLst>
                                        <p:tav tm="0">
                                          <p:val>
                                            <p:fltVal val="0.5"/>
                                          </p:val>
                                        </p:tav>
                                        <p:tav tm="100000">
                                          <p:val>
                                            <p:strVal val="#ppt_x"/>
                                          </p:val>
                                        </p:tav>
                                      </p:tavLst>
                                    </p:anim>
                                    <p:anim calcmode="lin" valueType="num">
                                      <p:cBhvr>
                                        <p:cTn id="116" dur="500" fill="hold"/>
                                        <p:tgtEl>
                                          <p:spTgt spid="2">
                                            <p:graphicEl>
                                              <a:dgm id="{8B58166E-5A6E-4E39-A943-90284F6DCE41}"/>
                                            </p:graphicEl>
                                          </p:spTgt>
                                        </p:tgtEl>
                                        <p:attrNameLst>
                                          <p:attrName>ppt_y</p:attrName>
                                        </p:attrNameLst>
                                      </p:cBhvr>
                                      <p:tavLst>
                                        <p:tav tm="0">
                                          <p:val>
                                            <p:fltVal val="0.5"/>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14" presetClass="entr" presetSubtype="5" fill="hold" grpId="0" nodeType="clickEffect">
                                  <p:stCondLst>
                                    <p:cond delay="0"/>
                                  </p:stCondLst>
                                  <p:childTnLst>
                                    <p:set>
                                      <p:cBhvr>
                                        <p:cTn id="120" dur="1" fill="hold">
                                          <p:stCondLst>
                                            <p:cond delay="0"/>
                                          </p:stCondLst>
                                        </p:cTn>
                                        <p:tgtEl>
                                          <p:spTgt spid="2">
                                            <p:graphicEl>
                                              <a:dgm id="{6C228FAD-8A71-42AC-B3BE-D879487E1848}"/>
                                            </p:graphicEl>
                                          </p:spTgt>
                                        </p:tgtEl>
                                        <p:attrNameLst>
                                          <p:attrName>style.visibility</p:attrName>
                                        </p:attrNameLst>
                                      </p:cBhvr>
                                      <p:to>
                                        <p:strVal val="visible"/>
                                      </p:to>
                                    </p:set>
                                    <p:animEffect transition="in" filter="randombar(vertical)">
                                      <p:cBhvr>
                                        <p:cTn id="121" dur="500"/>
                                        <p:tgtEl>
                                          <p:spTgt spid="2">
                                            <p:graphicEl>
                                              <a:dgm id="{6C228FAD-8A71-42AC-B3BE-D879487E184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es-E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QUALI DONNE EBBERO IL DONO DI PROFEZIA</a:t>
            </a:r>
          </a:p>
        </p:txBody>
      </p:sp>
      <p:sp>
        <p:nvSpPr>
          <p:cNvPr id="5" name="CuadroTexto 4">
            <a:extLst>
              <a:ext uri="{FF2B5EF4-FFF2-40B4-BE49-F238E27FC236}">
                <a16:creationId xmlns:a16="http://schemas.microsoft.com/office/drawing/2014/main" id="{1E80F798-272D-8E5C-00BE-A8FEA7621B4E}"/>
              </a:ext>
            </a:extLst>
          </p:cNvPr>
          <p:cNvSpPr txBox="1"/>
          <p:nvPr/>
        </p:nvSpPr>
        <p:spPr>
          <a:xfrm>
            <a:off x="323850" y="678390"/>
            <a:ext cx="11544298" cy="369332"/>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5">
                    <a:lumMod val="75000"/>
                  </a:schemeClr>
                </a:solidFill>
                <a:latin typeface="Comic Sans MS" panose="030F0702030302020204" pitchFamily="66" charset="0"/>
              </a:rPr>
              <a:t>«</a:t>
            </a:r>
            <a:r>
              <a:rPr lang="it-IT" b="1" dirty="0">
                <a:solidFill>
                  <a:schemeClr val="accent5">
                    <a:lumMod val="75000"/>
                  </a:schemeClr>
                </a:solidFill>
                <a:latin typeface="Comic Sans MS" panose="030F0702030302020204" pitchFamily="66" charset="0"/>
              </a:rPr>
              <a:t>In quel tempo era giudice d'Israele una profetessa, Debora, moglie di Lappidot»</a:t>
            </a:r>
            <a:r>
              <a:rPr lang="es-ES" b="1" dirty="0">
                <a:solidFill>
                  <a:schemeClr val="accent5">
                    <a:lumMod val="75000"/>
                  </a:schemeClr>
                </a:solidFill>
                <a:latin typeface="Comic Sans MS" panose="030F0702030302020204" pitchFamily="66" charset="0"/>
              </a:rPr>
              <a:t> </a:t>
            </a:r>
            <a:r>
              <a:rPr lang="es-ES" sz="1400" b="1" dirty="0">
                <a:solidFill>
                  <a:schemeClr val="accent5">
                    <a:lumMod val="75000"/>
                  </a:schemeClr>
                </a:solidFill>
                <a:latin typeface="Comic Sans MS" panose="030F0702030302020204" pitchFamily="66" charset="0"/>
              </a:rPr>
              <a:t>(Giudici 4:4)</a:t>
            </a:r>
          </a:p>
        </p:txBody>
      </p:sp>
      <p:sp>
        <p:nvSpPr>
          <p:cNvPr id="6" name="CuadroTexto 5">
            <a:extLst>
              <a:ext uri="{FF2B5EF4-FFF2-40B4-BE49-F238E27FC236}">
                <a16:creationId xmlns:a16="http://schemas.microsoft.com/office/drawing/2014/main" id="{AF29E29F-A6B4-00E0-67DB-25E117F21960}"/>
              </a:ext>
            </a:extLst>
          </p:cNvPr>
          <p:cNvSpPr txBox="1"/>
          <p:nvPr/>
        </p:nvSpPr>
        <p:spPr>
          <a:xfrm>
            <a:off x="238126" y="1171575"/>
            <a:ext cx="8546646" cy="1200329"/>
          </a:xfrm>
          <a:prstGeom prst="rect">
            <a:avLst/>
          </a:prstGeom>
          <a:noFill/>
        </p:spPr>
        <p:txBody>
          <a:bodyPr wrap="square" rtlCol="0">
            <a:spAutoFit/>
          </a:bodyPr>
          <a:lstStyle/>
          <a:p>
            <a:pPr>
              <a:spcBef>
                <a:spcPts val="600"/>
              </a:spcBef>
            </a:pPr>
            <a:r>
              <a:rPr lang="it-IT" b="1" dirty="0"/>
              <a:t>L'Antico Testamento menziona cinque donne profetesse. Una di loro, </a:t>
            </a:r>
            <a:r>
              <a:rPr lang="it-IT" b="1" dirty="0" err="1"/>
              <a:t>Noadia</a:t>
            </a:r>
            <a:r>
              <a:rPr lang="it-IT" b="1" dirty="0"/>
              <a:t>, era una falsa profetessa (Ne 6:14). Di un'altra, la moglie di Isaia, non sappiamo se venga definita profetessa perché possedeva quel dono o perché era la moglie del profeta </a:t>
            </a:r>
            <a:r>
              <a:rPr lang="es-ES" b="1" dirty="0"/>
              <a:t>(</a:t>
            </a:r>
            <a:r>
              <a:rPr lang="es-ES" b="1" dirty="0" err="1"/>
              <a:t>Is</a:t>
            </a:r>
            <a:r>
              <a:rPr lang="es-ES" b="1" dirty="0"/>
              <a:t> 8:3).</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323850" y="2371903"/>
            <a:ext cx="3599998" cy="1928551"/>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es-ES" b="1" dirty="0">
                <a:solidFill>
                  <a:schemeClr val="accent1">
                    <a:lumMod val="40000"/>
                    <a:lumOff val="60000"/>
                  </a:schemeClr>
                </a:solidFill>
                <a:effectLst>
                  <a:outerShdw blurRad="38100" dist="38100" dir="2700000" algn="tl">
                    <a:srgbClr val="000000">
                      <a:alpha val="43137"/>
                    </a:srgbClr>
                  </a:outerShdw>
                </a:effectLst>
              </a:rPr>
              <a:t>HULDA</a:t>
            </a:r>
            <a:r>
              <a:rPr lang="es-ES" b="1" dirty="0">
                <a:effectLst>
                  <a:outerShdw blurRad="38100" dist="38100" dir="2700000" algn="tl">
                    <a:srgbClr val="000000">
                      <a:alpha val="43137"/>
                    </a:srgbClr>
                  </a:outerShdw>
                </a:effectLst>
              </a:rPr>
              <a:t>. </a:t>
            </a:r>
            <a:r>
              <a:rPr lang="it-IT" b="1" dirty="0" err="1">
                <a:effectLst>
                  <a:outerShdw blurRad="38100" dist="38100" dir="2700000" algn="tl">
                    <a:srgbClr val="000000">
                      <a:alpha val="43137"/>
                    </a:srgbClr>
                  </a:outerShdw>
                </a:effectLst>
              </a:rPr>
              <a:t>Giosia</a:t>
            </a:r>
            <a:r>
              <a:rPr lang="it-IT" b="1" dirty="0">
                <a:effectLst>
                  <a:outerShdw blurRad="38100" dist="38100" dir="2700000" algn="tl">
                    <a:srgbClr val="000000">
                      <a:alpha val="43137"/>
                    </a:srgbClr>
                  </a:outerShdw>
                </a:effectLst>
              </a:rPr>
              <a:t> le chiese del libro della Legge che era stato ritrovato. Oltre a rispondere alle preoccupazioni del re, le rivolse parole di incoraggiamento  </a:t>
            </a:r>
            <a:r>
              <a:rPr lang="es-ES" b="1" dirty="0">
                <a:effectLst>
                  <a:outerShdw blurRad="38100" dist="38100" dir="2700000" algn="tl">
                    <a:srgbClr val="000000">
                      <a:alpha val="43137"/>
                    </a:srgbClr>
                  </a:outerShdw>
                </a:effectLst>
              </a:rPr>
              <a:t>(2 Re 22:14-20)</a:t>
            </a:r>
          </a:p>
        </p:txBody>
      </p:sp>
      <p:sp>
        <p:nvSpPr>
          <p:cNvPr id="9" name="CuadroTexto 8">
            <a:extLst>
              <a:ext uri="{FF2B5EF4-FFF2-40B4-BE49-F238E27FC236}">
                <a16:creationId xmlns:a16="http://schemas.microsoft.com/office/drawing/2014/main" id="{8E5D6870-6626-960C-88D0-212B02B9D836}"/>
              </a:ext>
            </a:extLst>
          </p:cNvPr>
          <p:cNvSpPr txBox="1"/>
          <p:nvPr/>
        </p:nvSpPr>
        <p:spPr>
          <a:xfrm>
            <a:off x="4306221" y="4413493"/>
            <a:ext cx="3600000"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es-ES" b="1" dirty="0">
                <a:solidFill>
                  <a:schemeClr val="accent2">
                    <a:lumMod val="40000"/>
                    <a:lumOff val="60000"/>
                  </a:schemeClr>
                </a:solidFill>
                <a:effectLst>
                  <a:outerShdw blurRad="38100" dist="38100" dir="2700000" algn="tl">
                    <a:srgbClr val="000000">
                      <a:alpha val="43137"/>
                    </a:srgbClr>
                  </a:outerShdw>
                </a:effectLst>
              </a:rPr>
              <a:t>DEBORA</a:t>
            </a:r>
            <a:r>
              <a:rPr lang="es-ES" b="1" dirty="0">
                <a:effectLst>
                  <a:outerShdw blurRad="38100" dist="38100" dir="2700000" algn="tl">
                    <a:srgbClr val="000000">
                      <a:alpha val="43137"/>
                    </a:srgbClr>
                  </a:outerShdw>
                </a:effectLst>
              </a:rPr>
              <a:t>. </a:t>
            </a:r>
            <a:r>
              <a:rPr lang="it-IT" b="1" dirty="0">
                <a:effectLst>
                  <a:outerShdw blurRad="38100" dist="38100" dir="2700000" algn="tl">
                    <a:srgbClr val="000000">
                      <a:alpha val="43137"/>
                    </a:srgbClr>
                  </a:outerShdw>
                </a:effectLst>
              </a:rPr>
              <a:t>Ricoprì il doppio ruolo di profetessa e giudice e guidò il popolo nella battaglia contro </a:t>
            </a:r>
            <a:r>
              <a:rPr lang="it-IT" b="1" dirty="0" err="1">
                <a:effectLst>
                  <a:outerShdw blurRad="38100" dist="38100" dir="2700000" algn="tl">
                    <a:srgbClr val="000000">
                      <a:alpha val="43137"/>
                    </a:srgbClr>
                  </a:outerShdw>
                </a:effectLst>
              </a:rPr>
              <a:t>Sisera</a:t>
            </a:r>
            <a:r>
              <a:rPr lang="it-IT" b="1" dirty="0">
                <a:effectLst>
                  <a:outerShdw blurRad="38100" dist="38100" dir="2700000" algn="tl">
                    <a:srgbClr val="000000">
                      <a:alpha val="43137"/>
                    </a:srgbClr>
                  </a:outerShdw>
                </a:effectLst>
              </a:rPr>
              <a:t>, insieme a </a:t>
            </a:r>
            <a:r>
              <a:rPr lang="it-IT" b="1" dirty="0" err="1">
                <a:effectLst>
                  <a:outerShdw blurRad="38100" dist="38100" dir="2700000" algn="tl">
                    <a:srgbClr val="000000">
                      <a:alpha val="43137"/>
                    </a:srgbClr>
                  </a:outerShdw>
                </a:effectLst>
              </a:rPr>
              <a:t>Barac</a:t>
            </a:r>
            <a:r>
              <a:rPr lang="it-IT" b="1" dirty="0">
                <a:effectLst>
                  <a:outerShdw blurRad="38100" dist="38100" dir="2700000" algn="tl">
                    <a:srgbClr val="000000">
                      <a:alpha val="43137"/>
                    </a:srgbClr>
                  </a:outerShdw>
                </a:effectLst>
              </a:rPr>
              <a:t>. Dopo la vittoria, intonò un canto profetico di lode </a:t>
            </a:r>
            <a:r>
              <a:rPr lang="es-ES" b="1" dirty="0">
                <a:effectLst>
                  <a:outerShdw blurRad="38100" dist="38100" dir="2700000" algn="tl">
                    <a:srgbClr val="000000">
                      <a:alpha val="43137"/>
                    </a:srgbClr>
                  </a:outerShdw>
                </a:effectLst>
              </a:rPr>
              <a:t>(</a:t>
            </a:r>
            <a:r>
              <a:rPr lang="es-ES" b="1" dirty="0" err="1">
                <a:effectLst>
                  <a:outerShdw blurRad="38100" dist="38100" dir="2700000" algn="tl">
                    <a:srgbClr val="000000">
                      <a:alpha val="43137"/>
                    </a:srgbClr>
                  </a:outerShdw>
                </a:effectLst>
              </a:rPr>
              <a:t>Gc</a:t>
            </a:r>
            <a:r>
              <a:rPr lang="es-ES" b="1" dirty="0">
                <a:effectLst>
                  <a:outerShdw blurRad="38100" dist="38100" dir="2700000" algn="tl">
                    <a:srgbClr val="000000">
                      <a:alpha val="43137"/>
                    </a:srgbClr>
                  </a:outerShdw>
                </a:effectLst>
              </a:rPr>
              <a:t> 4:4-9; 5:1)</a:t>
            </a: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es-ES" b="1" dirty="0">
                <a:solidFill>
                  <a:schemeClr val="accent4">
                    <a:lumMod val="40000"/>
                    <a:lumOff val="60000"/>
                  </a:schemeClr>
                </a:solidFill>
                <a:effectLst>
                  <a:outerShdw blurRad="38100" dist="38100" dir="2700000" algn="tl">
                    <a:srgbClr val="000000">
                      <a:alpha val="43137"/>
                    </a:srgbClr>
                  </a:outerShdw>
                </a:effectLst>
              </a:rPr>
              <a:t>MARIA</a:t>
            </a:r>
            <a:r>
              <a:rPr lang="es-ES" b="1" dirty="0">
                <a:effectLst>
                  <a:outerShdw blurRad="38100" dist="38100" dir="2700000" algn="tl">
                    <a:srgbClr val="000000">
                      <a:alpha val="43137"/>
                    </a:srgbClr>
                  </a:outerShdw>
                </a:effectLst>
              </a:rPr>
              <a:t>. </a:t>
            </a:r>
            <a:r>
              <a:rPr lang="it-IT" b="1" dirty="0">
                <a:effectLst>
                  <a:outerShdw blurRad="38100" dist="38100" dir="2700000" algn="tl">
                    <a:srgbClr val="000000">
                      <a:alpha val="43137"/>
                    </a:srgbClr>
                  </a:outerShdw>
                </a:effectLst>
              </a:rPr>
              <a:t>In qualità di profetessa, guidò le donne nel canto dopo l'attraversamento del Mar Rosso. Aiutò inoltre i suoi fratelli a guidare il popolo durante il pellegrinaggio nel deserto </a:t>
            </a:r>
            <a:r>
              <a:rPr lang="es-ES" b="1" dirty="0">
                <a:effectLst>
                  <a:outerShdw blurRad="38100" dist="38100" dir="2700000" algn="tl">
                    <a:srgbClr val="000000">
                      <a:alpha val="43137"/>
                    </a:srgbClr>
                  </a:outerShdw>
                </a:effectLst>
              </a:rPr>
              <a:t>(Es 15:20; Mi 6:4)</a:t>
            </a: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06222" y="2371903"/>
            <a:ext cx="3599998" cy="1928552"/>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88593" y="2371903"/>
            <a:ext cx="3589083" cy="1922411"/>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9121238" y="1196397"/>
            <a:ext cx="2735714" cy="1035174"/>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0"/>
            <a:ext cx="12191999" cy="584775"/>
          </a:xfrm>
          <a:prstGeom prst="rect">
            <a:avLst/>
          </a:prstGeom>
          <a:noFill/>
        </p:spPr>
        <p:txBody>
          <a:bodyPr wrap="square">
            <a:spAutoFit/>
          </a:bodyPr>
          <a:lstStyle/>
          <a:p>
            <a:pPr algn="ctr"/>
            <a:r>
              <a:rPr lang="es-ES" sz="3200" b="1" dirty="0">
                <a:ln w="0"/>
                <a:solidFill>
                  <a:schemeClr val="bg1"/>
                </a:solidFill>
                <a:effectLst>
                  <a:innerShdw blurRad="63500" dist="50800" dir="13500000">
                    <a:srgbClr val="000000">
                      <a:alpha val="50000"/>
                    </a:srgbClr>
                  </a:innerShdw>
                </a:effectLst>
              </a:rPr>
              <a:t>QUALI CARATTERISTICHE AVEVANO I FALSI PROFETI?</a:t>
            </a:r>
          </a:p>
        </p:txBody>
      </p:sp>
      <p:sp>
        <p:nvSpPr>
          <p:cNvPr id="5" name="CuadroTexto 4">
            <a:extLst>
              <a:ext uri="{FF2B5EF4-FFF2-40B4-BE49-F238E27FC236}">
                <a16:creationId xmlns:a16="http://schemas.microsoft.com/office/drawing/2014/main" id="{605BB96E-467C-F5C6-C590-E50432DA89A5}"/>
              </a:ext>
            </a:extLst>
          </p:cNvPr>
          <p:cNvSpPr txBox="1"/>
          <p:nvPr/>
        </p:nvSpPr>
        <p:spPr>
          <a:xfrm>
            <a:off x="141509" y="518340"/>
            <a:ext cx="11854543" cy="830997"/>
          </a:xfrm>
          <a:prstGeom prst="rect">
            <a:avLst/>
          </a:prstGeom>
          <a:noFill/>
        </p:spPr>
        <p:txBody>
          <a:bodyPr wrap="square">
            <a:spAutoFit/>
          </a:bodyPr>
          <a:lstStyle/>
          <a:p>
            <a:pPr algn="ctr"/>
            <a:r>
              <a:rPr lang="it-IT" sz="16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«Il SIGNORE mi disse: </a:t>
            </a:r>
            <a:r>
              <a:rPr lang="es-ES" sz="16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a:t>
            </a:r>
            <a:r>
              <a:rPr lang="it-IT" sz="16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Quei profeti profetizzano menzogne nel mio nome; io non li ho mandati, non ho dato loro nessun ordine e non ho parlato loro. Le profezie che vi fanno sono visioni menzognere, divinazione, vanità, imposture del proprio cuore»</a:t>
            </a:r>
            <a:r>
              <a:rPr lang="es-ES" sz="16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s-ES"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(Geremia 14:14)</a:t>
            </a:r>
          </a:p>
        </p:txBody>
      </p:sp>
      <p:sp>
        <p:nvSpPr>
          <p:cNvPr id="6" name="CuadroTexto 5">
            <a:extLst>
              <a:ext uri="{FF2B5EF4-FFF2-40B4-BE49-F238E27FC236}">
                <a16:creationId xmlns:a16="http://schemas.microsoft.com/office/drawing/2014/main" id="{C701FB5B-08AE-F42E-6E26-836135F6AB9C}"/>
              </a:ext>
            </a:extLst>
          </p:cNvPr>
          <p:cNvSpPr txBox="1"/>
          <p:nvPr/>
        </p:nvSpPr>
        <p:spPr>
          <a:xfrm>
            <a:off x="63644" y="1415713"/>
            <a:ext cx="8324850" cy="923330"/>
          </a:xfrm>
          <a:prstGeom prst="rect">
            <a:avLst/>
          </a:prstGeom>
          <a:noFill/>
        </p:spPr>
        <p:txBody>
          <a:bodyPr wrap="square" rtlCol="0">
            <a:spAutoFit/>
          </a:bodyPr>
          <a:lstStyle/>
          <a:p>
            <a:pPr>
              <a:spcBef>
                <a:spcPts val="600"/>
              </a:spcBef>
            </a:pPr>
            <a:r>
              <a:rPr lang="it-IT" b="1" dirty="0"/>
              <a:t>Non tutti coloro che profetizzavano lo facevano perché avevano ricevuto un messaggio da Dio (</a:t>
            </a:r>
            <a:r>
              <a:rPr lang="it-IT" b="1" dirty="0" err="1"/>
              <a:t>Ge</a:t>
            </a:r>
            <a:r>
              <a:rPr lang="it-IT" b="1" dirty="0"/>
              <a:t> 14:14). Qual era il loro messaggio e perché lo diffondevano?</a:t>
            </a:r>
            <a:endParaRPr lang="es-ES" b="1" dirty="0"/>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2654208622"/>
              </p:ext>
            </p:extLst>
          </p:nvPr>
        </p:nvGraphicFramePr>
        <p:xfrm>
          <a:off x="387927" y="2323505"/>
          <a:ext cx="7633855" cy="1364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141509" y="3879623"/>
            <a:ext cx="8001464" cy="923330"/>
          </a:xfrm>
          <a:prstGeom prst="rect">
            <a:avLst/>
          </a:prstGeom>
          <a:noFill/>
        </p:spPr>
        <p:txBody>
          <a:bodyPr wrap="square" rtlCol="0">
            <a:spAutoFit/>
          </a:bodyPr>
          <a:lstStyle/>
          <a:p>
            <a:pPr>
              <a:spcBef>
                <a:spcPts val="600"/>
              </a:spcBef>
            </a:pPr>
            <a:r>
              <a:rPr lang="it-IT" b="1" dirty="0"/>
              <a:t>Perché qualcuno dovrebbe voler affermare di parlare a nome di Dio quando sa che non è vero? Autoinganno? Desiderio di ottenere riconoscimento, o guadagni economici o di altro tipo?</a:t>
            </a:r>
            <a:endParaRPr lang="es-ES" b="1" dirty="0"/>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a:fillRect/>
          </a:stretch>
        </p:blipFill>
        <p:spPr>
          <a:xfrm>
            <a:off x="8468935" y="1520793"/>
            <a:ext cx="3604000" cy="2898607"/>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141509" y="5846618"/>
            <a:ext cx="8001464" cy="646331"/>
          </a:xfrm>
          <a:prstGeom prst="rect">
            <a:avLst/>
          </a:prstGeom>
          <a:noFill/>
        </p:spPr>
        <p:txBody>
          <a:bodyPr wrap="square">
            <a:spAutoFit/>
          </a:bodyPr>
          <a:lstStyle/>
          <a:p>
            <a:pPr>
              <a:spcBef>
                <a:spcPts val="600"/>
              </a:spcBef>
            </a:pPr>
            <a:r>
              <a:rPr lang="it-IT" b="1" dirty="0"/>
              <a:t>Il vero profeta avverte sempre dei pericoli del peccato e incoraggia le persone a rimanere fedeli, indipendentemente dalle conseguenze</a:t>
            </a:r>
            <a:r>
              <a:rPr lang="es-ES" b="1" dirty="0"/>
              <a:t>.</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141509" y="4877977"/>
            <a:ext cx="8221841" cy="923330"/>
          </a:xfrm>
          <a:prstGeom prst="rect">
            <a:avLst/>
          </a:prstGeom>
          <a:noFill/>
        </p:spPr>
        <p:txBody>
          <a:bodyPr wrap="square">
            <a:spAutoFit/>
          </a:bodyPr>
          <a:lstStyle/>
          <a:p>
            <a:pPr lvl="0">
              <a:spcBef>
                <a:spcPts val="600"/>
              </a:spcBef>
              <a:defRPr/>
            </a:pPr>
            <a:r>
              <a:rPr lang="it-IT" b="1" dirty="0">
                <a:solidFill>
                  <a:prstClr val="black"/>
                </a:solidFill>
              </a:rPr>
              <a:t>La cosa più triste dei falsi profeti è che ci sono persone che li ascoltano e li seguono. A loro piace ciò che dicono perché non richiede alcuno sforzo e non smuove la loro coscienza. Ma seguire la loro strada porta solo alla morte</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111436" y="581892"/>
            <a:ext cx="7759844" cy="4832092"/>
          </a:xfrm>
          <a:prstGeom prst="rect">
            <a:avLst/>
          </a:prstGeom>
          <a:noFill/>
        </p:spPr>
        <p:txBody>
          <a:bodyPr wrap="square">
            <a:spAutoFit/>
          </a:bodyPr>
          <a:lstStyle/>
          <a:p>
            <a:pPr algn="ctr">
              <a:spcBef>
                <a:spcPts val="600"/>
              </a:spcBef>
            </a:pPr>
            <a:r>
              <a:rPr lang="es-ES" sz="2800" b="1" dirty="0">
                <a:solidFill>
                  <a:srgbClr val="CC3399">
                    <a:lumMod val="50000"/>
                  </a:srgbClr>
                </a:solidFill>
                <a:latin typeface="Comic Sans MS" panose="030F0702030302020204" pitchFamily="66" charset="0"/>
              </a:rPr>
              <a:t>«</a:t>
            </a:r>
            <a:r>
              <a:rPr lang="it-IT" sz="2800" b="1" dirty="0">
                <a:solidFill>
                  <a:srgbClr val="522E00"/>
                </a:solidFill>
                <a:latin typeface="Comic Sans MS" pitchFamily="66" charset="0"/>
              </a:rPr>
              <a:t>Nessuno degli apostoli e dei profeti dichiarò mai di essere senza peccato. Uomini che hanno vissuto in intima relazione con Dio, uomini che avrebbero sacrificato la loro vita pur di non commettere un peccato, uomini che Dio ha onorato della sua divina luce e potenza, hanno confessato il loro stato di peccato. Essi non hanno confidato nella carne, non si sono dichiarati giusti, ma si sono completamente affidati alla giustizia di Cristo</a:t>
            </a:r>
            <a:r>
              <a:rPr lang="it-IT" sz="2800" b="1" dirty="0">
                <a:solidFill>
                  <a:srgbClr val="CC3399">
                    <a:lumMod val="50000"/>
                  </a:srgbClr>
                </a:solidFill>
                <a:latin typeface="Comic Sans MS" panose="030F0702030302020204" pitchFamily="66" charset="0"/>
              </a:rPr>
              <a:t>»</a:t>
            </a:r>
            <a:endParaRPr lang="es-ES" sz="2800" b="1" dirty="0">
              <a:solidFill>
                <a:srgbClr val="522E00"/>
              </a:solidFill>
              <a:latin typeface="Comic Sans MS" pitchFamily="66" charset="0"/>
            </a:endParaRPr>
          </a:p>
        </p:txBody>
      </p:sp>
      <p:sp>
        <p:nvSpPr>
          <p:cNvPr id="4" name="CuadroTexto 3">
            <a:extLst>
              <a:ext uri="{FF2B5EF4-FFF2-40B4-BE49-F238E27FC236}">
                <a16:creationId xmlns:a16="http://schemas.microsoft.com/office/drawing/2014/main" id="{A643C3F2-E958-202D-A63B-184AE1AAC4F2}"/>
              </a:ext>
            </a:extLst>
          </p:cNvPr>
          <p:cNvSpPr txBox="1"/>
          <p:nvPr/>
        </p:nvSpPr>
        <p:spPr>
          <a:xfrm>
            <a:off x="3921290" y="6006138"/>
            <a:ext cx="5080237" cy="338554"/>
          </a:xfrm>
          <a:prstGeom prst="rect">
            <a:avLst/>
          </a:prstGeom>
          <a:noFill/>
        </p:spPr>
        <p:txBody>
          <a:bodyPr wrap="none" rtlCol="0">
            <a:spAutoFit/>
          </a:bodyPr>
          <a:lstStyle/>
          <a:p>
            <a:r>
              <a:rPr lang="es-ES" sz="1600" b="1" dirty="0">
                <a:solidFill>
                  <a:srgbClr val="522E00"/>
                </a:solidFill>
              </a:rPr>
              <a:t>(E.G. White, </a:t>
            </a:r>
            <a:r>
              <a:rPr lang="es-ES" sz="1600" b="1" i="1" dirty="0">
                <a:solidFill>
                  <a:srgbClr val="522E00"/>
                </a:solidFill>
              </a:rPr>
              <a:t>Gli uomini che vinsero un impero,</a:t>
            </a:r>
            <a:r>
              <a:rPr lang="es-ES" sz="1600" b="1" dirty="0">
                <a:solidFill>
                  <a:srgbClr val="522E00"/>
                </a:solidFill>
              </a:rPr>
              <a:t> p. 352)</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523220"/>
          </a:xfrm>
          <a:prstGeom prst="rect">
            <a:avLst/>
          </a:prstGeom>
          <a:noFill/>
        </p:spPr>
        <p:txBody>
          <a:bodyPr wrap="square" rtlCol="0">
            <a:spAutoFit/>
          </a:bodyPr>
          <a:lstStyle/>
          <a:p>
            <a:pPr algn="ctr"/>
            <a:r>
              <a:rPr lang="es-ES" sz="2800" b="1" dirty="0">
                <a:ln w="6600">
                  <a:solidFill>
                    <a:srgbClr val="F85C84"/>
                  </a:solidFill>
                  <a:prstDash val="solid"/>
                </a:ln>
                <a:solidFill>
                  <a:srgbClr val="FFFFFF"/>
                </a:solidFill>
                <a:effectLst>
                  <a:outerShdw dist="38100" dir="2700000" algn="tl" rotWithShape="0">
                    <a:srgbClr val="F85C84"/>
                  </a:outerShdw>
                </a:effectLst>
              </a:rPr>
              <a:t>ALLEGATO:</a:t>
            </a:r>
            <a:r>
              <a:rPr lang="es-ES" sz="2800" b="1" dirty="0">
                <a:ln w="6600">
                  <a:solidFill>
                    <a:schemeClr val="accent2"/>
                  </a:solidFill>
                  <a:prstDash val="solid"/>
                </a:ln>
                <a:solidFill>
                  <a:srgbClr val="FFFFFF"/>
                </a:solidFill>
                <a:effectLst>
                  <a:outerShdw dist="38100" dir="2700000" algn="tl" rotWithShape="0">
                    <a:schemeClr val="accent2"/>
                  </a:outerShdw>
                </a:effectLst>
              </a:rPr>
              <a:t> LA CHIAMATA PROFETICA DI ELLEN G. WHITE</a:t>
            </a: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45" y="736103"/>
            <a:ext cx="9124955" cy="1200329"/>
          </a:xfrm>
          <a:prstGeom prst="rect">
            <a:avLst/>
          </a:prstGeom>
          <a:noFill/>
        </p:spPr>
        <p:txBody>
          <a:bodyPr wrap="square" rtlCol="0">
            <a:spAutoFit/>
          </a:bodyPr>
          <a:lstStyle/>
          <a:p>
            <a:pPr>
              <a:spcBef>
                <a:spcPts val="600"/>
              </a:spcBef>
            </a:pPr>
            <a:r>
              <a:rPr lang="it-IT" b="1" dirty="0"/>
              <a:t>Dopo la sua prima visione, Ellen non si sentiva pronta a svolgere il proprio ministero profetico. Con una salute cagionevole e una scarsa istruzione, questa ragazza di 17 anni si sentiva indegna e incapace di portare avanti la propria vocazione</a:t>
            </a:r>
            <a:r>
              <a:rPr lang="es-ES" b="1" dirty="0"/>
              <a:t>.</a:t>
            </a:r>
          </a:p>
        </p:txBody>
      </p:sp>
      <p:sp>
        <p:nvSpPr>
          <p:cNvPr id="7" name="CuadroTexto 6">
            <a:extLst>
              <a:ext uri="{FF2B5EF4-FFF2-40B4-BE49-F238E27FC236}">
                <a16:creationId xmlns:a16="http://schemas.microsoft.com/office/drawing/2014/main" id="{1268696E-A70C-60B4-A3CF-20CD3C4673FD}"/>
              </a:ext>
            </a:extLst>
          </p:cNvPr>
          <p:cNvSpPr txBox="1"/>
          <p:nvPr/>
        </p:nvSpPr>
        <p:spPr>
          <a:xfrm>
            <a:off x="5183982" y="3743940"/>
            <a:ext cx="3759993" cy="2862322"/>
          </a:xfrm>
          <a:prstGeom prst="rect">
            <a:avLst/>
          </a:prstGeom>
          <a:noFill/>
        </p:spPr>
        <p:txBody>
          <a:bodyPr wrap="square">
            <a:spAutoFit/>
          </a:bodyPr>
          <a:lstStyle/>
          <a:p>
            <a:pPr algn="ctr">
              <a:spcBef>
                <a:spcPts val="600"/>
              </a:spcBef>
            </a:pPr>
            <a:r>
              <a:rPr lang="es-ES" sz="2000" b="1" dirty="0"/>
              <a:t>Il suo ministero fu determinante </a:t>
            </a:r>
            <a:r>
              <a:rPr lang="it-IT" sz="2000" b="1" dirty="0"/>
              <a:t>nella realizzazione dei sistemi sanitari ed educativi avventisti, e ha lasciato circa 100.000 pagine di scritti ispirati che continuano a diffondere l'insegnamento divino in tutto il mondo.</a:t>
            </a:r>
            <a:endParaRPr lang="es-ES" sz="2000" b="1" dirty="0"/>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a:blip r:embed="rId3" cstate="email"/>
          <a:stretch>
            <a:fillRect/>
          </a:stretch>
        </p:blipFill>
        <p:spPr>
          <a:xfrm>
            <a:off x="546428" y="4025890"/>
            <a:ext cx="4491174" cy="2486342"/>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a:blip r:embed="rId4" cstate="email"/>
          <a:stretch>
            <a:fillRect/>
          </a:stretch>
        </p:blipFill>
        <p:spPr>
          <a:xfrm>
            <a:off x="9519795" y="776969"/>
            <a:ext cx="2310700"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825561"/>
            <a:ext cx="9124949" cy="1200329"/>
          </a:xfrm>
          <a:prstGeom prst="rect">
            <a:avLst/>
          </a:prstGeom>
          <a:noFill/>
        </p:spPr>
        <p:txBody>
          <a:bodyPr wrap="square">
            <a:spAutoFit/>
          </a:bodyPr>
          <a:lstStyle/>
          <a:p>
            <a:pPr lvl="0">
              <a:spcBef>
                <a:spcPts val="600"/>
              </a:spcBef>
              <a:defRPr/>
            </a:pPr>
            <a:r>
              <a:rPr lang="it-IT" b="1" dirty="0">
                <a:solidFill>
                  <a:prstClr val="black"/>
                </a:solidFill>
              </a:rPr>
              <a:t>In meno di vent'anni, dopo aver ricevuto numerose visioni e con il sostegno del marito – James White –, aveva contribuito a gettare le basi della Chiesa avventista del settimo giorno (fondata ufficialmente nel 1863).</a:t>
            </a:r>
            <a:endParaRPr kumimoji="0" lang="es-ES"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5" y="1825288"/>
            <a:ext cx="9124949" cy="1200329"/>
          </a:xfrm>
          <a:prstGeom prst="rect">
            <a:avLst/>
          </a:prstGeom>
          <a:noFill/>
        </p:spPr>
        <p:txBody>
          <a:bodyPr wrap="square">
            <a:spAutoFit/>
          </a:bodyPr>
          <a:lstStyle/>
          <a:p>
            <a:pPr lvl="0">
              <a:spcBef>
                <a:spcPts val="600"/>
              </a:spcBef>
              <a:defRPr/>
            </a:pPr>
            <a:r>
              <a:rPr lang="it-IT" b="1" dirty="0">
                <a:solidFill>
                  <a:prstClr val="black"/>
                </a:solidFill>
              </a:rPr>
              <a:t>Una settimana dopo la sua prima visione, ebbe una seconda visione in cui le furono segnalati i problemi che avrebbe dovuto affrontare. Dopo aver pregato a lungo e incoraggiata da alcuni fratelli, Ellen accettò infine la sua vocazione</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2050" name="Picture 2"/>
          <p:cNvPicPr>
            <a:picLocks noChangeAspect="1" noChangeArrowheads="1"/>
          </p:cNvPicPr>
          <p:nvPr/>
        </p:nvPicPr>
        <p:blipFill>
          <a:blip r:embed="rId5"/>
          <a:srcRect/>
          <a:stretch>
            <a:fillRect/>
          </a:stretch>
        </p:blipFill>
        <p:spPr bwMode="auto">
          <a:xfrm>
            <a:off x="9448800" y="3743940"/>
            <a:ext cx="2492511" cy="2882495"/>
          </a:xfrm>
          <a:prstGeom prst="rect">
            <a:avLst/>
          </a:prstGeom>
          <a:noFill/>
        </p:spPr>
      </p:pic>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924</TotalTime>
  <Words>1426</Words>
  <Application>Microsoft Office PowerPoint</Application>
  <PresentationFormat>Panorámica</PresentationFormat>
  <Paragraphs>65</Paragraphs>
  <Slides>10</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10</vt:i4>
      </vt:variant>
    </vt:vector>
  </HeadingPairs>
  <TitlesOfParts>
    <vt:vector size="17" baseType="lpstr">
      <vt:lpstr>Calibri</vt:lpstr>
      <vt:lpstr>Aptos Display</vt:lpstr>
      <vt:lpstr>Comic Sans MS</vt:lpstr>
      <vt:lpstr>Verdana</vt:lpstr>
      <vt:lpstr>Aptos</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Sergio</dc:creator>
  <cp:lastModifiedBy>Sergio</cp:lastModifiedBy>
  <cp:revision>113</cp:revision>
  <dcterms:created xsi:type="dcterms:W3CDTF">2026-09-19T14:53:33Z</dcterms:created>
  <dcterms:modified xsi:type="dcterms:W3CDTF">2026-10-07T15:41:05Z</dcterms:modified>
</cp:coreProperties>
</file>