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1" r:id="rId2"/>
    <p:sldId id="289" r:id="rId3"/>
    <p:sldId id="258" r:id="rId4"/>
    <p:sldId id="295" r:id="rId5"/>
    <p:sldId id="299" r:id="rId6"/>
    <p:sldId id="261" r:id="rId7"/>
    <p:sldId id="300"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Verdana" panose="020B0604030504040204" pitchFamily="34"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35" d="100"/>
          <a:sy n="35" d="100"/>
        </p:scale>
        <p:origin x="150" y="119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3.xml.rels><?xml version="1.0" encoding="UTF-8" standalone="yes"?>
<Relationships xmlns="http://schemas.openxmlformats.org/package/2006/relationships"><Relationship Id="rId1" Type="http://schemas.openxmlformats.org/officeDocument/2006/relationships/image" Target="../media/image47.png"/></Relationships>
</file>

<file path=ppt/diagrams/_rels/data4.xml.rels><?xml version="1.0" encoding="UTF-8" standalone="yes"?>
<Relationships xmlns="http://schemas.openxmlformats.org/package/2006/relationships"><Relationship Id="rId2" Type="http://schemas.microsoft.com/office/2007/relationships/hdphoto" Target="../media/hdphoto3.wdp"/><Relationship Id="rId1" Type="http://schemas.openxmlformats.org/officeDocument/2006/relationships/image" Target="../media/image4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7.png"/></Relationships>
</file>

<file path=ppt/diagrams/_rels/drawing4.xml.rels><?xml version="1.0" encoding="UTF-8" standalone="yes"?>
<Relationships xmlns="http://schemas.openxmlformats.org/package/2006/relationships"><Relationship Id="rId2" Type="http://schemas.microsoft.com/office/2007/relationships/hdphoto" Target="../media/hdphoto3.wdp"/><Relationship Id="rId1" Type="http://schemas.openxmlformats.org/officeDocument/2006/relationships/image" Target="../media/image48.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1"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1800" b="1" dirty="0">
              <a:effectLst>
                <a:outerShdw blurRad="38100" dist="38100" dir="2700000" algn="tl">
                  <a:srgbClr val="000000"/>
                </a:outerShdw>
              </a:effectLst>
            </a:rPr>
            <a:t>Testimoniare Gesù</a:t>
          </a:r>
          <a:endParaRPr lang="es-ES" sz="18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s-ES" sz="1800" b="1" dirty="0"/>
            <a:t>La loro missione principale era quella di portare le persone a Gesù</a:t>
          </a:r>
          <a:endParaRPr lang="es-ES" sz="18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a:effectLst>
                <a:outerShdw blurRad="38100" dist="38100" dir="2700000" algn="tl">
                  <a:srgbClr val="000000"/>
                </a:outerShdw>
              </a:effectLst>
            </a:rPr>
            <a:t>Annunciare il futuro</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s-ES" sz="2000" b="1" kern="1200" dirty="0">
              <a:latin typeface="Aptos" panose="02110004020202020204"/>
              <a:ea typeface="+mn-ea"/>
              <a:cs typeface="+mn-cs"/>
            </a:rPr>
            <a:t>Revelavano eventi che spaziavano fino ai nostri giorni</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s-ES" sz="2000" b="1" dirty="0">
              <a:effectLst>
                <a:outerShdw blurRad="38100" dist="38100" dir="2700000" algn="tl">
                  <a:srgbClr val="000000"/>
                </a:outerShdw>
              </a:effectLst>
            </a:rPr>
            <a:t>Edificare</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s-ES" sz="2000" b="1" dirty="0"/>
            <a:t>Costruire una chiesa ferma, che sopporti gli attacchi del nemico</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s-ES" sz="2000" b="1" dirty="0">
              <a:effectLst>
                <a:outerShdw blurRad="38100" dist="38100" dir="2700000" algn="tl">
                  <a:srgbClr val="000000"/>
                </a:outerShdw>
              </a:effectLst>
            </a:rPr>
            <a:t>Esortare</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s-ES" sz="2000" b="1" dirty="0"/>
            <a:t>Dichiarare il peccato, affinchè le persone possano pentirsi</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dirty="0">
              <a:effectLst>
                <a:outerShdw blurRad="38100" dist="38100" dir="2700000" algn="tl">
                  <a:srgbClr val="000000"/>
                </a:outerShdw>
              </a:effectLst>
            </a:rPr>
            <a:t>Consolare</a:t>
          </a:r>
          <a:endParaRPr lang="es-ES" sz="200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s-ES" sz="2000" b="1" dirty="0"/>
            <a:t>Giuda e Sila furono inviati alle chiese con questo proposito specifico</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1"/>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1"/>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1"/>
    <dgm:cxn modelId="{F88DC466-FAB8-4A91-8BE1-9D063495D824}" type="presOf" srcId="{3DCD99FE-FC29-4C72-ACC0-90BB7DA1E30A}" destId="{4509C98C-D3ED-487A-BE5B-22E7E2A8F68A}" srcOrd="0" destOrd="0" presId="urn:microsoft.com/office/officeart/2005/8/layout/bList2#1"/>
    <dgm:cxn modelId="{A45B0848-2DEB-4873-84CD-BF6E92D0242A}" type="presOf" srcId="{39F1AB83-5A71-4203-951B-3E76E2FA0437}" destId="{E6ABE69A-36DD-445F-86C2-EC58035F4C7D}" srcOrd="0" destOrd="0" presId="urn:microsoft.com/office/officeart/2005/8/layout/bList2#1"/>
    <dgm:cxn modelId="{23A7DC6C-397E-4E65-8C25-A7E8BD920F2E}" type="presOf" srcId="{25D733FD-93DC-4658-A46F-67C83CE0A1F7}" destId="{3EE713CA-5DC2-499E-9B70-F3055F077623}" srcOrd="0" destOrd="0" presId="urn:microsoft.com/office/officeart/2005/8/layout/bList2#1"/>
    <dgm:cxn modelId="{143F6771-2C7E-4D6D-878F-431D498A05ED}" type="presOf" srcId="{1F1CDFEC-5159-4F78-82D7-98E97277A281}" destId="{9E64D7C4-F4D0-4608-AFCF-D1688C82FA1F}" srcOrd="0" destOrd="0" presId="urn:microsoft.com/office/officeart/2005/8/layout/bList2#1"/>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1"/>
    <dgm:cxn modelId="{0B966299-39B2-414F-B82E-70E59853CB1B}" type="presOf" srcId="{8FACA609-11DE-421F-B7EE-75BB7AAFF962}" destId="{4C29B0A9-7ADA-4708-B73F-210F7A8A3AFE}" srcOrd="0" destOrd="0" presId="urn:microsoft.com/office/officeart/2005/8/layout/bList2#1"/>
    <dgm:cxn modelId="{6C87229D-2923-4626-B458-D572001BAFF2}" type="presOf" srcId="{7D77960C-0D30-421F-B81F-73D18F3CDDA5}" destId="{B93B6972-D6BF-4224-8F58-E4363ABE05A9}" srcOrd="0" destOrd="0" presId="urn:microsoft.com/office/officeart/2005/8/layout/bList2#1"/>
    <dgm:cxn modelId="{8E16B2AD-DED2-407F-9EA5-D09FCCA07D0D}" type="presOf" srcId="{39F1AB83-5A71-4203-951B-3E76E2FA0437}" destId="{4D9EC3F5-2B61-4178-AF40-07178C6999D4}" srcOrd="1" destOrd="0" presId="urn:microsoft.com/office/officeart/2005/8/layout/bList2#1"/>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1"/>
    <dgm:cxn modelId="{D38B35C2-A592-46F9-AC69-F12F37CEE336}" type="presOf" srcId="{F255B581-4A22-43F1-9DDB-022968AAECA8}" destId="{47B3CB62-A8A9-4497-91EE-E14053024428}" srcOrd="0" destOrd="0" presId="urn:microsoft.com/office/officeart/2005/8/layout/bList2#1"/>
    <dgm:cxn modelId="{042777CA-870F-4C01-A956-4E607E2E32C1}" type="presOf" srcId="{576F84B1-17FF-4C54-A6F9-4787FFEF6346}" destId="{7FC4422D-8C48-4D6F-8899-D3EB750C73B7}" srcOrd="1" destOrd="0" presId="urn:microsoft.com/office/officeart/2005/8/layout/bList2#1"/>
    <dgm:cxn modelId="{2138DAD5-EDC1-46A2-9DAE-6853A6FA26C2}" type="presOf" srcId="{E1DB6DC5-D68E-448E-859E-EF50CEE3BDC3}" destId="{4CDB36CE-04BE-4A69-9A99-EA24D87313CD}" srcOrd="0" destOrd="0" presId="urn:microsoft.com/office/officeart/2005/8/layout/bList2#1"/>
    <dgm:cxn modelId="{7AB225D7-A574-4F05-B956-06F37136C7D8}" type="presOf" srcId="{576F84B1-17FF-4C54-A6F9-4787FFEF6346}" destId="{1BD54DEE-E1EB-4C97-81A3-BF427F74E9E9}" srcOrd="0" destOrd="0" presId="urn:microsoft.com/office/officeart/2005/8/layout/bList2#1"/>
    <dgm:cxn modelId="{58168DD8-B662-4152-AA2E-207957DC3F56}" type="presOf" srcId="{3DCD99FE-FC29-4C72-ACC0-90BB7DA1E30A}" destId="{83303C94-F2EE-4E3F-8B8F-C30B43A7A5F7}" srcOrd="1" destOrd="0" presId="urn:microsoft.com/office/officeart/2005/8/layout/bList2#1"/>
    <dgm:cxn modelId="{BCFA39DE-A92E-4FDB-B41A-36AABEB8E96A}" type="presOf" srcId="{FD313355-6819-4705-A30E-A1889181BF5F}" destId="{748C2B61-E1DB-4DE3-B7F0-F7D5C9C47A67}" srcOrd="0" destOrd="0" presId="urn:microsoft.com/office/officeart/2005/8/layout/bList2#1"/>
    <dgm:cxn modelId="{E99F4BE7-BAC4-4E15-9113-C1A95F0AD9B7}" type="presOf" srcId="{3CD771D0-414F-41EA-AF8F-24EB4EB658E1}" destId="{04D3CF86-DE88-4173-BB50-CB625C2784C1}" srcOrd="0" destOrd="0" presId="urn:microsoft.com/office/officeart/2005/8/layout/bList2#1"/>
    <dgm:cxn modelId="{464988F9-79A0-4DA5-97D8-10619F73DCCB}" type="presOf" srcId="{FBD893F2-D066-4295-9EC5-A5677D8E95C7}" destId="{8C181B66-CC29-4D81-82A1-51CAB7D5DB84}" srcOrd="0" destOrd="0" presId="urn:microsoft.com/office/officeart/2005/8/layout/bList2#1"/>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1"/>
    <dgm:cxn modelId="{898E3E1C-A841-4D6A-870C-293CFD01FD35}" type="presParOf" srcId="{FA90D467-45E9-4424-9A20-89AF1C4BD1D3}" destId="{04D3CF86-DE88-4173-BB50-CB625C2784C1}" srcOrd="0" destOrd="0" presId="urn:microsoft.com/office/officeart/2005/8/layout/bList2#1"/>
    <dgm:cxn modelId="{45EAA5EE-AC18-4CD0-A69E-22CE33410138}" type="presParOf" srcId="{FA90D467-45E9-4424-9A20-89AF1C4BD1D3}" destId="{4509C98C-D3ED-487A-BE5B-22E7E2A8F68A}" srcOrd="1" destOrd="0" presId="urn:microsoft.com/office/officeart/2005/8/layout/bList2#1"/>
    <dgm:cxn modelId="{DF6C4398-0C3B-4D64-8AEC-AA284EDC2BB0}" type="presParOf" srcId="{FA90D467-45E9-4424-9A20-89AF1C4BD1D3}" destId="{83303C94-F2EE-4E3F-8B8F-C30B43A7A5F7}" srcOrd="2" destOrd="0" presId="urn:microsoft.com/office/officeart/2005/8/layout/bList2#1"/>
    <dgm:cxn modelId="{C832077E-3BFE-4B53-9CBF-EFDB29957168}" type="presParOf" srcId="{FA90D467-45E9-4424-9A20-89AF1C4BD1D3}" destId="{A381FCC2-366C-484C-80F3-42AFE9B46DAC}" srcOrd="3" destOrd="0" presId="urn:microsoft.com/office/officeart/2005/8/layout/bList2#1"/>
    <dgm:cxn modelId="{0014A5A9-F583-46E8-8A37-19B9C87C69EF}" type="presParOf" srcId="{748C2B61-E1DB-4DE3-B7F0-F7D5C9C47A67}" destId="{D3EFC2CD-A8BD-4538-B2A9-D4F28EFB5015}" srcOrd="1" destOrd="0" presId="urn:microsoft.com/office/officeart/2005/8/layout/bList2#1"/>
    <dgm:cxn modelId="{28D1AD9B-E486-4400-B480-B9BF403B7BB9}" type="presParOf" srcId="{748C2B61-E1DB-4DE3-B7F0-F7D5C9C47A67}" destId="{819EAF1B-F16A-496B-9BC0-3ADE24E1B8DE}" srcOrd="2" destOrd="0" presId="urn:microsoft.com/office/officeart/2005/8/layout/bList2#1"/>
    <dgm:cxn modelId="{81243BA0-E680-4285-A532-986159910260}" type="presParOf" srcId="{819EAF1B-F16A-496B-9BC0-3ADE24E1B8DE}" destId="{3EE713CA-5DC2-499E-9B70-F3055F077623}" srcOrd="0" destOrd="0" presId="urn:microsoft.com/office/officeart/2005/8/layout/bList2#1"/>
    <dgm:cxn modelId="{812A9415-7166-4574-B6FA-FA127034287B}" type="presParOf" srcId="{819EAF1B-F16A-496B-9BC0-3ADE24E1B8DE}" destId="{9E64D7C4-F4D0-4608-AFCF-D1688C82FA1F}" srcOrd="1" destOrd="0" presId="urn:microsoft.com/office/officeart/2005/8/layout/bList2#1"/>
    <dgm:cxn modelId="{733A3AF1-4BE0-4934-AB9C-B60E90EDC955}" type="presParOf" srcId="{819EAF1B-F16A-496B-9BC0-3ADE24E1B8DE}" destId="{A7D34FEE-7DA6-4B37-BBED-CAA95D76B4CC}" srcOrd="2" destOrd="0" presId="urn:microsoft.com/office/officeart/2005/8/layout/bList2#1"/>
    <dgm:cxn modelId="{E9235157-5441-45CC-A6DF-45CFB632D398}" type="presParOf" srcId="{819EAF1B-F16A-496B-9BC0-3ADE24E1B8DE}" destId="{404A7F00-D70F-40DB-A253-54411E61105B}" srcOrd="3" destOrd="0" presId="urn:microsoft.com/office/officeart/2005/8/layout/bList2#1"/>
    <dgm:cxn modelId="{25AC4D6E-F8C0-476B-91F7-3D31447098EA}" type="presParOf" srcId="{748C2B61-E1DB-4DE3-B7F0-F7D5C9C47A67}" destId="{D9D2F1A1-75FA-437A-8C9E-ACD1EBDAA054}" srcOrd="3" destOrd="0" presId="urn:microsoft.com/office/officeart/2005/8/layout/bList2#1"/>
    <dgm:cxn modelId="{E2DD7BFD-D83D-4E22-9231-D3795CE3E8E3}" type="presParOf" srcId="{748C2B61-E1DB-4DE3-B7F0-F7D5C9C47A67}" destId="{33AB3D4B-C6B2-4CE8-A6C6-0D9768E98443}" srcOrd="4" destOrd="0" presId="urn:microsoft.com/office/officeart/2005/8/layout/bList2#1"/>
    <dgm:cxn modelId="{C27ABB89-9938-430E-8C7C-17E670CE873B}" type="presParOf" srcId="{33AB3D4B-C6B2-4CE8-A6C6-0D9768E98443}" destId="{B93B6972-D6BF-4224-8F58-E4363ABE05A9}" srcOrd="0" destOrd="0" presId="urn:microsoft.com/office/officeart/2005/8/layout/bList2#1"/>
    <dgm:cxn modelId="{AB9DD84F-4EE6-4246-863C-36A602FB6A33}" type="presParOf" srcId="{33AB3D4B-C6B2-4CE8-A6C6-0D9768E98443}" destId="{E6ABE69A-36DD-445F-86C2-EC58035F4C7D}" srcOrd="1" destOrd="0" presId="urn:microsoft.com/office/officeart/2005/8/layout/bList2#1"/>
    <dgm:cxn modelId="{8F10039C-8069-4460-9C81-55DF12E6DBBE}" type="presParOf" srcId="{33AB3D4B-C6B2-4CE8-A6C6-0D9768E98443}" destId="{4D9EC3F5-2B61-4178-AF40-07178C6999D4}" srcOrd="2" destOrd="0" presId="urn:microsoft.com/office/officeart/2005/8/layout/bList2#1"/>
    <dgm:cxn modelId="{79DF0E27-A903-42F9-8F10-4AB40FF6E118}" type="presParOf" srcId="{33AB3D4B-C6B2-4CE8-A6C6-0D9768E98443}" destId="{3D6A2FB8-FAD5-4FEF-A1A3-3717E97DEF08}" srcOrd="3" destOrd="0" presId="urn:microsoft.com/office/officeart/2005/8/layout/bList2#1"/>
    <dgm:cxn modelId="{A242014A-4BF2-4E87-B89C-91EF87B2785A}" type="presParOf" srcId="{748C2B61-E1DB-4DE3-B7F0-F7D5C9C47A67}" destId="{473383DD-28FA-49E9-AFC8-9B964FA564E7}" srcOrd="5" destOrd="0" presId="urn:microsoft.com/office/officeart/2005/8/layout/bList2#1"/>
    <dgm:cxn modelId="{BF96763C-A15C-4DAE-A4AF-6E8AF2000147}" type="presParOf" srcId="{748C2B61-E1DB-4DE3-B7F0-F7D5C9C47A67}" destId="{7EF07DD5-2513-4129-826D-BC94208026C1}" srcOrd="6" destOrd="0" presId="urn:microsoft.com/office/officeart/2005/8/layout/bList2#1"/>
    <dgm:cxn modelId="{E34040B1-EB8C-43AE-B519-8CFE6B36E0BC}" type="presParOf" srcId="{7EF07DD5-2513-4129-826D-BC94208026C1}" destId="{47B3CB62-A8A9-4497-91EE-E14053024428}" srcOrd="0" destOrd="0" presId="urn:microsoft.com/office/officeart/2005/8/layout/bList2#1"/>
    <dgm:cxn modelId="{C21F71AF-0F69-45AC-8EDD-352A15075E41}" type="presParOf" srcId="{7EF07DD5-2513-4129-826D-BC94208026C1}" destId="{1BD54DEE-E1EB-4C97-81A3-BF427F74E9E9}" srcOrd="1" destOrd="0" presId="urn:microsoft.com/office/officeart/2005/8/layout/bList2#1"/>
    <dgm:cxn modelId="{5314DB65-CAAC-4C5F-B77A-078FE1605E26}" type="presParOf" srcId="{7EF07DD5-2513-4129-826D-BC94208026C1}" destId="{7FC4422D-8C48-4D6F-8899-D3EB750C73B7}" srcOrd="2" destOrd="0" presId="urn:microsoft.com/office/officeart/2005/8/layout/bList2#1"/>
    <dgm:cxn modelId="{027DE76D-6B3C-4702-BDB7-8CE19FEEEDAD}" type="presParOf" srcId="{7EF07DD5-2513-4129-826D-BC94208026C1}" destId="{3130E0C0-5E31-4FB3-8A92-9A309FDC92A9}" srcOrd="3" destOrd="0" presId="urn:microsoft.com/office/officeart/2005/8/layout/bList2#1"/>
    <dgm:cxn modelId="{3EFBDABC-BE80-48CA-82D3-9D5B68E48BBD}" type="presParOf" srcId="{748C2B61-E1DB-4DE3-B7F0-F7D5C9C47A67}" destId="{4CDB36CE-04BE-4A69-9A99-EA24D87313CD}" srcOrd="7" destOrd="0" presId="urn:microsoft.com/office/officeart/2005/8/layout/bList2#1"/>
    <dgm:cxn modelId="{42CE3045-1D4E-491A-90C5-848FBCEB7C7F}" type="presParOf" srcId="{748C2B61-E1DB-4DE3-B7F0-F7D5C9C47A67}" destId="{1E16F162-A051-40BD-BCEC-31D7ADFC5173}" srcOrd="8" destOrd="0" presId="urn:microsoft.com/office/officeart/2005/8/layout/bList2#1"/>
    <dgm:cxn modelId="{EEF1A628-E28D-4476-8320-2DDD3CB91C49}" type="presParOf" srcId="{1E16F162-A051-40BD-BCEC-31D7ADFC5173}" destId="{8C181B66-CC29-4D81-82A1-51CAB7D5DB84}" srcOrd="0" destOrd="0" presId="urn:microsoft.com/office/officeart/2005/8/layout/bList2#1"/>
    <dgm:cxn modelId="{0AD66EB9-CEB2-4B67-8C58-0B2F26FC361F}" type="presParOf" srcId="{1E16F162-A051-40BD-BCEC-31D7ADFC5173}" destId="{4C29B0A9-7ADA-4708-B73F-210F7A8A3AFE}" srcOrd="1" destOrd="0" presId="urn:microsoft.com/office/officeart/2005/8/layout/bList2#1"/>
    <dgm:cxn modelId="{9FC4361C-98E6-4C84-80B8-390155107AA9}" type="presParOf" srcId="{1E16F162-A051-40BD-BCEC-31D7ADFC5173}" destId="{33324725-AC41-4188-ADC2-C983F204EAEA}" srcOrd="2" destOrd="0" presId="urn:microsoft.com/office/officeart/2005/8/layout/bList2#1"/>
    <dgm:cxn modelId="{DF743335-CC14-417A-9FFB-397116A19E9F}" type="presParOf" srcId="{1E16F162-A051-40BD-BCEC-31D7ADFC5173}" destId="{3A686E9C-D473-424C-A616-6FCF3A07A6DA}" srcOrd="3" destOrd="0" presId="urn:microsoft.com/office/officeart/2005/8/layout/b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s-ES" sz="2000" b="1" dirty="0">
              <a:effectLst>
                <a:outerShdw blurRad="38100" dist="38100" dir="2700000" algn="tl">
                  <a:srgbClr val="000000"/>
                </a:outerShdw>
              </a:effectLst>
            </a:rPr>
            <a:t>Sono persone inviate da Dio</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a:t>
          </a:r>
          <a:r>
            <a:rPr lang="es-ES" sz="2000" b="1" dirty="0" err="1">
              <a:effectLst>
                <a:outerShdw blurRad="38100" dist="38100" dir="2700000" algn="tl">
                  <a:srgbClr val="000000"/>
                </a:outerShdw>
              </a:effectLst>
            </a:rPr>
            <a:t>Lc</a:t>
          </a:r>
          <a:r>
            <a:rPr lang="es-ES" sz="2000" b="1" dirty="0">
              <a:effectLst>
                <a:outerShdw blurRad="38100" dist="38100" dir="2700000" algn="tl">
                  <a:srgbClr val="000000"/>
                </a:outerShdw>
              </a:effectLst>
            </a:rPr>
            <a:t> 11:49)</a:t>
          </a:r>
          <a:endParaRPr lang="es-ES"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es-ES" sz="1800" b="1" dirty="0">
              <a:effectLst>
                <a:outerShdw blurRad="38100" dist="38100" dir="2700000" algn="tl">
                  <a:srgbClr val="000000"/>
                </a:outerShdw>
              </a:effectLst>
            </a:rPr>
            <a:t>Ricevono doni per guidare la chiesa</a:t>
          </a:r>
          <a:br>
            <a:rPr lang="es-ES" sz="1800" b="1" dirty="0">
              <a:effectLst>
                <a:outerShdw blurRad="38100" dist="38100" dir="2700000" algn="tl">
                  <a:srgbClr val="000000"/>
                </a:outerShdw>
              </a:effectLst>
            </a:rPr>
          </a:br>
          <a:r>
            <a:rPr lang="es-ES" sz="1800" b="1" dirty="0">
              <a:effectLst>
                <a:outerShdw blurRad="38100" dist="38100" dir="2700000" algn="tl">
                  <a:srgbClr val="000000"/>
                </a:outerShdw>
              </a:effectLst>
            </a:rPr>
            <a:t>(1Cor. 12:28,29; </a:t>
          </a:r>
          <a:r>
            <a:rPr lang="es-ES" sz="1800" b="1" dirty="0" err="1">
              <a:effectLst>
                <a:outerShdw blurRad="38100" dist="38100" dir="2700000" algn="tl">
                  <a:srgbClr val="000000"/>
                </a:outerShdw>
              </a:effectLst>
            </a:rPr>
            <a:t>Ef</a:t>
          </a:r>
          <a:r>
            <a:rPr lang="es-ES" sz="1800" b="1" dirty="0">
              <a:effectLst>
                <a:outerShdw blurRad="38100" dist="38100" dir="2700000" algn="tl">
                  <a:srgbClr val="000000"/>
                </a:outerShdw>
              </a:effectLst>
            </a:rPr>
            <a:t> 4:11,12)</a:t>
          </a:r>
          <a:endParaRPr lang="es-ES" sz="18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es-ES" sz="1800" b="1" dirty="0">
              <a:effectLst>
                <a:outerShdw blurRad="38100" dist="38100" dir="2700000" algn="tl">
                  <a:srgbClr val="000000"/>
                </a:outerShdw>
              </a:effectLst>
            </a:rPr>
            <a:t>Sono il fondamento della chiesa (</a:t>
          </a:r>
          <a:r>
            <a:rPr lang="es-ES" sz="1800" b="1" dirty="0" err="1">
              <a:effectLst>
                <a:outerShdw blurRad="38100" dist="38100" dir="2700000" algn="tl">
                  <a:srgbClr val="000000"/>
                </a:outerShdw>
              </a:effectLst>
            </a:rPr>
            <a:t>Ef</a:t>
          </a:r>
          <a:r>
            <a:rPr lang="es-ES" sz="1800" b="1" dirty="0">
              <a:effectLst>
                <a:outerShdw blurRad="38100" dist="38100" dir="2700000" algn="tl">
                  <a:srgbClr val="000000"/>
                </a:outerShdw>
              </a:effectLst>
            </a:rPr>
            <a:t> 2:20)</a:t>
          </a:r>
          <a:endParaRPr lang="es-ES" sz="18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es-ES" sz="1800" b="1" dirty="0">
              <a:effectLst>
                <a:outerShdw blurRad="38100" dist="38100" dir="2700000" algn="tl">
                  <a:srgbClr val="000000"/>
                </a:outerShdw>
              </a:effectLst>
            </a:rPr>
            <a:t>Ricevono rivelazioni      (</a:t>
          </a:r>
          <a:r>
            <a:rPr lang="es-ES" sz="1800" b="1" dirty="0" err="1">
              <a:effectLst>
                <a:outerShdw blurRad="38100" dist="38100" dir="2700000" algn="tl">
                  <a:srgbClr val="000000"/>
                </a:outerShdw>
              </a:effectLst>
            </a:rPr>
            <a:t>Ef</a:t>
          </a:r>
          <a:r>
            <a:rPr lang="es-ES" sz="1800" b="1" dirty="0">
              <a:effectLst>
                <a:outerShdw blurRad="38100" dist="38100" dir="2700000" algn="tl">
                  <a:srgbClr val="000000"/>
                </a:outerShdw>
              </a:effectLst>
            </a:rPr>
            <a:t> 3:5)</a:t>
          </a:r>
          <a:endParaRPr lang="es-ES" sz="180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s-ES" sz="1800" b="1" dirty="0">
              <a:effectLst>
                <a:outerShdw blurRad="38100" dist="38100" dir="2700000" algn="tl">
                  <a:srgbClr val="000000"/>
                </a:outerShdw>
              </a:effectLst>
            </a:rPr>
            <a:t>Si rallegrano della giustizia (</a:t>
          </a:r>
          <a:r>
            <a:rPr lang="es-ES" sz="1800" b="1" dirty="0" err="1">
              <a:effectLst>
                <a:outerShdw blurRad="38100" dist="38100" dir="2700000" algn="tl">
                  <a:srgbClr val="000000"/>
                </a:outerShdw>
              </a:effectLst>
            </a:rPr>
            <a:t>Ap</a:t>
          </a:r>
          <a:r>
            <a:rPr lang="es-ES" sz="1800" b="1" dirty="0">
              <a:effectLst>
                <a:outerShdw blurRad="38100" dist="38100" dir="2700000" algn="tl">
                  <a:srgbClr val="000000"/>
                </a:outerShdw>
              </a:effectLst>
            </a:rPr>
            <a:t> 18:20)</a:t>
          </a:r>
          <a:endParaRPr lang="es-ES" sz="180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9B365202-32F4-4C02-B352-4BC6438ED592}" type="presOf" srcId="{E3A2A591-5232-49C9-BC7A-F2B6DD05F4BB}" destId="{18903AEB-E8A1-44C8-ACE2-14E974CD781E}" srcOrd="0" destOrd="0" presId="urn:microsoft.com/office/officeart/2005/8/layout/process1"/>
    <dgm:cxn modelId="{20166703-6E51-4C76-BC19-CE29462A3A19}" type="presOf" srcId="{F2B6C31C-65BD-47A2-88EA-D9125E25BC26}" destId="{F24C91FF-F822-43EC-8BDC-F3C25FD177A3}" srcOrd="0" destOrd="0" presId="urn:microsoft.com/office/officeart/2005/8/layout/process1"/>
    <dgm:cxn modelId="{705CB108-3AF7-4D25-9412-46B043CFC56C}" type="presOf" srcId="{1CFA17F8-F290-4899-B7DF-AFED5EB559BB}" destId="{6AF94F2D-F79B-42D8-8792-EC5EE5CA65AE}" srcOrd="0" destOrd="0" presId="urn:microsoft.com/office/officeart/2005/8/layout/process1"/>
    <dgm:cxn modelId="{6047890A-2392-4DD9-B305-4D5480D06EEA}" type="presOf" srcId="{9854E4EA-5922-4B0E-99B8-0A3D90ECDE92}" destId="{50CF20A7-597B-405F-A122-3DB99785019B}" srcOrd="1" destOrd="0" presId="urn:microsoft.com/office/officeart/2005/8/layout/process1"/>
    <dgm:cxn modelId="{66A33230-A140-4697-8691-425365563097}" type="presOf" srcId="{CD7CD61B-2C7B-400C-824B-D8FE0561CC60}" destId="{FAE57C7A-4FE9-4C1E-89A4-9591EE4B7D30}" srcOrd="0" destOrd="0" presId="urn:microsoft.com/office/officeart/2005/8/layout/process1"/>
    <dgm:cxn modelId="{DB35EE39-F92A-42C9-86F3-08F1F7A7E2F0}" type="presOf" srcId="{40C63DB9-1847-41BA-8833-2AE910AF86BE}" destId="{E1D2ABB2-B8E9-44CA-85C9-7119240A30B6}" srcOrd="1" destOrd="0" presId="urn:microsoft.com/office/officeart/2005/8/layout/process1"/>
    <dgm:cxn modelId="{91DA3265-F336-49E9-AC13-E3A939A7CC4E}" type="presOf" srcId="{1360EC5C-97ED-448D-8A55-CF3C666FE23C}" destId="{48825FD6-2E41-4562-AE78-DC5FF4C17433}"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44458175-EC5E-47A8-ADCE-2EE32E92F6D0}" type="presOf" srcId="{1CFA17F8-F290-4899-B7DF-AFED5EB559BB}" destId="{3E356D2A-A269-42BD-BC10-475F3CD5479F}"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015D668C-6444-4C24-AD20-78F5087DCBD1}" srcId="{84182879-3EFE-43EF-85CC-72DBE364E13A}" destId="{F218769F-D67D-4433-AC42-BB56B6FAA3F8}" srcOrd="3" destOrd="0" parTransId="{93EA50F0-5413-44F0-BEF3-ACAC03E5CC4D}" sibTransId="{F2B6C31C-65BD-47A2-88EA-D9125E25BC26}"/>
    <dgm:cxn modelId="{34477692-363A-4D44-AF9C-5C190AA20561}" type="presOf" srcId="{F218769F-D67D-4433-AC42-BB56B6FAA3F8}" destId="{689C0D5C-78C0-4845-A70A-A99F356AC315}" srcOrd="0" destOrd="0" presId="urn:microsoft.com/office/officeart/2005/8/layout/process1"/>
    <dgm:cxn modelId="{CE6947A7-65CF-4B68-9F9C-F42A9FF0F3FD}" type="presOf" srcId="{FBFC91C5-9EC0-4782-B821-F58BF1FCBA03}" destId="{B63C68F4-37F5-4E39-81B9-0FD70A034F30}" srcOrd="0" destOrd="0" presId="urn:microsoft.com/office/officeart/2005/8/layout/process1"/>
    <dgm:cxn modelId="{EE5B4BB6-A660-491C-A979-F72B192F228A}" type="presOf" srcId="{9854E4EA-5922-4B0E-99B8-0A3D90ECDE92}" destId="{0D00281B-4660-4C87-BD3A-A048546E75D5}" srcOrd="0" destOrd="0" presId="urn:microsoft.com/office/officeart/2005/8/layout/process1"/>
    <dgm:cxn modelId="{9780F7BD-F15A-4F19-A7E0-71B8219D1B8C}" type="presOf" srcId="{F2B6C31C-65BD-47A2-88EA-D9125E25BC26}" destId="{30A3ECCF-8B0E-44B7-B1E2-5993A27D08F2}" srcOrd="1" destOrd="0" presId="urn:microsoft.com/office/officeart/2005/8/layout/process1"/>
    <dgm:cxn modelId="{BD8A64E5-911E-4513-BF30-AEF13303DC81}" type="presOf" srcId="{84182879-3EFE-43EF-85CC-72DBE364E13A}" destId="{1619FBB3-3963-43B0-84B1-EDF8FEDD6270}" srcOrd="0" destOrd="0" presId="urn:microsoft.com/office/officeart/2005/8/layout/process1"/>
    <dgm:cxn modelId="{694B3AED-FAF7-45BD-86B7-3FB27EAFEBB1}" type="presOf" srcId="{40C63DB9-1847-41BA-8833-2AE910AF86BE}" destId="{1F634FAF-0CDD-4918-9ECB-BCADC682B67E}" srcOrd="0" destOrd="0" presId="urn:microsoft.com/office/officeart/2005/8/layout/process1"/>
    <dgm:cxn modelId="{E7C8C375-7C01-40F8-AB97-2A3E6E801029}" type="presParOf" srcId="{1619FBB3-3963-43B0-84B1-EDF8FEDD6270}" destId="{18903AEB-E8A1-44C8-ACE2-14E974CD781E}" srcOrd="0" destOrd="0" presId="urn:microsoft.com/office/officeart/2005/8/layout/process1"/>
    <dgm:cxn modelId="{4BA893F9-EB63-4590-843F-E4608C54C02F}" type="presParOf" srcId="{1619FBB3-3963-43B0-84B1-EDF8FEDD6270}" destId="{6AF94F2D-F79B-42D8-8792-EC5EE5CA65AE}" srcOrd="1" destOrd="0" presId="urn:microsoft.com/office/officeart/2005/8/layout/process1"/>
    <dgm:cxn modelId="{9C809F48-6F10-46A3-A0C8-BBDB8696991C}" type="presParOf" srcId="{6AF94F2D-F79B-42D8-8792-EC5EE5CA65AE}" destId="{3E356D2A-A269-42BD-BC10-475F3CD5479F}" srcOrd="0" destOrd="0" presId="urn:microsoft.com/office/officeart/2005/8/layout/process1"/>
    <dgm:cxn modelId="{8D25A6E6-B2B9-4DB5-BE2D-E990F3EF2115}" type="presParOf" srcId="{1619FBB3-3963-43B0-84B1-EDF8FEDD6270}" destId="{FAE57C7A-4FE9-4C1E-89A4-9591EE4B7D30}" srcOrd="2" destOrd="0" presId="urn:microsoft.com/office/officeart/2005/8/layout/process1"/>
    <dgm:cxn modelId="{D69DCD28-C5AA-4307-A32D-94B62C65BA6C}" type="presParOf" srcId="{1619FBB3-3963-43B0-84B1-EDF8FEDD6270}" destId="{0D00281B-4660-4C87-BD3A-A048546E75D5}" srcOrd="3" destOrd="0" presId="urn:microsoft.com/office/officeart/2005/8/layout/process1"/>
    <dgm:cxn modelId="{D3BDF6AD-F2AA-49DE-A94B-DD84DF18D527}" type="presParOf" srcId="{0D00281B-4660-4C87-BD3A-A048546E75D5}" destId="{50CF20A7-597B-405F-A122-3DB99785019B}" srcOrd="0" destOrd="0" presId="urn:microsoft.com/office/officeart/2005/8/layout/process1"/>
    <dgm:cxn modelId="{D68D447E-77C1-4AEF-9760-A4F54681F357}" type="presParOf" srcId="{1619FBB3-3963-43B0-84B1-EDF8FEDD6270}" destId="{48825FD6-2E41-4562-AE78-DC5FF4C17433}" srcOrd="4" destOrd="0" presId="urn:microsoft.com/office/officeart/2005/8/layout/process1"/>
    <dgm:cxn modelId="{18D2D470-C42D-4D43-822A-DEB2A251F0FF}" type="presParOf" srcId="{1619FBB3-3963-43B0-84B1-EDF8FEDD6270}" destId="{1F634FAF-0CDD-4918-9ECB-BCADC682B67E}" srcOrd="5" destOrd="0" presId="urn:microsoft.com/office/officeart/2005/8/layout/process1"/>
    <dgm:cxn modelId="{53D5CA0D-46E9-4C9F-8570-100A7EDB480D}" type="presParOf" srcId="{1F634FAF-0CDD-4918-9ECB-BCADC682B67E}" destId="{E1D2ABB2-B8E9-44CA-85C9-7119240A30B6}" srcOrd="0" destOrd="0" presId="urn:microsoft.com/office/officeart/2005/8/layout/process1"/>
    <dgm:cxn modelId="{0C809ED7-52CE-4E17-9BA8-855CB2F49B25}" type="presParOf" srcId="{1619FBB3-3963-43B0-84B1-EDF8FEDD6270}" destId="{689C0D5C-78C0-4845-A70A-A99F356AC315}" srcOrd="6" destOrd="0" presId="urn:microsoft.com/office/officeart/2005/8/layout/process1"/>
    <dgm:cxn modelId="{6B114542-9D7C-4C6A-ACC1-40706033EF26}" type="presParOf" srcId="{1619FBB3-3963-43B0-84B1-EDF8FEDD6270}" destId="{F24C91FF-F822-43EC-8BDC-F3C25FD177A3}" srcOrd="7" destOrd="0" presId="urn:microsoft.com/office/officeart/2005/8/layout/process1"/>
    <dgm:cxn modelId="{EEDEBBF1-B374-454D-94A3-2204A5AA04DA}" type="presParOf" srcId="{F24C91FF-F822-43EC-8BDC-F3C25FD177A3}" destId="{30A3ECCF-8B0E-44B7-B1E2-5993A27D08F2}" srcOrd="0" destOrd="0" presId="urn:microsoft.com/office/officeart/2005/8/layout/process1"/>
    <dgm:cxn modelId="{B903E493-F069-4693-A351-8118B6B50286}"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1" qsCatId="3D" csTypeId="urn:microsoft.com/office/officeart/2005/8/colors/colorful5" csCatId="colorful" phldr="1"/>
      <dgm:spPr/>
      <dgm:t>
        <a:bodyPr/>
        <a:lstStyle/>
        <a:p>
          <a:endParaRPr lang="es-ES"/>
        </a:p>
      </dgm:t>
    </dgm:pt>
    <dgm:pt modelId="{2B214731-31FE-45DF-93A0-099E759A72A9}">
      <dgm:prSet custT="1"/>
      <dgm:spPr/>
      <dgm:t>
        <a:bodyPr/>
        <a:lstStyle/>
        <a:p>
          <a:r>
            <a:rPr lang="es-ES" sz="2400" b="1" spc="600">
              <a:effectLst>
                <a:outerShdw blurRad="38100" dist="38100" dir="2700000" algn="tl">
                  <a:srgbClr val="000000">
                    <a:alpha val="43137"/>
                  </a:srgbClr>
                </a:outerShdw>
              </a:effectLst>
            </a:rPr>
            <a:t>TIMOTEO</a:t>
          </a:r>
          <a:endParaRPr lang="es-ES" sz="2400" spc="60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it-IT" sz="1800" b="1" dirty="0"/>
            <a:t>La sua vocazione al ministero era stata profetizzata (1 Ti 1:18). Fu coautore con Paolo delle seguenti epistole: 2 Corinzi (1:1); Filippesi (1:1); Colossesi (1:1); 1 Tessalonicesi (1:1); 2 Tessalonicesi (1:1); e Filemone </a:t>
          </a:r>
          <a:r>
            <a:rPr lang="es-ES" sz="1800" b="1" dirty="0"/>
            <a:t>(1:1).</a:t>
          </a:r>
          <a:endParaRPr lang="es-ES" sz="18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7403" custLinFactNeighborX="4655">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TITO</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it-IT" sz="2000" b="1" dirty="0"/>
            <a:t>Svolse diverse funzioni profetiche, quali l’edificazione (2 Co 8:6); l’esortazione (Tito 2:6,9,15); e la consolazione </a:t>
          </a:r>
          <a:r>
            <a:rPr lang="es-ES" sz="2000" b="1" dirty="0"/>
            <a:t>(2 Co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custLinFactNeighborX="5640">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2860" tIns="68580" rIns="22860" bIns="22860" numCol="1" spcCol="1270" anchor="t" anchorCtr="0">
          <a:noAutofit/>
        </a:bodyPr>
        <a:lstStyle/>
        <a:p>
          <a:pPr marL="0" lvl="1" indent="0" algn="l" defTabSz="800100">
            <a:lnSpc>
              <a:spcPct val="90000"/>
            </a:lnSpc>
            <a:spcBef>
              <a:spcPct val="0"/>
            </a:spcBef>
            <a:spcAft>
              <a:spcPct val="15000"/>
            </a:spcAft>
            <a:buNone/>
          </a:pPr>
          <a:r>
            <a:rPr lang="es-ES" sz="1800" b="1" kern="1200" dirty="0"/>
            <a:t>La loro missione principale era quella di portare le persone a Gesù</a:t>
          </a:r>
          <a:endParaRPr lang="es-ES" sz="18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s-ES" sz="1800" b="1" kern="1200" dirty="0">
              <a:effectLst>
                <a:outerShdw blurRad="38100" dist="38100" dir="2700000" algn="tl">
                  <a:srgbClr val="000000"/>
                </a:outerShdw>
              </a:effectLst>
            </a:rPr>
            <a:t>Testimoniare Gesù</a:t>
          </a:r>
          <a:endParaRPr lang="es-ES" sz="18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latin typeface="Aptos" panose="02110004020202020204"/>
              <a:ea typeface="+mn-ea"/>
              <a:cs typeface="+mn-cs"/>
            </a:rPr>
            <a:t>Revelavano eventi che spaziavano fino ai nostri giorni</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Annunciare il futuro</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Costruire una chiesa ferma, che sopporti gli attacchi del nemico</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Edificare</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Dichiarare il peccato, affinchè le persone possano pentirsi</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Esortare</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Giuda e Sila furono inviati alle chiese con questo proposito specifico</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Consolare</a:t>
          </a:r>
          <a:endParaRPr lang="es-ES" sz="2000" kern="120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Sono persone inviate da Dio</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a:t>
          </a:r>
          <a:r>
            <a:rPr lang="es-ES" sz="2000" b="1" kern="1200" dirty="0" err="1">
              <a:effectLst>
                <a:outerShdw blurRad="38100" dist="38100" dir="2700000" algn="tl">
                  <a:srgbClr val="000000"/>
                </a:outerShdw>
              </a:effectLst>
            </a:rPr>
            <a:t>Lc</a:t>
          </a:r>
          <a:r>
            <a:rPr lang="es-ES" sz="2000" b="1" kern="1200" dirty="0">
              <a:effectLst>
                <a:outerShdw blurRad="38100" dist="38100" dir="2700000" algn="tl">
                  <a:srgbClr val="000000"/>
                </a:outerShdw>
              </a:effectLst>
            </a:rPr>
            <a:t> 11:49)</a:t>
          </a:r>
          <a:endParaRPr lang="es-ES"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Ricevono doni per guidare la chiesa</a:t>
          </a:r>
          <a:br>
            <a:rPr lang="es-ES" sz="1800" b="1" kern="1200" dirty="0">
              <a:effectLst>
                <a:outerShdw blurRad="38100" dist="38100" dir="2700000" algn="tl">
                  <a:srgbClr val="000000"/>
                </a:outerShdw>
              </a:effectLst>
            </a:rPr>
          </a:br>
          <a:r>
            <a:rPr lang="es-ES" sz="1800" b="1" kern="1200" dirty="0">
              <a:effectLst>
                <a:outerShdw blurRad="38100" dist="38100" dir="2700000" algn="tl">
                  <a:srgbClr val="000000"/>
                </a:outerShdw>
              </a:effectLst>
            </a:rPr>
            <a:t>(1Cor. 12:28,29; </a:t>
          </a:r>
          <a:r>
            <a:rPr lang="es-ES" sz="1800" b="1" kern="1200" dirty="0" err="1">
              <a:effectLst>
                <a:outerShdw blurRad="38100" dist="38100" dir="2700000" algn="tl">
                  <a:srgbClr val="000000"/>
                </a:outerShdw>
              </a:effectLst>
            </a:rPr>
            <a:t>Ef</a:t>
          </a:r>
          <a:r>
            <a:rPr lang="es-ES" sz="1800" b="1" kern="1200" dirty="0">
              <a:effectLst>
                <a:outerShdw blurRad="38100" dist="38100" dir="2700000" algn="tl">
                  <a:srgbClr val="000000"/>
                </a:outerShdw>
              </a:effectLst>
            </a:rPr>
            <a:t> 4:11,12)</a:t>
          </a:r>
          <a:endParaRPr lang="es-ES" sz="18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Sono il fondamento della chiesa (</a:t>
          </a:r>
          <a:r>
            <a:rPr lang="es-ES" sz="1800" b="1" kern="1200" dirty="0" err="1">
              <a:effectLst>
                <a:outerShdw blurRad="38100" dist="38100" dir="2700000" algn="tl">
                  <a:srgbClr val="000000"/>
                </a:outerShdw>
              </a:effectLst>
            </a:rPr>
            <a:t>Ef</a:t>
          </a:r>
          <a:r>
            <a:rPr lang="es-ES" sz="1800" b="1" kern="1200" dirty="0">
              <a:effectLst>
                <a:outerShdw blurRad="38100" dist="38100" dir="2700000" algn="tl">
                  <a:srgbClr val="000000"/>
                </a:outerShdw>
              </a:effectLst>
            </a:rPr>
            <a:t> 2:20)</a:t>
          </a:r>
          <a:endParaRPr lang="es-ES" sz="18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Ricevono rivelazioni      (</a:t>
          </a:r>
          <a:r>
            <a:rPr lang="es-ES" sz="1800" b="1" kern="1200" dirty="0" err="1">
              <a:effectLst>
                <a:outerShdw blurRad="38100" dist="38100" dir="2700000" algn="tl">
                  <a:srgbClr val="000000"/>
                </a:outerShdw>
              </a:effectLst>
            </a:rPr>
            <a:t>Ef</a:t>
          </a:r>
          <a:r>
            <a:rPr lang="es-ES" sz="1800" b="1" kern="1200" dirty="0">
              <a:effectLst>
                <a:outerShdw blurRad="38100" dist="38100" dir="2700000" algn="tl">
                  <a:srgbClr val="000000"/>
                </a:outerShdw>
              </a:effectLst>
            </a:rPr>
            <a:t> 3:5)</a:t>
          </a:r>
          <a:endParaRPr lang="es-ES" sz="1800" kern="1200" dirty="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Si rallegrano della giustizia (</a:t>
          </a:r>
          <a:r>
            <a:rPr lang="es-ES" sz="1800" b="1" kern="1200" dirty="0" err="1">
              <a:effectLst>
                <a:outerShdw blurRad="38100" dist="38100" dir="2700000" algn="tl">
                  <a:srgbClr val="000000"/>
                </a:outerShdw>
              </a:effectLst>
            </a:rPr>
            <a:t>Ap</a:t>
          </a:r>
          <a:r>
            <a:rPr lang="es-ES" sz="1800" b="1" kern="1200" dirty="0">
              <a:effectLst>
                <a:outerShdw blurRad="38100" dist="38100" dir="2700000" algn="tl">
                  <a:srgbClr val="000000"/>
                </a:outerShdw>
              </a:effectLst>
            </a:rPr>
            <a:t> 18:20)</a:t>
          </a:r>
          <a:endParaRPr lang="es-ES" sz="1800" kern="1200" dirty="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236919" y="2184649"/>
          <a:ext cx="5357039"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it-IT" sz="1800" b="1" kern="1200" dirty="0"/>
            <a:t>La sua vocazione al ministero era stata profetizzata (1 Ti 1:18). Fu coautore con Paolo delle seguenti epistole: 2 Corinzi (1:1); Filippesi (1:1); Colossesi (1:1); 1 Tessalonicesi (1:1); 2 Tessalonicesi (1:1); e Filemone </a:t>
          </a:r>
          <a:r>
            <a:rPr lang="es-ES" sz="1800" b="1" kern="1200" dirty="0"/>
            <a:t>(1:1).</a:t>
          </a:r>
          <a:endParaRPr lang="es-ES" sz="1800" kern="1200" dirty="0"/>
        </a:p>
      </dsp:txBody>
      <dsp:txXfrm>
        <a:off x="236919" y="2184649"/>
        <a:ext cx="5357039"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a:effectLst>
                <a:outerShdw blurRad="38100" dist="38100" dir="2700000" algn="tl">
                  <a:srgbClr val="000000">
                    <a:alpha val="43137"/>
                  </a:srgbClr>
                </a:outerShdw>
              </a:effectLst>
            </a:rPr>
            <a:t>TIMOTEO</a:t>
          </a:r>
          <a:endParaRPr lang="es-ES" sz="2400" kern="1200" spc="60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306460"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it-IT" sz="2000" b="1" kern="1200" dirty="0"/>
            <a:t>Svolse diverse funzioni profetiche, quali l’edificazione (2 Co 8:6); l’esortazione (Tito 2:6,9,15); e la consolazione </a:t>
          </a:r>
          <a:r>
            <a:rPr lang="es-ES" sz="2000" b="1" kern="1200" dirty="0"/>
            <a:t>(2 Co 7:13)</a:t>
          </a:r>
          <a:endParaRPr lang="es-ES" sz="2000" kern="1200" dirty="0"/>
        </a:p>
      </dsp:txBody>
      <dsp:txXfrm>
        <a:off x="306460"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TITO</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pPr/>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pPr/>
              <a:t>23/10/2026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pPr/>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eg"/><Relationship Id="rId7" Type="http://schemas.openxmlformats.org/officeDocument/2006/relationships/diagramColors" Target="../diagrams/colors1.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2.jpeg"/><Relationship Id="rId4" Type="http://schemas.openxmlformats.org/officeDocument/2006/relationships/diagramData" Target="../diagrams/data1.xml"/><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38.jpeg"/><Relationship Id="rId3" Type="http://schemas.openxmlformats.org/officeDocument/2006/relationships/image" Target="../media/image35.png"/><Relationship Id="rId7" Type="http://schemas.openxmlformats.org/officeDocument/2006/relationships/diagramQuickStyle" Target="../diagrams/quickStyle2.xml"/><Relationship Id="rId12" Type="http://schemas.microsoft.com/office/2007/relationships/hdphoto" Target="../media/hdphoto2.wdp"/><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image" Target="../media/image37.png"/><Relationship Id="rId5" Type="http://schemas.openxmlformats.org/officeDocument/2006/relationships/diagramData" Target="../diagrams/data2.xml"/><Relationship Id="rId10" Type="http://schemas.openxmlformats.org/officeDocument/2006/relationships/image" Target="../media/image36.jpeg"/><Relationship Id="rId4" Type="http://schemas.microsoft.com/office/2007/relationships/hdphoto" Target="../media/hdphoto1.wdp"/><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6.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9.jpeg"/></Relationships>
</file>

<file path=ppt/slides/_rels/slide10.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image" Target="../media/image50.jpe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53.png"/><Relationship Id="rId4" Type="http://schemas.openxmlformats.org/officeDocument/2006/relationships/image" Target="../media/image52.jpeg"/></Relationships>
</file>

<file path=ppt/slides/_rels/slide1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ATOS PC CLAUDIO\IGLESIA\Escuela Sabatica - ppt lecciones\2026\1 TRIMESTRE\leccion 2\17668803368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4" y="11564"/>
            <a:ext cx="12200074" cy="6846435"/>
          </a:xfrm>
          <a:prstGeom prst="rect">
            <a:avLst/>
          </a:prstGeom>
          <a:noFill/>
        </p:spPr>
      </p:pic>
      <p:sp>
        <p:nvSpPr>
          <p:cNvPr id="3" name="Rettangolo arrotondato 2"/>
          <p:cNvSpPr/>
          <p:nvPr/>
        </p:nvSpPr>
        <p:spPr>
          <a:xfrm>
            <a:off x="304801" y="132641"/>
            <a:ext cx="11549742" cy="1151873"/>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4" name="CasellaDiTesto 3"/>
          <p:cNvSpPr txBox="1"/>
          <p:nvPr/>
        </p:nvSpPr>
        <p:spPr>
          <a:xfrm>
            <a:off x="10118271" y="1316157"/>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4 TRIMESTRE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
        <p:nvSpPr>
          <p:cNvPr id="5" name="Text Box 5">
            <a:extLst>
              <a:ext uri="{FF2B5EF4-FFF2-40B4-BE49-F238E27FC236}">
                <a16:creationId xmlns:a16="http://schemas.microsoft.com/office/drawing/2014/main" id="{E88B29BE-9242-473D-A56B-64D155C91C84}"/>
              </a:ext>
            </a:extLst>
          </p:cNvPr>
          <p:cNvSpPr txBox="1">
            <a:spLocks noChangeArrowheads="1"/>
          </p:cNvSpPr>
          <p:nvPr/>
        </p:nvSpPr>
        <p:spPr bwMode="auto">
          <a:xfrm>
            <a:off x="365761" y="355348"/>
            <a:ext cx="11443062" cy="707880"/>
          </a:xfrm>
          <a:prstGeom prst="rect">
            <a:avLst/>
          </a:prstGeom>
          <a:noFill/>
          <a:ln w="9525">
            <a:noFill/>
            <a:miter lim="800000"/>
            <a:headEnd/>
            <a:tailEnd/>
          </a:ln>
          <a:effectLst/>
        </p:spPr>
        <p:txBody>
          <a:bodyPr wrap="square" lIns="121914" tIns="60957" rIns="121914" bIns="60957">
            <a:spAutoFit/>
          </a:bodyPr>
          <a:lstStyle/>
          <a:p>
            <a:pPr algn="ctr">
              <a:spcBef>
                <a:spcPct val="50000"/>
              </a:spcBef>
              <a:defRPr/>
            </a:pPr>
            <a:r>
              <a:rPr lang="it-IT" sz="3800" b="1" dirty="0">
                <a:solidFill>
                  <a:srgbClr val="002060"/>
                </a:solidFill>
                <a:effectLst>
                  <a:outerShdw blurRad="38100" dist="38100" dir="2700000" algn="tl">
                    <a:srgbClr val="C0C0C0"/>
                  </a:outerShdw>
                </a:effectLst>
                <a:latin typeface="Verdana" pitchFamily="34" charset="0"/>
                <a:ea typeface="Verdana" pitchFamily="34" charset="0"/>
                <a:cs typeface="Arial" charset="0"/>
              </a:rPr>
              <a:t>LEZIONE 4 DELLA SCUOLA DEL SABATO</a:t>
            </a:r>
          </a:p>
        </p:txBody>
      </p:sp>
      <p:sp>
        <p:nvSpPr>
          <p:cNvPr id="6" name="Rettangolo arrotondato 5"/>
          <p:cNvSpPr/>
          <p:nvPr/>
        </p:nvSpPr>
        <p:spPr>
          <a:xfrm>
            <a:off x="457200" y="5693229"/>
            <a:ext cx="11549743" cy="1077815"/>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9" name="CuadroTexto 4">
            <a:extLst>
              <a:ext uri="{FF2B5EF4-FFF2-40B4-BE49-F238E27FC236}">
                <a16:creationId xmlns:a16="http://schemas.microsoft.com/office/drawing/2014/main" id="{4CB3EE98-247C-4F61-BF86-8B6275695A74}"/>
              </a:ext>
            </a:extLst>
          </p:cNvPr>
          <p:cNvSpPr txBox="1"/>
          <p:nvPr/>
        </p:nvSpPr>
        <p:spPr>
          <a:xfrm>
            <a:off x="491518" y="5771079"/>
            <a:ext cx="11353800" cy="954101"/>
          </a:xfrm>
          <a:prstGeom prst="rect">
            <a:avLst/>
          </a:prstGeom>
          <a:noFill/>
        </p:spPr>
        <p:txBody>
          <a:bodyPr wrap="square" lIns="121914" tIns="60957" rIns="121914" bIns="60957" rtlCol="0">
            <a:spAutoFit/>
            <a:scene3d>
              <a:camera prst="orthographicFront"/>
              <a:lightRig rig="flat" dir="tl">
                <a:rot lat="0" lon="0" rev="6600000"/>
              </a:lightRig>
            </a:scene3d>
            <a:sp3d extrusionH="25400" contourW="8890">
              <a:bevelT w="38100" h="31750" prst="convex"/>
              <a:contourClr>
                <a:schemeClr val="accent6">
                  <a:lumMod val="50000"/>
                </a:schemeClr>
              </a:contourClr>
            </a:sp3d>
          </a:bodyPr>
          <a:lstStyle>
            <a:defPPr>
              <a:defRPr lang="es-ES"/>
            </a:defPPr>
            <a:lvl1pPr algn="ctr" defTabSz="914400">
              <a:defRPr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defRPr>
            </a:lvl1pPr>
            <a:lvl2pPr defTabSz="914400"/>
            <a:lvl3pPr defTabSz="914400"/>
            <a:lvl4pPr defTabSz="914400"/>
            <a:lvl5pPr defTabSz="914400"/>
            <a:lvl6pPr defTabSz="914400"/>
            <a:lvl7pPr defTabSz="914400"/>
            <a:lvl8pPr defTabSz="914400"/>
            <a:lvl9pPr defTabSz="914400"/>
          </a:lstStyle>
          <a:p>
            <a:r>
              <a:rPr lang="es-ES" sz="5400" dirty="0">
                <a:ln w="10160">
                  <a:solidFill>
                    <a:schemeClr val="accent5"/>
                  </a:solidFill>
                  <a:prstDash val="solid"/>
                </a:ln>
                <a:solidFill>
                  <a:srgbClr val="002060"/>
                </a:solidFill>
                <a:effectLst>
                  <a:outerShdw blurRad="38100" dist="22860" dir="5400000" algn="tl" rotWithShape="0">
                    <a:srgbClr val="000000">
                      <a:alpha val="98000"/>
                    </a:srgbClr>
                  </a:outerShdw>
                </a:effectLst>
                <a:latin typeface="Calibri" pitchFamily="34" charset="0"/>
                <a:cs typeface="Calibri" pitchFamily="34" charset="0"/>
              </a:rPr>
              <a:t> PROFETI DEL NUOVO TESTAMENTO</a:t>
            </a:r>
          </a:p>
        </p:txBody>
      </p:sp>
      <p:pic>
        <p:nvPicPr>
          <p:cNvPr id="10" name="Picture 2"/>
          <p:cNvPicPr>
            <a:picLocks noChangeAspect="1" noChangeArrowheads="1"/>
          </p:cNvPicPr>
          <p:nvPr/>
        </p:nvPicPr>
        <p:blipFill>
          <a:blip r:embed="rId3" cstate="email"/>
          <a:srcRect/>
          <a:stretch>
            <a:fillRect/>
          </a:stretch>
        </p:blipFill>
        <p:spPr bwMode="auto">
          <a:xfrm>
            <a:off x="315685" y="1295400"/>
            <a:ext cx="8220425" cy="4397829"/>
          </a:xfrm>
          <a:prstGeom prst="rect">
            <a:avLst/>
          </a:prstGeom>
          <a:ln>
            <a:noFill/>
          </a:ln>
          <a:effectLst>
            <a:softEdge rad="112500"/>
          </a:effectLst>
        </p:spPr>
      </p:pic>
      <p:sp>
        <p:nvSpPr>
          <p:cNvPr id="11" name="CasellaDiTesto 10"/>
          <p:cNvSpPr txBox="1"/>
          <p:nvPr/>
        </p:nvSpPr>
        <p:spPr>
          <a:xfrm>
            <a:off x="10166168" y="4970593"/>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  24 OTTOBRE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kumimoji="0" lang="es-E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r>
              <a:rPr lang="it-IT" sz="2200" b="1" dirty="0">
                <a:solidFill>
                  <a:srgbClr val="E97132">
                    <a:lumMod val="50000"/>
                  </a:srgbClr>
                </a:solidFill>
                <a:latin typeface="Comic Sans MS" panose="030F0702030302020204" pitchFamily="66" charset="0"/>
              </a:rPr>
              <a:t>Ora vi è diversità di doni, ma vi è un medesimo Spirito. Vi è diversità di ministeri, ma non vi è che un medesimo Signore. Vi è varietà di operazioni, ma non vi è che un medesimo Dio, il quale opera tutte le cose in tutti.</a:t>
            </a:r>
            <a:r>
              <a:rPr kumimoji="0" lang="es-E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es-ES" sz="15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Corinzi</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6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877182" y="4222674"/>
            <a:ext cx="6143625" cy="2492990"/>
          </a:xfrm>
          <a:prstGeom prst="rect">
            <a:avLst/>
          </a:prstGeom>
          <a:noFill/>
          <a:ln>
            <a:noFill/>
          </a:ln>
          <a:effectLst/>
        </p:spPr>
        <p:txBody>
          <a:bodyPr wrap="square" rtlCol="0">
            <a:spAutoFit/>
          </a:bodyPr>
          <a:lstStyle/>
          <a:p>
            <a:pPr>
              <a:spcBef>
                <a:spcPts val="600"/>
              </a:spcBef>
            </a:pPr>
            <a:r>
              <a:rPr lang="es-ES" b="1" dirty="0">
                <a:solidFill>
                  <a:schemeClr val="bg1"/>
                </a:solidFill>
                <a:highlight>
                  <a:srgbClr val="6D1307"/>
                </a:highlight>
              </a:rPr>
              <a:t>I ruoli dei profeti nel Nuovo Testamento</a:t>
            </a:r>
          </a:p>
          <a:p>
            <a:pPr>
              <a:spcBef>
                <a:spcPts val="600"/>
              </a:spcBef>
            </a:pPr>
            <a:r>
              <a:rPr lang="es-ES" b="1" dirty="0">
                <a:solidFill>
                  <a:schemeClr val="bg1"/>
                </a:solidFill>
                <a:highlight>
                  <a:srgbClr val="205C01"/>
                </a:highlight>
              </a:rPr>
              <a:t>Profeti del Nuovo Testamento:</a:t>
            </a:r>
          </a:p>
          <a:p>
            <a:pPr marL="893763" lvl="1">
              <a:spcBef>
                <a:spcPts val="600"/>
              </a:spcBef>
            </a:pPr>
            <a:r>
              <a:rPr lang="es-ES" b="1" dirty="0">
                <a:effectLst/>
                <a:uFill>
                  <a:solidFill>
                    <a:srgbClr val="D01729"/>
                  </a:solidFill>
                </a:uFill>
              </a:rPr>
              <a:t>Gesù, il profeta annunciato.</a:t>
            </a:r>
          </a:p>
          <a:p>
            <a:pPr marL="893763" lvl="1">
              <a:spcBef>
                <a:spcPts val="600"/>
              </a:spcBef>
            </a:pPr>
            <a:r>
              <a:rPr lang="es-ES" b="1" dirty="0">
                <a:effectLst/>
              </a:rPr>
              <a:t>Gli apostoli </a:t>
            </a:r>
            <a:r>
              <a:rPr lang="es-ES" b="1" dirty="0"/>
              <a:t>e</a:t>
            </a:r>
            <a:r>
              <a:rPr lang="es-ES" b="1" dirty="0">
                <a:effectLst/>
              </a:rPr>
              <a:t> i profeti.</a:t>
            </a:r>
          </a:p>
          <a:p>
            <a:pPr marL="893763" lvl="1">
              <a:spcBef>
                <a:spcPts val="600"/>
              </a:spcBef>
            </a:pPr>
            <a:r>
              <a:rPr lang="es-ES" b="1" dirty="0">
                <a:effectLst/>
              </a:rPr>
              <a:t>Profetesse.</a:t>
            </a:r>
          </a:p>
          <a:p>
            <a:pPr marL="893763" lvl="1">
              <a:spcBef>
                <a:spcPts val="600"/>
              </a:spcBef>
            </a:pPr>
            <a:r>
              <a:rPr lang="es-ES" b="1" dirty="0">
                <a:effectLst/>
              </a:rPr>
              <a:t>Collaboratori di Paolo.</a:t>
            </a:r>
          </a:p>
          <a:p>
            <a:pPr marL="893763" lvl="1">
              <a:spcBef>
                <a:spcPts val="600"/>
              </a:spcBef>
            </a:pPr>
            <a:r>
              <a:rPr lang="es-ES" b="1" dirty="0">
                <a:effectLst/>
              </a:rPr>
              <a:t>Falsi profeti.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70424" y="116241"/>
            <a:ext cx="7639050" cy="1477328"/>
          </a:xfrm>
          <a:prstGeom prst="rect">
            <a:avLst/>
          </a:prstGeom>
          <a:noFill/>
        </p:spPr>
        <p:txBody>
          <a:bodyPr wrap="square" rtlCol="0">
            <a:spAutoFit/>
          </a:bodyPr>
          <a:lstStyle/>
          <a:p>
            <a:pPr>
              <a:spcBef>
                <a:spcPts val="600"/>
              </a:spcBef>
            </a:pPr>
            <a:r>
              <a:rPr lang="it-IT" b="1" dirty="0"/>
              <a:t>Da </a:t>
            </a:r>
            <a:r>
              <a:rPr lang="it-IT" b="1" dirty="0" err="1"/>
              <a:t>Malachia</a:t>
            </a:r>
            <a:r>
              <a:rPr lang="it-IT" b="1" dirty="0"/>
              <a:t> in poi, trascorsero 400 anni senza che si udisse la voce di alcun profeta tra il popolo di Dio. A causa di questo silenzio, il popolo d’Israele considerò chiuso il canone delle Scritture (ossia i libri che compongono l’Antico Testamento</a:t>
            </a:r>
            <a:r>
              <a:rPr lang="es-ES" b="1" dirty="0"/>
              <a:t>).</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941356">
            <a:off x="6369451" y="4915091"/>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9941356">
            <a:off x="6376519" y="5974797"/>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41356">
            <a:off x="6456248" y="6357827"/>
            <a:ext cx="249434" cy="29331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9941356">
            <a:off x="6410991" y="5602290"/>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9941356">
            <a:off x="6410991" y="5246936"/>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57314" y="4308990"/>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082166"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70423" y="3055507"/>
            <a:ext cx="7639050" cy="923330"/>
          </a:xfrm>
          <a:prstGeom prst="rect">
            <a:avLst/>
          </a:prstGeom>
          <a:noFill/>
        </p:spPr>
        <p:txBody>
          <a:bodyPr wrap="square">
            <a:spAutoFit/>
          </a:bodyPr>
          <a:lstStyle/>
          <a:p>
            <a:pPr lvl="0">
              <a:spcBef>
                <a:spcPts val="600"/>
              </a:spcBef>
              <a:defRPr/>
            </a:pPr>
            <a:r>
              <a:rPr lang="it-IT" b="1" dirty="0">
                <a:solidFill>
                  <a:prstClr val="black"/>
                </a:solidFill>
              </a:rPr>
              <a:t>Quali erano i compiti di questi nuovi profeti e profetesse? Chi erano? Esistevano falsi profeti, come ai tempi dell’Antico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Testamento?</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6" y="1593569"/>
            <a:ext cx="7772398" cy="1200329"/>
          </a:xfrm>
          <a:prstGeom prst="rect">
            <a:avLst/>
          </a:prstGeom>
          <a:noFill/>
        </p:spPr>
        <p:txBody>
          <a:bodyPr wrap="square">
            <a:spAutoFit/>
          </a:bodyPr>
          <a:lstStyle/>
          <a:p>
            <a:pPr lvl="0">
              <a:spcBef>
                <a:spcPts val="600"/>
              </a:spcBef>
              <a:defRPr/>
            </a:pPr>
            <a:r>
              <a:rPr lang="it-IT" b="1" dirty="0">
                <a:solidFill>
                  <a:prstClr val="black"/>
                </a:solidFill>
              </a:rPr>
              <a:t>Tuttavia, Dio non rimase in silenzio ancora a lungo. Giunto il momento, mandò un nuovo profeta: Giovanni Battista (Mt 11:7-9). Da quel momento in poi, i profeti tornarono a farsi sentire. Essi furono incaricati, tra le altre cose, di scrivere il Nuovo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Testamento.</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3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I RUOLI DEI PROFETI NEL NUOVO TESTAMENTO</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38554"/>
          </a:xfrm>
          <a:prstGeom prst="rect">
            <a:avLst/>
          </a:prstGeom>
          <a:noFill/>
        </p:spPr>
        <p:txBody>
          <a:bodyPr wrap="square">
            <a:spAutoFit/>
          </a:bodyPr>
          <a:lstStyle/>
          <a:p>
            <a:pPr algn="ctr"/>
            <a:r>
              <a:rPr lang="es-ES" sz="16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lang="it-IT" sz="16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Chi profetizza, invece, parla agli uomini un linguaggio di edificazione, di esortazione e di consolazione.</a:t>
            </a:r>
            <a:r>
              <a:rPr lang="es-ES" sz="16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 </a:t>
            </a:r>
            <a:r>
              <a:rPr lang="es-ES" sz="1400" b="1" dirty="0" err="1">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Corinzi</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14:3)</a:t>
            </a:r>
            <a:endPar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76202" y="771525"/>
            <a:ext cx="12030075" cy="923330"/>
          </a:xfrm>
          <a:prstGeom prst="rect">
            <a:avLst/>
          </a:prstGeom>
          <a:noFill/>
        </p:spPr>
        <p:txBody>
          <a:bodyPr wrap="square" rtlCol="0">
            <a:spAutoFit/>
          </a:bodyPr>
          <a:lstStyle/>
          <a:p>
            <a:pPr>
              <a:spcBef>
                <a:spcPts val="600"/>
              </a:spcBef>
            </a:pPr>
            <a:r>
              <a:rPr lang="it-IT" b="1" dirty="0"/>
              <a:t>Nel Nuovo Testamento, la profezia è presentata come un dono dello Spirito Santo, che è stato riversato in abbondanza (Ro 12:6). In una singola chiesa potevano esserci così tanti profeti che dovevano alternarsi per parlare </a:t>
            </a:r>
            <a:r>
              <a:rPr lang="es-ES" b="1" dirty="0"/>
              <a:t>(1 Co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911801793"/>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96982" y="1703236"/>
            <a:ext cx="12413673" cy="369332"/>
          </a:xfrm>
          <a:prstGeom prst="rect">
            <a:avLst/>
          </a:prstGeom>
          <a:noFill/>
        </p:spPr>
        <p:txBody>
          <a:bodyPr wrap="square">
            <a:spAutoFit/>
          </a:bodyPr>
          <a:lstStyle/>
          <a:p>
            <a:pPr lvl="0">
              <a:spcBef>
                <a:spcPts val="600"/>
              </a:spcBef>
              <a:defRPr/>
            </a:pPr>
            <a:r>
              <a:rPr lang="it-IT" b="1" dirty="0">
                <a:solidFill>
                  <a:prstClr val="black"/>
                </a:solidFill>
              </a:rPr>
              <a:t>Quali funzioni svolgevano questi profeti? </a:t>
            </a:r>
            <a:r>
              <a:rPr kumimoji="0" lang="es-ES" sz="16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sz="1600" b="1" i="0" u="none" strike="noStrike" kern="1200" cap="none" spc="0" normalizeH="0" baseline="0" noProof="0" dirty="0" err="1">
                <a:ln>
                  <a:noFill/>
                </a:ln>
                <a:solidFill>
                  <a:prstClr val="black"/>
                </a:solidFill>
                <a:effectLst/>
                <a:uLnTx/>
                <a:uFillTx/>
                <a:latin typeface="Aptos" panose="02110004020202020204"/>
                <a:ea typeface="+mn-ea"/>
                <a:cs typeface="+mn-cs"/>
              </a:rPr>
              <a:t>Ap</a:t>
            </a:r>
            <a:r>
              <a:rPr kumimoji="0" lang="es-ES" sz="1600" b="1" i="0" u="none" strike="noStrike" kern="1200" cap="none" spc="0" normalizeH="0" baseline="0" noProof="0" dirty="0">
                <a:ln>
                  <a:noFill/>
                </a:ln>
                <a:solidFill>
                  <a:prstClr val="black"/>
                </a:solidFill>
                <a:effectLst/>
                <a:uLnTx/>
                <a:uFillTx/>
                <a:latin typeface="Aptos" panose="02110004020202020204"/>
                <a:ea typeface="+mn-ea"/>
                <a:cs typeface="+mn-cs"/>
              </a:rPr>
              <a:t> 19:10; 1:1; </a:t>
            </a:r>
            <a:r>
              <a:rPr kumimoji="0" lang="es-ES" sz="1600" b="1" i="0" u="none" strike="noStrike" kern="1200" cap="none" spc="0" normalizeH="0" baseline="0" noProof="0" dirty="0" err="1">
                <a:ln>
                  <a:noFill/>
                </a:ln>
                <a:solidFill>
                  <a:prstClr val="black"/>
                </a:solidFill>
                <a:effectLst/>
                <a:uLnTx/>
                <a:uFillTx/>
                <a:latin typeface="Aptos" panose="02110004020202020204"/>
                <a:ea typeface="+mn-ea"/>
                <a:cs typeface="+mn-cs"/>
              </a:rPr>
              <a:t>Ef</a:t>
            </a:r>
            <a:r>
              <a:rPr lang="es-ES" sz="1600" b="1" dirty="0">
                <a:solidFill>
                  <a:prstClr val="black"/>
                </a:solidFill>
                <a:latin typeface="Aptos" panose="02110004020202020204"/>
              </a:rPr>
              <a:t> </a:t>
            </a:r>
            <a:r>
              <a:rPr kumimoji="0" lang="es-ES" sz="1600" b="1" i="0" u="none" strike="noStrike" kern="1200" cap="none" spc="0" normalizeH="0" baseline="0" noProof="0" dirty="0">
                <a:ln>
                  <a:noFill/>
                </a:ln>
                <a:solidFill>
                  <a:prstClr val="black"/>
                </a:solidFill>
                <a:effectLst/>
                <a:uLnTx/>
                <a:uFillTx/>
                <a:latin typeface="Aptos" panose="02110004020202020204"/>
                <a:ea typeface="+mn-ea"/>
                <a:cs typeface="+mn-cs"/>
              </a:rPr>
              <a:t>4:11,12; 1Co</a:t>
            </a:r>
            <a:r>
              <a:rPr kumimoji="0" lang="es-ES" sz="16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1600" b="1" i="0" u="none" strike="noStrike" kern="1200" cap="none" spc="0" normalizeH="0" baseline="0" noProof="0" dirty="0">
                <a:ln>
                  <a:noFill/>
                </a:ln>
                <a:solidFill>
                  <a:prstClr val="black"/>
                </a:solidFill>
                <a:effectLst/>
                <a:uLnTx/>
                <a:uFillTx/>
                <a:latin typeface="Aptos" panose="02110004020202020204"/>
                <a:ea typeface="+mn-ea"/>
                <a:cs typeface="+mn-cs"/>
              </a:rPr>
              <a:t>14:3; At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pic>
        <p:nvPicPr>
          <p:cNvPr id="1026" name="Picture 2" descr="C:\DATOS PC CLAUDIO\IGLESIA\Escuela Sabatica - ppt lecciones\2026\4 TRIMESTRE\leccion 4\Immagine3.jpg"/>
          <p:cNvPicPr>
            <a:picLocks noChangeAspect="1" noChangeArrowheads="1"/>
          </p:cNvPicPr>
          <p:nvPr/>
        </p:nvPicPr>
        <p:blipFill>
          <a:blip r:embed="rId2" cstate="email"/>
          <a:srcRect/>
          <a:stretch>
            <a:fillRect/>
          </a:stretch>
        </p:blipFill>
        <p:spPr bwMode="auto">
          <a:xfrm>
            <a:off x="-6791" y="-5667"/>
            <a:ext cx="12204700" cy="6870701"/>
          </a:xfrm>
          <a:prstGeom prst="rect">
            <a:avLst/>
          </a:prstGeom>
          <a:noFill/>
        </p:spPr>
      </p:pic>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t="-52"/>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145"/>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a:blip r:embed="rId6" cstate="email"/>
          <a:stretch>
            <a:fillRect/>
          </a:stretch>
        </p:blipFill>
        <p:spPr>
          <a:xfrm>
            <a:off x="4992012" y="3215582"/>
            <a:ext cx="5554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es-ES" sz="5400" b="1" spc="50" dirty="0">
                <a:ln w="0"/>
                <a:solidFill>
                  <a:schemeClr val="bg1"/>
                </a:solidFill>
                <a:effectLst>
                  <a:innerShdw blurRad="63500" dist="50800" dir="13500000">
                    <a:srgbClr val="000000">
                      <a:alpha val="50000"/>
                    </a:srgbClr>
                  </a:innerShdw>
                </a:effectLst>
              </a:rPr>
              <a:t>PROFETI DEL NUOVO TESTAMENTO</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es-ES" sz="4400" b="1" dirty="0">
                <a:ln w="22225">
                  <a:noFill/>
                  <a:prstDash val="solid"/>
                </a:ln>
                <a:solidFill>
                  <a:schemeClr val="accent2">
                    <a:lumMod val="40000"/>
                    <a:lumOff val="60000"/>
                  </a:schemeClr>
                </a:solidFill>
              </a:rPr>
              <a:t>GESÙ, IL PROFETA ANNUNCIATO</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08283"/>
            <a:ext cx="12192000" cy="646331"/>
          </a:xfrm>
          <a:prstGeom prst="rect">
            <a:avLst/>
          </a:prstGeom>
          <a:noFill/>
        </p:spPr>
        <p:txBody>
          <a:bodyPr wrap="square">
            <a:spAutoFit/>
          </a:bodyPr>
          <a:lstStyle/>
          <a:p>
            <a:pPr algn="ctr"/>
            <a:r>
              <a:rPr lang="es-ES" b="1" dirty="0">
                <a:solidFill>
                  <a:schemeClr val="accent5">
                    <a:lumMod val="75000"/>
                  </a:schemeClr>
                </a:solidFill>
                <a:latin typeface="Comic Sans MS" panose="030F0702030302020204" pitchFamily="66" charset="0"/>
              </a:rPr>
              <a:t>“</a:t>
            </a:r>
            <a:r>
              <a:rPr lang="it-IT" b="1" dirty="0">
                <a:solidFill>
                  <a:schemeClr val="accent5">
                    <a:lumMod val="75000"/>
                  </a:schemeClr>
                </a:solidFill>
                <a:latin typeface="Comic Sans MS" panose="030F0702030302020204" pitchFamily="66" charset="0"/>
              </a:rPr>
              <a:t>Per te il SIGNORE, il tuo Dio, farà sorgere in mezzo a te, </a:t>
            </a:r>
          </a:p>
          <a:p>
            <a:pPr algn="ctr"/>
            <a:r>
              <a:rPr lang="it-IT" b="1" dirty="0">
                <a:solidFill>
                  <a:schemeClr val="accent5">
                    <a:lumMod val="75000"/>
                  </a:schemeClr>
                </a:solidFill>
                <a:latin typeface="Comic Sans MS" panose="030F0702030302020204" pitchFamily="66" charset="0"/>
              </a:rPr>
              <a:t>fra i tuoi fratelli, un profeta come me; a lui darete ascolto!</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(Deuteronomio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74" y="1189924"/>
            <a:ext cx="7503500" cy="646331"/>
          </a:xfrm>
          <a:prstGeom prst="rect">
            <a:avLst/>
          </a:prstGeom>
          <a:noFill/>
        </p:spPr>
        <p:txBody>
          <a:bodyPr wrap="square" rtlCol="0">
            <a:spAutoFit/>
          </a:bodyPr>
          <a:lstStyle/>
          <a:p>
            <a:pPr>
              <a:spcBef>
                <a:spcPts val="600"/>
              </a:spcBef>
            </a:pPr>
            <a:r>
              <a:rPr lang="it-IT" b="1" dirty="0"/>
              <a:t>Gesù era considerato un profeta dai suoi contemporanei </a:t>
            </a:r>
            <a:r>
              <a:rPr lang="es-ES" b="1" dirty="0"/>
              <a:t>(Mt 21:11; </a:t>
            </a:r>
            <a:r>
              <a:rPr lang="es-ES" b="1" dirty="0" err="1"/>
              <a:t>Mr</a:t>
            </a:r>
            <a:r>
              <a:rPr lang="es-ES" b="1" dirty="0"/>
              <a:t> 6:15; </a:t>
            </a:r>
            <a:r>
              <a:rPr lang="es-ES" b="1" dirty="0" err="1"/>
              <a:t>Lc</a:t>
            </a:r>
            <a:r>
              <a:rPr lang="es-ES" b="1" dirty="0"/>
              <a:t> 7:16; </a:t>
            </a:r>
            <a:r>
              <a:rPr lang="es-ES" b="1" dirty="0" err="1"/>
              <a:t>Gv</a:t>
            </a:r>
            <a:r>
              <a:rPr lang="es-ES" b="1" dirty="0"/>
              <a:t>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1283" y="1326545"/>
            <a:ext cx="4372934" cy="2275637"/>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996432" y="3809689"/>
            <a:ext cx="3712135" cy="1631216"/>
          </a:xfrm>
          <a:prstGeom prst="rect">
            <a:avLst/>
          </a:prstGeom>
          <a:noFill/>
        </p:spPr>
        <p:txBody>
          <a:bodyPr wrap="square">
            <a:spAutoFit/>
          </a:bodyPr>
          <a:lstStyle/>
          <a:p>
            <a:pPr algn="ctr">
              <a:spcBef>
                <a:spcPts val="600"/>
              </a:spcBef>
            </a:pPr>
            <a:r>
              <a:rPr lang="it-IT" b="1" dirty="0"/>
              <a:t>Non è solo una luce «che risplende nelle tenebre», come lo erano gli altri profeti, </a:t>
            </a:r>
          </a:p>
          <a:p>
            <a:pPr algn="ctr">
              <a:spcBef>
                <a:spcPts val="600"/>
              </a:spcBef>
            </a:pPr>
            <a:r>
              <a:rPr lang="it-IT" b="1" dirty="0"/>
              <a:t>ma Egli è LA LUCE </a:t>
            </a:r>
          </a:p>
          <a:p>
            <a:pPr algn="ctr">
              <a:spcBef>
                <a:spcPts val="600"/>
              </a:spcBef>
            </a:pPr>
            <a:r>
              <a:rPr lang="es-ES" b="1" dirty="0"/>
              <a:t>(2 Pi 1:19; </a:t>
            </a:r>
            <a:r>
              <a:rPr lang="es-ES" b="1" dirty="0" err="1"/>
              <a:t>Gv</a:t>
            </a:r>
            <a:r>
              <a:rPr lang="es-ES" b="1" dirty="0"/>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48800" y="3931662"/>
            <a:ext cx="2585417"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67" y="3245956"/>
            <a:ext cx="7255404" cy="646331"/>
          </a:xfrm>
          <a:prstGeom prst="rect">
            <a:avLst/>
          </a:prstGeom>
          <a:noFill/>
        </p:spPr>
        <p:txBody>
          <a:bodyPr wrap="square">
            <a:spAutoFit/>
          </a:bodyPr>
          <a:lstStyle/>
          <a:p>
            <a:pPr lvl="0">
              <a:spcBef>
                <a:spcPts val="600"/>
              </a:spcBef>
              <a:defRPr/>
            </a:pPr>
            <a:r>
              <a:rPr lang="it-IT" b="1" dirty="0">
                <a:solidFill>
                  <a:prstClr val="black"/>
                </a:solidFill>
              </a:rPr>
              <a:t>Ma Gesù non ha scritto la Parola di Dio, bensì Egli stesso è LA PAROLA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Gv</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64" y="2457885"/>
            <a:ext cx="7503514" cy="646331"/>
          </a:xfrm>
          <a:prstGeom prst="rect">
            <a:avLst/>
          </a:prstGeom>
          <a:noFill/>
        </p:spPr>
        <p:txBody>
          <a:bodyPr wrap="square">
            <a:spAutoFit/>
          </a:bodyPr>
          <a:lstStyle/>
          <a:p>
            <a:pPr lvl="0">
              <a:spcBef>
                <a:spcPts val="600"/>
              </a:spcBef>
              <a:defRPr/>
            </a:pPr>
            <a:r>
              <a:rPr lang="it-IT" b="1" dirty="0">
                <a:solidFill>
                  <a:prstClr val="black"/>
                </a:solidFill>
              </a:rPr>
              <a:t>Pietro precisò che Gesù era il Profeta/Messia annunciato da Mosè e dagli altri profeti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lang="es-ES" b="1" dirty="0">
                <a:solidFill>
                  <a:prstClr val="black"/>
                </a:solidFill>
                <a:latin typeface="Aptos" panose="02110004020202020204"/>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18:15; </a:t>
            </a:r>
            <a:r>
              <a:rPr lang="es-ES" b="1" dirty="0">
                <a:solidFill>
                  <a:prstClr val="black"/>
                </a:solidFill>
                <a:latin typeface="Aptos" panose="02110004020202020204"/>
              </a:rPr>
              <a:t>At</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64" y="1940934"/>
            <a:ext cx="7503507" cy="369332"/>
          </a:xfrm>
          <a:prstGeom prst="rect">
            <a:avLst/>
          </a:prstGeom>
          <a:noFill/>
        </p:spPr>
        <p:txBody>
          <a:bodyPr wrap="square">
            <a:spAutoFit/>
          </a:bodyPr>
          <a:lstStyle/>
          <a:p>
            <a:pPr lvl="0">
              <a:spcBef>
                <a:spcPts val="600"/>
              </a:spcBef>
              <a:defRPr/>
            </a:pPr>
            <a:r>
              <a:rPr lang="it-IT" b="1" dirty="0">
                <a:solidFill>
                  <a:prstClr val="black"/>
                </a:solidFill>
              </a:rPr>
              <a:t>È stato lui stesso ad attribuirsi questo titolo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Mr</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6:4; </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Lc</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146144" y="5546213"/>
            <a:ext cx="4114908" cy="1200329"/>
          </a:xfrm>
          <a:prstGeom prst="rect">
            <a:avLst/>
          </a:prstGeom>
          <a:noFill/>
        </p:spPr>
        <p:txBody>
          <a:bodyPr wrap="square">
            <a:spAutoFit/>
          </a:bodyPr>
          <a:lstStyle/>
          <a:p>
            <a:pPr lvl="0" algn="ctr">
              <a:spcBef>
                <a:spcPts val="600"/>
              </a:spcBef>
              <a:defRPr/>
            </a:pPr>
            <a:r>
              <a:rPr lang="it-IT" b="1" dirty="0">
                <a:solidFill>
                  <a:prstClr val="black"/>
                </a:solidFill>
              </a:rPr>
              <a:t>La sua opera va ben oltre quella di qualsiasi profeta. Gesù è l’unico che può offrire a tutti noi l’eternità in virtù della sua vita, morte e risurrezione.</a:t>
            </a:r>
            <a:endParaRPr kumimoji="0" lang="es-ES" sz="18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pic>
        <p:nvPicPr>
          <p:cNvPr id="2050" name="Picture 2" descr="C:\DATOS PC CLAUDIO\IGLESIA\Escuela Sabatica - ppt lecciones\2026\4 TRIMESTRE\leccion 4\Immagine5.jpg"/>
          <p:cNvPicPr>
            <a:picLocks noChangeAspect="1" noChangeArrowheads="1"/>
          </p:cNvPicPr>
          <p:nvPr/>
        </p:nvPicPr>
        <p:blipFill>
          <a:blip r:embed="rId2" cstate="email"/>
          <a:srcRect/>
          <a:stretch>
            <a:fillRect/>
          </a:stretch>
        </p:blipFill>
        <p:spPr bwMode="auto">
          <a:xfrm>
            <a:off x="0" y="0"/>
            <a:ext cx="12192000" cy="6858000"/>
          </a:xfrm>
          <a:prstGeom prst="rect">
            <a:avLst/>
          </a:prstGeom>
          <a:noFill/>
        </p:spPr>
      </p:pic>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3" cstate="email">
              <a:extLst>
                <a:ext uri="{BEBA8EAE-BF5A-486C-A8C5-ECC9F3942E4B}">
                  <a14:imgProps xmlns:a14="http://schemas.microsoft.com/office/drawing/2010/main">
                    <a14:imgLayer r:embed="rId4">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GLI APOSTOLI E I PROFETI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outerShdw>
                </a:effectLst>
                <a:latin typeface="Comic Sans MS" panose="030F0702030302020204" pitchFamily="66" charset="0"/>
              </a:rPr>
              <a:t>“</a:t>
            </a:r>
            <a:r>
              <a:rPr lang="it-IT" b="1" dirty="0">
                <a:solidFill>
                  <a:srgbClr val="FFFF99"/>
                </a:solidFill>
                <a:effectLst>
                  <a:outerShdw blurRad="38100" dist="38100" dir="2700000" algn="tl">
                    <a:srgbClr val="000000"/>
                  </a:outerShdw>
                </a:effectLst>
                <a:latin typeface="Comic Sans MS" panose="030F0702030302020204" pitchFamily="66" charset="0"/>
              </a:rPr>
              <a:t>Nelle altre epoche non fu concesso ai figli degli uomini di conoscere questo mistero, così come ora, per mezzo dello Spirito, è stato rivelato ai santi apostoli e profeti di lui</a:t>
            </a:r>
            <a:r>
              <a:rPr lang="es-ES" b="1" dirty="0">
                <a:solidFill>
                  <a:srgbClr val="FFFF99"/>
                </a:solidFill>
                <a:effectLst>
                  <a:outerShdw blurRad="38100" dist="38100" dir="2700000" algn="tl">
                    <a:srgbClr val="000000"/>
                  </a:outerShdw>
                </a:effectLst>
                <a:latin typeface="Comic Sans MS" panose="030F0702030302020204" pitchFamily="66" charset="0"/>
              </a:rPr>
              <a:t>” </a:t>
            </a:r>
            <a:r>
              <a:rPr lang="es-ES" sz="1400" b="1" dirty="0">
                <a:solidFill>
                  <a:srgbClr val="FFFF99"/>
                </a:solidFill>
                <a:effectLst>
                  <a:outerShdw blurRad="38100" dist="38100" dir="2700000" algn="tl">
                    <a:srgbClr val="000000"/>
                  </a:outerShdw>
                </a:effectLst>
                <a:latin typeface="Comic Sans MS" panose="030F0702030302020204" pitchFamily="66" charset="0"/>
              </a:rPr>
              <a:t>(Efesini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259117267"/>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646331"/>
          </a:xfrm>
          <a:prstGeom prst="rect">
            <a:avLst/>
          </a:prstGeom>
          <a:noFill/>
        </p:spPr>
        <p:txBody>
          <a:bodyPr wrap="square" rtlCol="0">
            <a:spAutoFit/>
          </a:bodyPr>
          <a:lstStyle/>
          <a:p>
            <a:pPr>
              <a:spcBef>
                <a:spcPts val="600"/>
              </a:spcBef>
            </a:pPr>
            <a:r>
              <a:rPr lang="it-IT" b="1" dirty="0"/>
              <a:t>Quando vengono menzionati insieme, gli apostoli precedono i profeti (tranne che in Luca 11:49). Pietro equipara gli apostoli agli antichi profeti </a:t>
            </a:r>
            <a:r>
              <a:rPr lang="es-ES" b="1" dirty="0"/>
              <a:t>(2 Pi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189009" y="1362797"/>
            <a:ext cx="11793442" cy="369332"/>
          </a:xfrm>
          <a:prstGeom prst="rect">
            <a:avLst/>
          </a:prstGeom>
          <a:noFill/>
        </p:spPr>
        <p:txBody>
          <a:bodyPr wrap="square" rtlCol="0">
            <a:spAutoFit/>
          </a:bodyPr>
          <a:lstStyle/>
          <a:p>
            <a:pPr>
              <a:spcBef>
                <a:spcPts val="600"/>
              </a:spcBef>
            </a:pPr>
            <a:r>
              <a:rPr lang="it-IT" b="1" dirty="0"/>
              <a:t>Gli apostoli e i profeti del Nuovo Testamento presentano caratteristiche comuni</a:t>
            </a:r>
            <a:r>
              <a:rPr lang="es-ES" b="1" dirty="0"/>
              <a:t>:</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3084164" y="5308535"/>
            <a:ext cx="5711493" cy="1200329"/>
          </a:xfrm>
          <a:prstGeom prst="rect">
            <a:avLst/>
          </a:prstGeom>
          <a:noFill/>
        </p:spPr>
        <p:txBody>
          <a:bodyPr wrap="square">
            <a:spAutoFit/>
          </a:bodyPr>
          <a:lstStyle/>
          <a:p>
            <a:pPr algn="ctr">
              <a:spcBef>
                <a:spcPts val="600"/>
              </a:spcBef>
            </a:pPr>
            <a:r>
              <a:rPr lang="it-IT" b="1" dirty="0"/>
              <a:t>Il Nuovo Testamento menziona diversi profeti, alcuni per nome: Barnaba (apostolo), Simeone, Lucio, </a:t>
            </a:r>
            <a:r>
              <a:rPr lang="it-IT" b="1" dirty="0" err="1"/>
              <a:t>Manaen</a:t>
            </a:r>
            <a:r>
              <a:rPr lang="it-IT" b="1" dirty="0"/>
              <a:t>, Saulo (apostolo), Giuda, Sila e </a:t>
            </a:r>
            <a:r>
              <a:rPr lang="it-IT" b="1" dirty="0" err="1"/>
              <a:t>Agabo</a:t>
            </a:r>
            <a:r>
              <a:rPr lang="it-IT" b="1" dirty="0"/>
              <a:t> </a:t>
            </a:r>
            <a:r>
              <a:rPr lang="es-ES" b="1" dirty="0"/>
              <a:t>(At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1" cstate="email">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456565"/>
            <a:ext cx="8515351" cy="646331"/>
          </a:xfrm>
          <a:prstGeom prst="rect">
            <a:avLst/>
          </a:prstGeom>
          <a:noFill/>
        </p:spPr>
        <p:txBody>
          <a:bodyPr wrap="square">
            <a:spAutoFit/>
          </a:bodyPr>
          <a:lstStyle/>
          <a:p>
            <a:pPr lvl="0">
              <a:spcBef>
                <a:spcPts val="600"/>
              </a:spcBef>
              <a:defRPr/>
            </a:pPr>
            <a:r>
              <a:rPr lang="it-IT" b="1" dirty="0">
                <a:solidFill>
                  <a:prstClr val="black"/>
                </a:solidFill>
              </a:rPr>
              <a:t>Gli apostoli furono incaricati proprio da Gesù stesso di essere testimoni della risurrezione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PROFETESSE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1" y="672811"/>
            <a:ext cx="12191998"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“[Filippo l’evangelista]</a:t>
            </a:r>
            <a:r>
              <a:rPr lang="it-IT" b="1" dirty="0">
                <a:solidFill>
                  <a:srgbClr val="7030A0"/>
                </a:solidFill>
                <a:latin typeface="Comic Sans MS" panose="030F0702030302020204" pitchFamily="66" charset="0"/>
              </a:rPr>
              <a:t> aveva quattro figlie non sposate, le quali profetizzavano.</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(Atti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477328"/>
          </a:xfrm>
          <a:prstGeom prst="rect">
            <a:avLst/>
          </a:prstGeom>
          <a:noFill/>
        </p:spPr>
        <p:txBody>
          <a:bodyPr wrap="square" rtlCol="0">
            <a:spAutoFit/>
          </a:bodyPr>
          <a:lstStyle/>
          <a:p>
            <a:pPr>
              <a:spcBef>
                <a:spcPts val="600"/>
              </a:spcBef>
            </a:pPr>
            <a:r>
              <a:rPr lang="it-IT" b="1" dirty="0"/>
              <a:t>L'unica profetessa citata per nome nel Nuovo Testamento è Anna, che «parlava del bambino [Gesù] a tutti coloro che attendevano la redenzione a Gerusalemme» </a:t>
            </a:r>
            <a:r>
              <a:rPr lang="es-ES" b="1" dirty="0"/>
              <a:t>(</a:t>
            </a:r>
            <a:r>
              <a:rPr lang="es-ES" b="1" dirty="0" err="1"/>
              <a:t>Lc</a:t>
            </a:r>
            <a:r>
              <a:rPr lang="es-ES" b="1" dirty="0"/>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112631" y="4958023"/>
            <a:ext cx="3852226" cy="1800493"/>
          </a:xfrm>
          <a:prstGeom prst="rect">
            <a:avLst/>
          </a:prstGeom>
          <a:noFill/>
        </p:spPr>
        <p:txBody>
          <a:bodyPr wrap="square">
            <a:spAutoFit/>
          </a:bodyPr>
          <a:lstStyle/>
          <a:p>
            <a:pPr algn="ctr">
              <a:spcBef>
                <a:spcPts val="600"/>
              </a:spcBef>
            </a:pPr>
            <a:r>
              <a:rPr lang="it-IT" b="1" dirty="0"/>
              <a:t>Gioele aveva annunciato in anticipo che lo Spirito Santo avrebbe operato affinché figli, figlie, anziani, giovani, servi e serve profetizzassero </a:t>
            </a:r>
          </a:p>
          <a:p>
            <a:pPr algn="ctr">
              <a:spcBef>
                <a:spcPts val="600"/>
              </a:spcBef>
            </a:pPr>
            <a:r>
              <a:rPr lang="es-ES" sz="1600" b="1" dirty="0"/>
              <a:t>(Gioele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663619"/>
            <a:ext cx="3870090" cy="1200329"/>
          </a:xfrm>
          <a:prstGeom prst="rect">
            <a:avLst/>
          </a:prstGeom>
          <a:noFill/>
        </p:spPr>
        <p:txBody>
          <a:bodyPr wrap="square">
            <a:spAutoFit/>
          </a:bodyPr>
          <a:lstStyle/>
          <a:p>
            <a:pPr algn="ctr">
              <a:spcBef>
                <a:spcPts val="600"/>
              </a:spcBef>
            </a:pPr>
            <a:r>
              <a:rPr lang="it-IT" b="1" dirty="0"/>
              <a:t>Inoltre, la profezia viene citata come un dono comune, sia nelle donne che negli uomini </a:t>
            </a:r>
            <a:r>
              <a:rPr lang="es-ES" b="1" dirty="0"/>
              <a:t>(1 Co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594062"/>
            <a:ext cx="4720482" cy="923330"/>
          </a:xfrm>
          <a:prstGeom prst="rect">
            <a:avLst/>
          </a:prstGeom>
          <a:noFill/>
        </p:spPr>
        <p:txBody>
          <a:bodyPr wrap="square">
            <a:spAutoFit/>
          </a:bodyPr>
          <a:lstStyle/>
          <a:p>
            <a:pPr lvl="0">
              <a:spcBef>
                <a:spcPts val="600"/>
              </a:spcBef>
              <a:defRPr/>
            </a:pPr>
            <a:r>
              <a:rPr lang="it-IT" b="1" dirty="0">
                <a:solidFill>
                  <a:prstClr val="black"/>
                </a:solidFill>
              </a:rPr>
              <a:t>Anche le quattro figlie di Filippo, l’evangelista, ricevettero il dono della profezia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21:8,9).</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es-ES" sz="4400" b="1" dirty="0">
                <a:ln w="22225">
                  <a:solidFill>
                    <a:schemeClr val="accent2"/>
                  </a:solidFill>
                  <a:prstDash val="solid"/>
                </a:ln>
                <a:solidFill>
                  <a:schemeClr val="accent2">
                    <a:lumMod val="40000"/>
                    <a:lumOff val="60000"/>
                  </a:schemeClr>
                </a:solidFill>
              </a:rPr>
              <a:t>COLLABORATORI DI PAOLO</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50000"/>
                  </a:schemeClr>
                </a:solidFill>
                <a:latin typeface="Comic Sans MS" panose="030F0702030302020204" pitchFamily="66" charset="0"/>
              </a:rPr>
              <a:t>“</a:t>
            </a:r>
            <a:r>
              <a:rPr lang="it-IT" b="1" dirty="0">
                <a:solidFill>
                  <a:schemeClr val="accent1">
                    <a:lumMod val="50000"/>
                  </a:schemeClr>
                </a:solidFill>
                <a:latin typeface="Comic Sans MS" panose="030F0702030302020204" pitchFamily="66" charset="0"/>
              </a:rPr>
              <a:t>Ti affido questo incarico, Timoteo, figlio mio, in armonia con le profezie che sono state in precedenza fatte a tuo riguardo, perché tu combatta in virtù di esse la buona battaglia</a:t>
            </a:r>
            <a:r>
              <a:rPr lang="es-ES" b="1" dirty="0">
                <a:solidFill>
                  <a:schemeClr val="accent1">
                    <a:lumMod val="50000"/>
                  </a:schemeClr>
                </a:solidFill>
                <a:latin typeface="Comic Sans MS" panose="030F0702030302020204" pitchFamily="66" charset="0"/>
              </a:rPr>
              <a:t>” </a:t>
            </a:r>
            <a:r>
              <a:rPr lang="es-ES" sz="1400" b="1" dirty="0">
                <a:solidFill>
                  <a:schemeClr val="accent1">
                    <a:lumMod val="50000"/>
                  </a:schemeClr>
                </a:solidFill>
                <a:latin typeface="Comic Sans MS" panose="030F0702030302020204" pitchFamily="66" charset="0"/>
              </a:rPr>
              <a:t>(1 Timoteo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6" y="1680938"/>
            <a:ext cx="8123903" cy="954107"/>
          </a:xfrm>
          <a:prstGeom prst="rect">
            <a:avLst/>
          </a:prstGeom>
          <a:noFill/>
        </p:spPr>
        <p:txBody>
          <a:bodyPr wrap="square">
            <a:spAutoFit/>
          </a:bodyPr>
          <a:lstStyle/>
          <a:p>
            <a:pPr lvl="0">
              <a:spcBef>
                <a:spcPts val="600"/>
              </a:spcBef>
              <a:defRPr/>
            </a:pPr>
            <a:r>
              <a:rPr lang="it-IT" b="1" dirty="0">
                <a:solidFill>
                  <a:prstClr val="black"/>
                </a:solidFill>
              </a:rPr>
              <a:t>Oltre agli apostoli, ai profeti e alle profetesse, vengono menzionati alcuni collaboratori di Paolo che, proprio come Sila e Barnaba, possedevano il dono della profezia</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746886545"/>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468342821"/>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cstate="email"/>
          <a:srcRect/>
          <a:stretch>
            <a:fillRect/>
          </a:stretch>
        </p:blipFill>
        <p:spPr>
          <a:xfrm rot="176952">
            <a:off x="8322748" y="260786"/>
            <a:ext cx="3730157" cy="2028695"/>
          </a:xfrm>
          <a:prstGeom prst="rect">
            <a:avLst/>
          </a:prstGeom>
          <a:ln>
            <a:noFill/>
          </a:ln>
          <a:effectLst>
            <a:softEdge rad="112500"/>
          </a:effectLst>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es-ES" sz="4400" b="1" spc="1000" dirty="0">
                <a:ln w="13462">
                  <a:noFill/>
                  <a:prstDash val="solid"/>
                </a:ln>
                <a:solidFill>
                  <a:srgbClr val="FFFF00"/>
                </a:solidFill>
                <a:effectLst>
                  <a:outerShdw dist="50800" dir="2700000" algn="bl" rotWithShape="0">
                    <a:schemeClr val="accent5"/>
                  </a:outerShdw>
                </a:effectLst>
              </a:rPr>
              <a:t>FALSI PROFETI</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pPr algn="ctr"/>
            <a:r>
              <a:rPr lang="es-ES" b="1" dirty="0">
                <a:solidFill>
                  <a:srgbClr val="99FF99"/>
                </a:solidFill>
                <a:effectLst>
                  <a:outerShdw blurRad="38100" dist="38100" dir="2700000" algn="tl">
                    <a:srgbClr val="000000"/>
                  </a:outerShdw>
                </a:effectLst>
                <a:latin typeface="Comic Sans MS" panose="030F0702030302020204" pitchFamily="66" charset="0"/>
              </a:rPr>
              <a:t>“</a:t>
            </a:r>
            <a:r>
              <a:rPr lang="it-IT" b="1" dirty="0">
                <a:solidFill>
                  <a:srgbClr val="99FF99"/>
                </a:solidFill>
                <a:effectLst>
                  <a:outerShdw blurRad="38100" dist="38100" dir="2700000" algn="tl">
                    <a:srgbClr val="000000"/>
                  </a:outerShdw>
                </a:effectLst>
                <a:latin typeface="Comic Sans MS" panose="030F0702030302020204" pitchFamily="66" charset="0"/>
              </a:rPr>
              <a:t>Carissimi, non crediate a ogni spirito, ma provate gli spiriti per sapere se sono da Dio; perché molti falsi profeti sono sorti nel mondo</a:t>
            </a:r>
            <a:r>
              <a:rPr lang="es-ES" b="1" dirty="0">
                <a:solidFill>
                  <a:srgbClr val="99FF99"/>
                </a:solidFill>
                <a:effectLst>
                  <a:outerShdw blurRad="38100" dist="38100" dir="2700000" algn="tl">
                    <a:srgbClr val="000000"/>
                  </a:outerShdw>
                </a:effectLst>
                <a:latin typeface="Comic Sans MS" panose="030F0702030302020204" pitchFamily="66" charset="0"/>
              </a:rPr>
              <a:t>” </a:t>
            </a:r>
            <a:r>
              <a:rPr lang="es-ES" sz="1400" b="1" dirty="0">
                <a:solidFill>
                  <a:srgbClr val="99FF99"/>
                </a:solidFill>
                <a:effectLst>
                  <a:outerShdw blurRad="38100" dist="38100" dir="2700000" algn="tl">
                    <a:srgbClr val="000000"/>
                  </a:outerShdw>
                </a:effectLst>
                <a:latin typeface="Comic Sans MS" panose="030F0702030302020204" pitchFamily="66" charset="0"/>
              </a:rPr>
              <a:t>(1 Giovanni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923330"/>
          </a:xfrm>
          <a:prstGeom prst="rect">
            <a:avLst/>
          </a:prstGeom>
          <a:noFill/>
        </p:spPr>
        <p:txBody>
          <a:bodyPr wrap="square" rtlCol="0">
            <a:spAutoFit/>
          </a:bodyPr>
          <a:lstStyle/>
          <a:p>
            <a:pPr>
              <a:spcBef>
                <a:spcPts val="600"/>
              </a:spcBef>
            </a:pPr>
            <a:r>
              <a:rPr lang="it-IT" b="1" dirty="0">
                <a:solidFill>
                  <a:schemeClr val="bg1"/>
                </a:solidFill>
                <a:effectLst>
                  <a:glow rad="101600">
                    <a:srgbClr val="721A02"/>
                  </a:glow>
                  <a:outerShdw blurRad="38100" dist="38100" dir="2700000" algn="tl">
                    <a:srgbClr val="000000">
                      <a:alpha val="43137"/>
                    </a:srgbClr>
                  </a:outerShdw>
                </a:effectLst>
              </a:rPr>
              <a:t>Gesù avvertì che sarebbero sorti dei falsi profeti, che egli definì “lupi rapaci” (Mt 24,24; 7,15). Già all’interno della Chiesa primitiva cominciarono ad apparire questi falsi profeti </a:t>
            </a:r>
            <a:r>
              <a:rPr lang="es-ES" b="1" dirty="0">
                <a:solidFill>
                  <a:schemeClr val="bg1"/>
                </a:solidFill>
                <a:effectLst>
                  <a:glow rad="101600">
                    <a:srgbClr val="721A02"/>
                  </a:glow>
                  <a:outerShdw blurRad="38100" dist="38100" dir="2700000" algn="tl">
                    <a:srgbClr val="000000">
                      <a:alpha val="43137"/>
                    </a:srgbClr>
                  </a:outerShdw>
                </a:effectLst>
              </a:rPr>
              <a:t>(1 </a:t>
            </a:r>
            <a:r>
              <a:rPr lang="es-ES" b="1" dirty="0" err="1">
                <a:solidFill>
                  <a:schemeClr val="bg1"/>
                </a:solidFill>
                <a:effectLst>
                  <a:glow rad="101600">
                    <a:srgbClr val="721A02"/>
                  </a:glow>
                  <a:outerShdw blurRad="38100" dist="38100" dir="2700000" algn="tl">
                    <a:srgbClr val="000000">
                      <a:alpha val="43137"/>
                    </a:srgbClr>
                  </a:outerShdw>
                </a:effectLst>
              </a:rPr>
              <a:t>Gv</a:t>
            </a:r>
            <a:r>
              <a:rPr lang="es-ES" b="1" dirty="0">
                <a:solidFill>
                  <a:schemeClr val="bg1"/>
                </a:solidFill>
                <a:effectLst>
                  <a:glow rad="101600">
                    <a:srgbClr val="721A02"/>
                  </a:glow>
                  <a:outerShdw blurRad="38100" dist="38100" dir="2700000" algn="tl">
                    <a:srgbClr val="000000">
                      <a:alpha val="43137"/>
                    </a:srgbClr>
                  </a:outerShdw>
                </a:effectLst>
              </a:rPr>
              <a:t>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32" y="3871990"/>
            <a:ext cx="3952568" cy="1946919"/>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0" y="4729866"/>
            <a:ext cx="6073028" cy="1200329"/>
          </a:xfrm>
          <a:prstGeom prst="rect">
            <a:avLst/>
          </a:prstGeom>
          <a:noFill/>
        </p:spPr>
        <p:txBody>
          <a:bodyPr wrap="square">
            <a:spAutoFit/>
          </a:bodyPr>
          <a:lstStyle/>
          <a:p>
            <a:pPr>
              <a:spcBef>
                <a:spcPts val="600"/>
              </a:spcBef>
            </a:pPr>
            <a:r>
              <a:rPr lang="it-IT" b="1" dirty="0">
                <a:solidFill>
                  <a:schemeClr val="bg1"/>
                </a:solidFill>
                <a:effectLst>
                  <a:glow rad="101600">
                    <a:srgbClr val="721A02"/>
                  </a:glow>
                  <a:outerShdw blurRad="38100" dist="38100" dir="2700000" algn="tl">
                    <a:srgbClr val="000000">
                      <a:alpha val="43137"/>
                    </a:srgbClr>
                  </a:outerShdw>
                </a:effectLst>
              </a:rPr>
              <a:t>Noi credenti siamo chiamati a esaminare i profeti e ad assicurarci che tutti i loro messaggi siano coerenti con le Scritture e incentrati su Cristo</a:t>
            </a:r>
            <a:r>
              <a:rPr lang="es-ES" b="1" dirty="0">
                <a:solidFill>
                  <a:schemeClr val="bg1"/>
                </a:solidFill>
                <a:effectLst>
                  <a:glow rad="101600">
                    <a:srgbClr val="721A02"/>
                  </a:glow>
                  <a:outerShdw blurRad="38100" dist="38100" dir="2700000" algn="tl">
                    <a:srgbClr val="000000">
                      <a:alpha val="43137"/>
                    </a:srgbClr>
                  </a:outerShdw>
                </a:effectLst>
              </a:rPr>
              <a:t>.</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101632" y="5944542"/>
            <a:ext cx="10110776" cy="646331"/>
          </a:xfrm>
          <a:prstGeom prst="rect">
            <a:avLst/>
          </a:prstGeom>
          <a:noFill/>
        </p:spPr>
        <p:txBody>
          <a:bodyPr wrap="square">
            <a:spAutoFit/>
          </a:bodyPr>
          <a:lstStyle/>
          <a:p>
            <a:pPr>
              <a:spcBef>
                <a:spcPts val="600"/>
              </a:spcBef>
            </a:pPr>
            <a:r>
              <a:rPr lang="it-IT" b="1" dirty="0">
                <a:solidFill>
                  <a:schemeClr val="bg1"/>
                </a:solidFill>
                <a:effectLst>
                  <a:glow rad="101600">
                    <a:srgbClr val="721A02"/>
                  </a:glow>
                  <a:outerShdw blurRad="38100" dist="38100" dir="2700000" algn="tl">
                    <a:srgbClr val="000000">
                      <a:alpha val="43137"/>
                    </a:srgbClr>
                  </a:outerShdw>
                </a:effectLst>
              </a:rPr>
              <a:t>La nostra unica difesa contro i falsi profeti (e contro le forze malvagie che li guidano) è rivestirci dell’armatura che Dio ci ha fornito </a:t>
            </a:r>
            <a:r>
              <a:rPr lang="es-ES" b="1" dirty="0">
                <a:solidFill>
                  <a:schemeClr val="bg1"/>
                </a:solidFill>
                <a:effectLst>
                  <a:glow rad="101600">
                    <a:srgbClr val="721A02"/>
                  </a:glow>
                  <a:outerShdw blurRad="38100" dist="38100" dir="2700000" algn="tl">
                    <a:srgbClr val="000000">
                      <a:alpha val="43137"/>
                    </a:srgbClr>
                  </a:outerShdw>
                </a:effectLst>
              </a:rPr>
              <a:t>(</a:t>
            </a:r>
            <a:r>
              <a:rPr lang="es-ES" b="1" dirty="0" err="1">
                <a:solidFill>
                  <a:schemeClr val="bg1"/>
                </a:solidFill>
                <a:effectLst>
                  <a:glow rad="101600">
                    <a:srgbClr val="721A02"/>
                  </a:glow>
                  <a:outerShdw blurRad="38100" dist="38100" dir="2700000" algn="tl">
                    <a:srgbClr val="000000">
                      <a:alpha val="43137"/>
                    </a:srgbClr>
                  </a:outerShdw>
                </a:effectLst>
              </a:rPr>
              <a:t>Ef</a:t>
            </a:r>
            <a:r>
              <a:rPr lang="es-ES" b="1" dirty="0">
                <a:solidFill>
                  <a:schemeClr val="bg1"/>
                </a:solidFill>
                <a:effectLst>
                  <a:glow rad="101600">
                    <a:srgbClr val="721A02"/>
                  </a:glow>
                  <a:outerShdw blurRad="38100" dist="38100" dir="2700000" algn="tl">
                    <a:srgbClr val="000000">
                      <a:alpha val="43137"/>
                    </a:srgbClr>
                  </a:outerShdw>
                </a:effectLst>
              </a:rPr>
              <a:t>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586867"/>
            <a:ext cx="8052619" cy="1200329"/>
          </a:xfrm>
          <a:prstGeom prst="rect">
            <a:avLst/>
          </a:prstGeom>
          <a:noFill/>
        </p:spPr>
        <p:txBody>
          <a:bodyPr wrap="square">
            <a:spAutoFit/>
          </a:bodyPr>
          <a:lstStyle/>
          <a:p>
            <a:pPr lvl="0">
              <a:spcBef>
                <a:spcPts val="600"/>
              </a:spcBef>
              <a:defRPr/>
            </a:pPr>
            <a:r>
              <a:rPr lang="it-IT" b="1" dirty="0">
                <a:solidFill>
                  <a:prstClr val="white"/>
                </a:solidFill>
                <a:effectLst>
                  <a:glow rad="101600">
                    <a:srgbClr val="721A02"/>
                  </a:glow>
                  <a:outerShdw blurRad="38100" dist="38100" dir="2700000" algn="tl">
                    <a:srgbClr val="000000">
                      <a:alpha val="43137"/>
                    </a:srgbClr>
                  </a:outerShdw>
                </a:effectLst>
              </a:rPr>
              <a:t>La vera profezia è in armonia con la Parola di Dio, indica Cristo ed edifica la Chiesa, mentre i falsi profeti promuovono dottrine che creano divisioni e perseguono i propri interessi</a:t>
            </a:r>
            <a:r>
              <a:rPr kumimoji="0" lang="es-ES"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717174"/>
            <a:ext cx="8052618" cy="646331"/>
          </a:xfrm>
          <a:prstGeom prst="rect">
            <a:avLst/>
          </a:prstGeom>
          <a:noFill/>
        </p:spPr>
        <p:txBody>
          <a:bodyPr wrap="square">
            <a:spAutoFit/>
          </a:bodyPr>
          <a:lstStyle/>
          <a:p>
            <a:pPr lvl="0">
              <a:spcBef>
                <a:spcPts val="600"/>
              </a:spcBef>
              <a:defRPr/>
            </a:pPr>
            <a:r>
              <a:rPr lang="it-IT" b="1" dirty="0">
                <a:solidFill>
                  <a:prstClr val="white"/>
                </a:solidFill>
                <a:effectLst>
                  <a:glow rad="101600">
                    <a:srgbClr val="721A02"/>
                  </a:glow>
                  <a:outerShdw blurRad="38100" dist="38100" dir="2700000" algn="tl">
                    <a:srgbClr val="000000">
                      <a:alpha val="43137"/>
                    </a:srgbClr>
                  </a:outerShdw>
                </a:effectLst>
              </a:rPr>
              <a:t>Paolo avvertì gli anziani di Efeso che tra loro si sarebbero levati «lupi rapaci» (At 20:29). Ai Corinzi segnalò l’esistenza di «falsi apostoli» </a:t>
            </a:r>
            <a:r>
              <a:rPr kumimoji="0" lang="es-ES"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(2 Co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46516" y="489854"/>
            <a:ext cx="7918830" cy="5493812"/>
          </a:xfrm>
          <a:prstGeom prst="rect">
            <a:avLst/>
          </a:prstGeom>
          <a:noFill/>
        </p:spPr>
        <p:txBody>
          <a:bodyPr wrap="square">
            <a:spAutoFit/>
          </a:bodyPr>
          <a:lstStyle/>
          <a:p>
            <a:pPr algn="ctr">
              <a:spcBef>
                <a:spcPts val="600"/>
              </a:spcBef>
            </a:pPr>
            <a:r>
              <a:rPr lang="es-ES" sz="2700" b="1" dirty="0">
                <a:latin typeface="Comic Sans MS" pitchFamily="66" charset="0"/>
              </a:rPr>
              <a:t>“</a:t>
            </a:r>
            <a:r>
              <a:rPr lang="it-IT" sz="2700" b="1" dirty="0">
                <a:latin typeface="Comic Sans MS" pitchFamily="66" charset="0"/>
              </a:rPr>
              <a:t>I patriarchi, i profeti e gli apostoli parlavano sotto l’ispirazione dello Spirito Santo e dichiaravano chiaramente di non parlare per proprio conto né in proprio nome. Desideravano che non venisse loro attribuito alcun merito, affinché nessuno li considerasse gli autori di qualcosa di cui potessero gloriarsi. Erano zelanti per l’onore di Dio, al quale appartiene ogni lode. Dichiararono che la loro capacità e i messaggi che portavano erano stati loro concessi in quanto delegati del potere di Dio. Dio era la loro autorità e la loro potenza.</a:t>
            </a:r>
            <a:r>
              <a:rPr lang="es-ES" sz="2700" b="1" dirty="0">
                <a:latin typeface="Comic Sans MS" pitchFamily="66"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776222" y="6009306"/>
            <a:ext cx="4159344" cy="338554"/>
          </a:xfrm>
          <a:prstGeom prst="rect">
            <a:avLst/>
          </a:prstGeom>
          <a:noFill/>
        </p:spPr>
        <p:txBody>
          <a:bodyPr wrap="none" rtlCol="0">
            <a:spAutoFit/>
          </a:bodyPr>
          <a:lstStyle/>
          <a:p>
            <a:pPr algn="r"/>
            <a:r>
              <a:rPr lang="es-ES" sz="1600" b="1" dirty="0"/>
              <a:t>(E.G. White, Essere simili a Gesù, 30 </a:t>
            </a:r>
            <a:r>
              <a:rPr lang="es-ES" sz="1600" b="1" dirty="0" err="1"/>
              <a:t>luglio</a:t>
            </a:r>
            <a:r>
              <a:rPr lang="es-ES" sz="1600" b="1" dirty="0"/>
              <a:t>)</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email">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23220"/>
          </a:xfrm>
          <a:prstGeom prst="rect">
            <a:avLst/>
          </a:prstGeom>
          <a:noFill/>
        </p:spPr>
        <p:txBody>
          <a:bodyPr wrap="square" rtlCol="0">
            <a:spAutoFit/>
          </a:bodyPr>
          <a:lstStyle/>
          <a:p>
            <a:pPr algn="ctr"/>
            <a:r>
              <a:rPr lang="es-ES" sz="2800" b="1" dirty="0">
                <a:ln w="6600">
                  <a:solidFill>
                    <a:schemeClr val="accent2"/>
                  </a:solidFill>
                  <a:prstDash val="solid"/>
                </a:ln>
                <a:solidFill>
                  <a:srgbClr val="FFFFFF"/>
                </a:solidFill>
                <a:effectLst>
                  <a:outerShdw dist="38100" dir="2700000" algn="tl" rotWithShape="0">
                    <a:srgbClr val="5F3B1F"/>
                  </a:outerShdw>
                </a:effectLst>
              </a:rPr>
              <a:t>ALLEGATO: ILLUSTRAZIONE</a:t>
            </a:r>
            <a:r>
              <a:rPr lang="es-ES" sz="2800" b="1" dirty="0">
                <a:ln w="6600">
                  <a:solidFill>
                    <a:schemeClr val="accent2"/>
                  </a:solidFill>
                  <a:prstDash val="solid"/>
                </a:ln>
                <a:solidFill>
                  <a:srgbClr val="FFFFFF"/>
                </a:solidFill>
                <a:effectLst>
                  <a:outerShdw dist="38100" dir="2700000" algn="tl" rotWithShape="0">
                    <a:srgbClr val="FFCC00"/>
                  </a:outerShdw>
                </a:effectLst>
              </a:rPr>
              <a:t> DEL MINISTERO DI ELLEN G. WHITE</a:t>
            </a: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646331"/>
          </a:xfrm>
          <a:prstGeom prst="rect">
            <a:avLst/>
          </a:prstGeom>
          <a:noFill/>
        </p:spPr>
        <p:txBody>
          <a:bodyPr wrap="square" rtlCol="0">
            <a:spAutoFit/>
          </a:bodyPr>
          <a:lstStyle/>
          <a:p>
            <a:pPr>
              <a:spcBef>
                <a:spcPts val="600"/>
              </a:spcBef>
            </a:pPr>
            <a:r>
              <a:rPr lang="it-IT" b="1" dirty="0"/>
              <a:t>Il ministero di Ellen G. White si basava su due pilastri fondamentali: condurre le persone a Gesù e indirizzare la loro attenzione verso la Bibbia</a:t>
            </a:r>
            <a:endParaRPr lang="es-ES" b="1" dirty="0"/>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029" y="3065951"/>
            <a:ext cx="2687171" cy="3373019"/>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14508" y="808004"/>
            <a:ext cx="3107137"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515100" cy="1631216"/>
          </a:xfrm>
          <a:prstGeom prst="rect">
            <a:avLst/>
          </a:prstGeom>
          <a:noFill/>
        </p:spPr>
        <p:txBody>
          <a:bodyPr wrap="square">
            <a:spAutoFit/>
          </a:bodyPr>
          <a:lstStyle/>
          <a:p>
            <a:r>
              <a:rPr lang="es-ES" sz="2000" b="1" dirty="0">
                <a:solidFill>
                  <a:srgbClr val="5C3C4C"/>
                </a:solidFill>
              </a:rPr>
              <a:t>SECONDA ILLUSTRAZIONE: LA BIBBIA</a:t>
            </a:r>
          </a:p>
          <a:p>
            <a:r>
              <a:rPr lang="it-IT" sz="1600" b="1" dirty="0"/>
              <a:t>Ellen non ha mai preteso che i suoi scritti avessero un valore superiore a quello della Bibbia, ma ha sempre esortato a sottoporli alla verifica di quest’ultima. In qualità di messaggera del Signore, si considerava una “luce minore” che guidava le persone verso la “luce maggiore”, la Bibbia </a:t>
            </a:r>
            <a:r>
              <a:rPr lang="es-ES" sz="1600" b="1" dirty="0"/>
              <a:t>(</a:t>
            </a:r>
            <a:r>
              <a:rPr lang="es-ES" sz="1600" b="1" i="1" dirty="0" err="1"/>
              <a:t>Messaggi</a:t>
            </a:r>
            <a:r>
              <a:rPr lang="es-ES" sz="1600" b="1" i="1" dirty="0"/>
              <a:t> </a:t>
            </a:r>
            <a:r>
              <a:rPr lang="es-ES" sz="1600" b="1" i="1" dirty="0" err="1"/>
              <a:t>scelti</a:t>
            </a:r>
            <a:r>
              <a:rPr lang="es-ES" sz="1600" b="1" dirty="0"/>
              <a:t>, vol. 3, p. 34).</a:t>
            </a:r>
            <a:endParaRPr lang="es-ES" sz="2000" b="1" dirty="0"/>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50432" y="2923569"/>
            <a:ext cx="3514725" cy="1370556"/>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96291"/>
            <a:ext cx="8438284" cy="1261884"/>
          </a:xfrm>
          <a:prstGeom prst="rect">
            <a:avLst/>
          </a:prstGeom>
          <a:noFill/>
        </p:spPr>
        <p:txBody>
          <a:bodyPr wrap="square">
            <a:spAutoFit/>
          </a:bodyPr>
          <a:lstStyle/>
          <a:p>
            <a:r>
              <a:rPr lang="es-ES" sz="2000" b="1" dirty="0">
                <a:solidFill>
                  <a:srgbClr val="1F6D99"/>
                </a:solidFill>
              </a:rPr>
              <a:t>PRIMA ILLUSTRAZIONE: GESÙ</a:t>
            </a:r>
          </a:p>
          <a:p>
            <a:r>
              <a:rPr lang="it-IT" b="1" dirty="0"/>
              <a:t>Dopo il congresso del 1888, quando le fu chiesto quali argomenti fossero stati trattati, lei rispose: «Negli ultimi 45 anni ho presentato il fascino ineguagliabile di Cristo»</a:t>
            </a:r>
            <a:r>
              <a:rPr lang="es-ES" b="1" dirty="0"/>
              <a:t>” (</a:t>
            </a:r>
            <a:r>
              <a:rPr lang="es-ES" sz="1600" b="1" dirty="0"/>
              <a:t>Sermoni e </a:t>
            </a:r>
            <a:r>
              <a:rPr lang="es-ES" sz="1600" b="1" dirty="0" err="1"/>
              <a:t>Conferenze</a:t>
            </a:r>
            <a:r>
              <a:rPr lang="es-ES" sz="1600" b="1"/>
              <a:t>, </a:t>
            </a:r>
            <a:r>
              <a:rPr lang="es-ES" sz="1600" b="1" dirty="0"/>
              <a:t>vol. 1 p. 116)</a:t>
            </a:r>
            <a:r>
              <a:rPr lang="es-ES"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5096</TotalTime>
  <Words>1515</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Comic Sans MS</vt:lpstr>
      <vt:lpstr>Calibri</vt:lpstr>
      <vt:lpstr>Aptos Display</vt:lpstr>
      <vt:lpstr>Verdana</vt:lpstr>
      <vt:lpstr>Arial</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dc:creator>
  <cp:lastModifiedBy>Sergio</cp:lastModifiedBy>
  <cp:revision>103</cp:revision>
  <dcterms:created xsi:type="dcterms:W3CDTF">2026-09-28T14:13:38Z</dcterms:created>
  <dcterms:modified xsi:type="dcterms:W3CDTF">2026-10-23T05:20:26Z</dcterms:modified>
</cp:coreProperties>
</file>