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81" r:id="rId2"/>
    <p:sldId id="290" r:id="rId3"/>
    <p:sldId id="297" r:id="rId4"/>
    <p:sldId id="298" r:id="rId5"/>
    <p:sldId id="259" r:id="rId6"/>
    <p:sldId id="300" r:id="rId7"/>
    <p:sldId id="299" r:id="rId8"/>
    <p:sldId id="301" r:id="rId9"/>
    <p:sldId id="302" r:id="rId10"/>
    <p:sldId id="264" r:id="rId11"/>
    <p:sldId id="303" r:id="rId12"/>
    <p:sldId id="292" r:id="rId13"/>
    <p:sldId id="293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Verdana" panose="020B0604030504040204" pitchFamily="34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60" autoAdjust="0"/>
    <p:restoredTop sz="94658"/>
  </p:normalViewPr>
  <p:slideViewPr>
    <p:cSldViewPr snapToGrid="0">
      <p:cViewPr varScale="1">
        <p:scale>
          <a:sx n="101" d="100"/>
          <a:sy n="101" d="100"/>
        </p:scale>
        <p:origin x="2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image" Target="../media/image22.jpeg"/><Relationship Id="rId4" Type="http://schemas.openxmlformats.org/officeDocument/2006/relationships/image" Target="../media/image25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image" Target="../media/image35.jpeg"/><Relationship Id="rId4" Type="http://schemas.openxmlformats.org/officeDocument/2006/relationships/image" Target="../media/image38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image" Target="../media/image22.jpeg"/><Relationship Id="rId4" Type="http://schemas.openxmlformats.org/officeDocument/2006/relationships/image" Target="../media/image25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image" Target="../media/image35.jpeg"/><Relationship Id="rId4" Type="http://schemas.openxmlformats.org/officeDocument/2006/relationships/image" Target="../media/image3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Dio rivela il suo messaggio a Gesù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Gesù rivela il messaggio a un angelo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L’angelo rivela il messaggio a Giovanni, il profeta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Giovanni  scrive il messaggio ricevuto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78673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6131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s-ES" sz="1800" b="1" dirty="0">
              <a:solidFill>
                <a:srgbClr val="3399FF"/>
              </a:solidFill>
            </a:rPr>
            <a:t>Attraverso visioni e sogni (Nm 12:6)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s-ES" sz="1800" b="1" dirty="0">
              <a:solidFill>
                <a:srgbClr val="CC0099"/>
              </a:solidFill>
            </a:rPr>
            <a:t>Attraverso esperienze personali (1 </a:t>
          </a:r>
          <a:r>
            <a:rPr lang="es-ES" sz="1800" b="1" dirty="0" err="1">
              <a:solidFill>
                <a:srgbClr val="CC0099"/>
              </a:solidFill>
            </a:rPr>
            <a:t>Gv</a:t>
          </a:r>
          <a:r>
            <a:rPr lang="es-ES" sz="1800" b="1" dirty="0">
              <a:solidFill>
                <a:srgbClr val="CC0099"/>
              </a:solidFill>
            </a:rPr>
            <a:t> 1:3)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s-ES" sz="1800" b="1" dirty="0">
              <a:solidFill>
                <a:srgbClr val="009900"/>
              </a:solidFill>
            </a:rPr>
            <a:t>Attraverso </a:t>
          </a:r>
          <a:r>
            <a:rPr lang="es-ES" sz="1800" b="1" dirty="0" err="1">
              <a:solidFill>
                <a:srgbClr val="009900"/>
              </a:solidFill>
            </a:rPr>
            <a:t>l’investigazione</a:t>
          </a:r>
          <a:r>
            <a:rPr lang="es-ES" sz="1800" b="1" dirty="0">
              <a:solidFill>
                <a:srgbClr val="009900"/>
              </a:solidFill>
            </a:rPr>
            <a:t> </a:t>
          </a:r>
          <a:r>
            <a:rPr lang="es-ES" sz="1800" b="1" dirty="0" err="1">
              <a:solidFill>
                <a:srgbClr val="009900"/>
              </a:solidFill>
            </a:rPr>
            <a:t>storica</a:t>
          </a:r>
          <a:r>
            <a:rPr lang="es-ES" sz="1800" b="1" dirty="0">
              <a:solidFill>
                <a:srgbClr val="009900"/>
              </a:solidFill>
            </a:rPr>
            <a:t> </a:t>
          </a:r>
          <a:r>
            <a:rPr lang="es-ES" sz="1600" b="1" dirty="0">
              <a:solidFill>
                <a:srgbClr val="009900"/>
              </a:solidFill>
            </a:rPr>
            <a:t>(</a:t>
          </a:r>
          <a:r>
            <a:rPr lang="es-ES" sz="1600" b="1" dirty="0" err="1">
              <a:solidFill>
                <a:srgbClr val="009900"/>
              </a:solidFill>
            </a:rPr>
            <a:t>Lc</a:t>
          </a:r>
          <a:r>
            <a:rPr lang="es-ES" sz="1600" b="1" dirty="0">
              <a:solidFill>
                <a:srgbClr val="009900"/>
              </a:solidFill>
            </a:rPr>
            <a:t> 1:3)</a:t>
          </a:r>
          <a:endParaRPr lang="es-ES" sz="16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s-ES" sz="1800" b="1" dirty="0">
              <a:solidFill>
                <a:srgbClr val="C46200"/>
              </a:solidFill>
            </a:rPr>
            <a:t>Attraverso impressioni divine (2 P 1:21)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29467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 Adamo e a Eva</a:t>
          </a:r>
          <a:b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es-ES" sz="18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Gn</a:t>
          </a:r>
          <a:r>
            <a:rPr lang="es-E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2:16,17)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Quando ha dato i 10 comandamenti (</a:t>
          </a:r>
          <a:r>
            <a:rPr lang="es-E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Dt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4:12)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 battesismo di Gesù (Mt 3:17)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Alla trasfigurazione (</a:t>
          </a:r>
          <a:r>
            <a:rPr lang="es-ES" sz="18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Mr</a:t>
          </a:r>
          <a:r>
            <a:rPr lang="es-E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9:7)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13943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 ricordare i fatti (</a:t>
          </a:r>
          <a:r>
            <a:rPr lang="es-ES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És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17:14)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 istruirci (</a:t>
          </a:r>
          <a:r>
            <a:rPr lang="es-ES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Ec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12:10)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 invitarci al </a:t>
          </a:r>
          <a:r>
            <a:rPr lang="es-ES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pentimento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(Ger 36:2-3)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 darci esempi da imitare o rifiutare (1 Co 10:11)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 conoscere il futuro (</a:t>
          </a:r>
          <a:r>
            <a:rPr lang="es-ES" sz="20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</a:t>
          </a: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1:19)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4014" y="74883"/>
          <a:ext cx="1598593" cy="135821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Dio rivela il suo messaggio a Gesù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95" y="114664"/>
        <a:ext cx="1519031" cy="1278656"/>
      </dsp:txXfrm>
    </dsp:sp>
    <dsp:sp modelId="{C1A951EB-92D0-4EA5-B808-B8F81EFF2714}">
      <dsp:nvSpPr>
        <dsp:cNvPr id="0" name=""/>
        <dsp:cNvSpPr/>
      </dsp:nvSpPr>
      <dsp:spPr>
        <a:xfrm>
          <a:off x="1668315" y="672514"/>
          <a:ext cx="139301" cy="1629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68315" y="705105"/>
        <a:ext cx="97511" cy="97774"/>
      </dsp:txXfrm>
    </dsp:sp>
    <dsp:sp modelId="{536BA26D-96E9-43CD-9F34-FE8D79D31E7E}">
      <dsp:nvSpPr>
        <dsp:cNvPr id="0" name=""/>
        <dsp:cNvSpPr/>
      </dsp:nvSpPr>
      <dsp:spPr>
        <a:xfrm>
          <a:off x="1865440" y="74883"/>
          <a:ext cx="1598593" cy="1358218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Gesù rivela il messaggio a un angelo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05221" y="114664"/>
        <a:ext cx="1519031" cy="1278656"/>
      </dsp:txXfrm>
    </dsp:sp>
    <dsp:sp modelId="{1CCF270D-2EFA-4A30-8B0B-F909824C4644}">
      <dsp:nvSpPr>
        <dsp:cNvPr id="0" name=""/>
        <dsp:cNvSpPr/>
      </dsp:nvSpPr>
      <dsp:spPr>
        <a:xfrm>
          <a:off x="3529742" y="672514"/>
          <a:ext cx="139301" cy="1629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29742" y="705105"/>
        <a:ext cx="97511" cy="97774"/>
      </dsp:txXfrm>
    </dsp:sp>
    <dsp:sp modelId="{A76F26DA-B2B5-4160-A59F-FAADB69541D4}">
      <dsp:nvSpPr>
        <dsp:cNvPr id="0" name=""/>
        <dsp:cNvSpPr/>
      </dsp:nvSpPr>
      <dsp:spPr>
        <a:xfrm>
          <a:off x="3726867" y="74883"/>
          <a:ext cx="1831115" cy="1358218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L’angelo rivela il messaggio a Giovanni, il profeta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66648" y="114664"/>
        <a:ext cx="1751553" cy="1278656"/>
      </dsp:txXfrm>
    </dsp:sp>
    <dsp:sp modelId="{C1A098E5-C144-40CF-93DC-F1AAB1171CB8}">
      <dsp:nvSpPr>
        <dsp:cNvPr id="0" name=""/>
        <dsp:cNvSpPr/>
      </dsp:nvSpPr>
      <dsp:spPr>
        <a:xfrm>
          <a:off x="5623691" y="672514"/>
          <a:ext cx="139301" cy="16295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23691" y="705105"/>
        <a:ext cx="97511" cy="97774"/>
      </dsp:txXfrm>
    </dsp:sp>
    <dsp:sp modelId="{5CA40BCF-3245-4D00-92B9-6F35E83C7BAE}">
      <dsp:nvSpPr>
        <dsp:cNvPr id="0" name=""/>
        <dsp:cNvSpPr/>
      </dsp:nvSpPr>
      <dsp:spPr>
        <a:xfrm>
          <a:off x="5820816" y="74883"/>
          <a:ext cx="1617287" cy="1358218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Giovanni  scrive il messaggio ricevuto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60597" y="114664"/>
        <a:ext cx="1537725" cy="12786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3666" y="24015"/>
          <a:ext cx="2688443" cy="1602728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000" b="-1000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3666" y="1626744"/>
          <a:ext cx="2688443" cy="863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3399FF"/>
              </a:solidFill>
            </a:rPr>
            <a:t>Attraverso visioni e sogni (Nm 12:6)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3666" y="1626744"/>
        <a:ext cx="2688443" cy="863007"/>
      </dsp:txXfrm>
    </dsp:sp>
    <dsp:sp modelId="{E6494713-7FB9-468E-BCA7-BB27C9A1C2AD}">
      <dsp:nvSpPr>
        <dsp:cNvPr id="0" name=""/>
        <dsp:cNvSpPr/>
      </dsp:nvSpPr>
      <dsp:spPr>
        <a:xfrm>
          <a:off x="3086411" y="24015"/>
          <a:ext cx="2688443" cy="1602728"/>
        </a:xfrm>
        <a:prstGeom prst="round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2924824" y="1626744"/>
          <a:ext cx="3011618" cy="863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CC0099"/>
              </a:solidFill>
            </a:rPr>
            <a:t>Attraverso esperienze personali (1 </a:t>
          </a:r>
          <a:r>
            <a:rPr lang="es-ES" sz="1800" b="1" kern="1200" dirty="0" err="1">
              <a:solidFill>
                <a:srgbClr val="CC0099"/>
              </a:solidFill>
            </a:rPr>
            <a:t>Gv</a:t>
          </a:r>
          <a:r>
            <a:rPr lang="es-ES" sz="1800" b="1" kern="1200" dirty="0">
              <a:solidFill>
                <a:srgbClr val="CC0099"/>
              </a:solidFill>
            </a:rPr>
            <a:t> 1:3)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2924824" y="1626744"/>
        <a:ext cx="3011618" cy="863007"/>
      </dsp:txXfrm>
    </dsp:sp>
    <dsp:sp modelId="{474FA20F-5BDB-4A44-B079-1E20480E307A}">
      <dsp:nvSpPr>
        <dsp:cNvPr id="0" name=""/>
        <dsp:cNvSpPr/>
      </dsp:nvSpPr>
      <dsp:spPr>
        <a:xfrm>
          <a:off x="6169156" y="24015"/>
          <a:ext cx="2688443" cy="1602728"/>
        </a:xfrm>
        <a:prstGeom prst="round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169156" y="1626744"/>
          <a:ext cx="2688443" cy="863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009900"/>
              </a:solidFill>
            </a:rPr>
            <a:t>Attraverso </a:t>
          </a:r>
          <a:r>
            <a:rPr lang="es-ES" sz="1800" b="1" kern="1200" dirty="0" err="1">
              <a:solidFill>
                <a:srgbClr val="009900"/>
              </a:solidFill>
            </a:rPr>
            <a:t>l’investigazione</a:t>
          </a:r>
          <a:r>
            <a:rPr lang="es-ES" sz="1800" b="1" kern="1200" dirty="0">
              <a:solidFill>
                <a:srgbClr val="009900"/>
              </a:solidFill>
            </a:rPr>
            <a:t> </a:t>
          </a:r>
          <a:r>
            <a:rPr lang="es-ES" sz="1800" b="1" kern="1200" dirty="0" err="1">
              <a:solidFill>
                <a:srgbClr val="009900"/>
              </a:solidFill>
            </a:rPr>
            <a:t>storica</a:t>
          </a:r>
          <a:r>
            <a:rPr lang="es-ES" sz="1800" b="1" kern="1200" dirty="0">
              <a:solidFill>
                <a:srgbClr val="009900"/>
              </a:solidFill>
            </a:rPr>
            <a:t> </a:t>
          </a:r>
          <a:r>
            <a:rPr lang="es-ES" sz="1600" b="1" kern="1200" dirty="0">
              <a:solidFill>
                <a:srgbClr val="009900"/>
              </a:solidFill>
            </a:rPr>
            <a:t>(</a:t>
          </a:r>
          <a:r>
            <a:rPr lang="es-ES" sz="1600" b="1" kern="1200" dirty="0" err="1">
              <a:solidFill>
                <a:srgbClr val="009900"/>
              </a:solidFill>
            </a:rPr>
            <a:t>Lc</a:t>
          </a:r>
          <a:r>
            <a:rPr lang="es-ES" sz="1600" b="1" kern="1200" dirty="0">
              <a:solidFill>
                <a:srgbClr val="009900"/>
              </a:solidFill>
            </a:rPr>
            <a:t> 1:3)</a:t>
          </a:r>
          <a:endParaRPr lang="es-ES" sz="1600" kern="1200" dirty="0">
            <a:solidFill>
              <a:srgbClr val="009900"/>
            </a:solidFill>
          </a:endParaRPr>
        </a:p>
      </dsp:txBody>
      <dsp:txXfrm>
        <a:off x="6169156" y="1626744"/>
        <a:ext cx="2688443" cy="863007"/>
      </dsp:txXfrm>
    </dsp:sp>
    <dsp:sp modelId="{05B92ADA-3F37-402E-BE26-A5EB9D54423F}">
      <dsp:nvSpPr>
        <dsp:cNvPr id="0" name=""/>
        <dsp:cNvSpPr/>
      </dsp:nvSpPr>
      <dsp:spPr>
        <a:xfrm>
          <a:off x="9090315" y="24015"/>
          <a:ext cx="2688443" cy="1602728"/>
        </a:xfrm>
        <a:prstGeom prst="roundRect">
          <a:avLst/>
        </a:prstGeom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9090315" y="1626744"/>
          <a:ext cx="2688443" cy="863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C46200"/>
              </a:solidFill>
            </a:rPr>
            <a:t>Attraverso impressioni divine (2 P 1:21)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9090315" y="1626744"/>
        <a:ext cx="2688443" cy="8630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52472" y="56732"/>
          <a:ext cx="2435560" cy="1191296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4660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 Adamo e a Eva</a:t>
          </a:r>
          <a:b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es-ES" sz="18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Gn</a:t>
          </a:r>
          <a:r>
            <a:rPr lang="es-ES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2:16,17)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660" y="1067375"/>
        <a:ext cx="2835422" cy="540000"/>
      </dsp:txXfrm>
    </dsp:sp>
    <dsp:sp modelId="{C08235DE-08A3-4015-B82C-30287DE3EF36}">
      <dsp:nvSpPr>
        <dsp:cNvPr id="0" name=""/>
        <dsp:cNvSpPr/>
      </dsp:nvSpPr>
      <dsp:spPr>
        <a:xfrm>
          <a:off x="3136807" y="56732"/>
          <a:ext cx="2435560" cy="1191296"/>
        </a:xfrm>
        <a:prstGeom prst="rect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88995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Quando ha dato i 10 comandamenti (</a:t>
          </a:r>
          <a:r>
            <a:rPr lang="es-E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Dt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4:12)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8995" y="1067375"/>
        <a:ext cx="2835422" cy="540000"/>
      </dsp:txXfrm>
    </dsp:sp>
    <dsp:sp modelId="{99E1B4E8-4021-4812-8F91-E66708C18478}">
      <dsp:nvSpPr>
        <dsp:cNvPr id="0" name=""/>
        <dsp:cNvSpPr/>
      </dsp:nvSpPr>
      <dsp:spPr>
        <a:xfrm>
          <a:off x="6121142" y="56732"/>
          <a:ext cx="2435560" cy="1191296"/>
        </a:xfrm>
        <a:prstGeom prst="rect">
          <a:avLst/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5973330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 battesismo di Gesù (Mt 3:17)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73330" y="1067375"/>
        <a:ext cx="2835422" cy="540000"/>
      </dsp:txXfrm>
    </dsp:sp>
    <dsp:sp modelId="{79819EE3-6F08-4580-B045-F393094144EA}">
      <dsp:nvSpPr>
        <dsp:cNvPr id="0" name=""/>
        <dsp:cNvSpPr/>
      </dsp:nvSpPr>
      <dsp:spPr>
        <a:xfrm>
          <a:off x="9105477" y="56732"/>
          <a:ext cx="2435560" cy="1191296"/>
        </a:xfrm>
        <a:prstGeom prst="rect">
          <a:avLst/>
        </a:prstGeom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8957665" y="1067375"/>
          <a:ext cx="2835422" cy="540000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Alla trasfigurazione (</a:t>
          </a:r>
          <a:r>
            <a:rPr lang="es-ES" sz="18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Mr</a:t>
          </a:r>
          <a:r>
            <a:rPr lang="es-ES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9:7)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57665" y="1067375"/>
        <a:ext cx="2835422" cy="54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 ricordare i fatti (</a:t>
          </a:r>
          <a:r>
            <a:rPr lang="es-ES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És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17:14)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 istruirci (</a:t>
          </a:r>
          <a:r>
            <a:rPr lang="es-ES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Ec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12:10)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 invitarci al </a:t>
          </a:r>
          <a:r>
            <a:rPr lang="es-ES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pentimento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(Ger 36:2-3)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 darci esempi da imitare o rifiutare (1 Co 10:11)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 conoscere il futuro (</a:t>
          </a:r>
          <a:r>
            <a:rPr lang="es-ES" sz="20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</a:t>
          </a: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1:19)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9.png"/><Relationship Id="rId2" Type="http://schemas.openxmlformats.org/officeDocument/2006/relationships/image" Target="../media/image4.jpeg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8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6.jpe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20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6.jpe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1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2.png"/><Relationship Id="rId7" Type="http://schemas.openxmlformats.org/officeDocument/2006/relationships/diagramData" Target="../diagrams/data3.xm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microsoft.com/office/2007/relationships/diagramDrawing" Target="../diagrams/drawing3.xml"/><Relationship Id="rId5" Type="http://schemas.openxmlformats.org/officeDocument/2006/relationships/image" Target="../media/image33.jpe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1.jpeg"/><Relationship Id="rId7" Type="http://schemas.openxmlformats.org/officeDocument/2006/relationships/image" Target="../media/image51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ATOS PC CLAUDIO\IGLESIA\Escuela Sabatica - ppt lecciones\2026\1 TRIMESTRE\leccion 2\176688033683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074" y="11564"/>
            <a:ext cx="12200074" cy="6846435"/>
          </a:xfrm>
          <a:prstGeom prst="rect">
            <a:avLst/>
          </a:prstGeom>
          <a:noFill/>
        </p:spPr>
      </p:pic>
      <p:sp>
        <p:nvSpPr>
          <p:cNvPr id="3" name="Rettangolo arrotondato 2"/>
          <p:cNvSpPr/>
          <p:nvPr/>
        </p:nvSpPr>
        <p:spPr>
          <a:xfrm>
            <a:off x="304801" y="132641"/>
            <a:ext cx="11549742" cy="1151873"/>
          </a:xfrm>
          <a:prstGeom prst="roundRect">
            <a:avLst/>
          </a:prstGeom>
          <a:gradFill flip="none" rotWithShape="1">
            <a:gsLst>
              <a:gs pos="82000">
                <a:schemeClr val="accent1">
                  <a:lumMod val="60000"/>
                  <a:lumOff val="40000"/>
                </a:schemeClr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/>
            <a:endParaRPr lang="it-IT" sz="27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0118271" y="1316157"/>
            <a:ext cx="1538151" cy="4924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innerShdw dist="1943100" dir="135000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21914" tIns="60957" rIns="121914" bIns="60957" rtlCol="0">
            <a:spAutoFit/>
          </a:bodyPr>
          <a:lstStyle/>
          <a:p>
            <a:pPr algn="ctr"/>
            <a:r>
              <a:rPr lang="es-ES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4 TRIMESTRE 2026</a:t>
            </a:r>
            <a:endParaRPr lang="it-IT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E88B29BE-9242-473D-A56B-64D155C91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1" y="355348"/>
            <a:ext cx="11443062" cy="707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21914" tIns="60957" rIns="121914" bIns="60957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3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Verdana" pitchFamily="34" charset="0"/>
                <a:cs typeface="Arial" charset="0"/>
              </a:rPr>
              <a:t>LEZIONE 5 DELLA SCUOLA DEL SABATO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457200" y="5693229"/>
            <a:ext cx="11549743" cy="1077815"/>
          </a:xfrm>
          <a:prstGeom prst="roundRect">
            <a:avLst/>
          </a:prstGeom>
          <a:gradFill flip="none" rotWithShape="1">
            <a:gsLst>
              <a:gs pos="82000">
                <a:schemeClr val="accent1">
                  <a:lumMod val="60000"/>
                  <a:lumOff val="40000"/>
                </a:schemeClr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/>
            <a:endParaRPr lang="it-IT" sz="2700" dirty="0"/>
          </a:p>
        </p:txBody>
      </p:sp>
      <p:sp>
        <p:nvSpPr>
          <p:cNvPr id="9" name="CuadroTexto 4">
            <a:extLst>
              <a:ext uri="{FF2B5EF4-FFF2-40B4-BE49-F238E27FC236}">
                <a16:creationId xmlns:a16="http://schemas.microsoft.com/office/drawing/2014/main" id="{4CB3EE98-247C-4F61-BF86-8B6275695A74}"/>
              </a:ext>
            </a:extLst>
          </p:cNvPr>
          <p:cNvSpPr txBox="1"/>
          <p:nvPr/>
        </p:nvSpPr>
        <p:spPr>
          <a:xfrm>
            <a:off x="527143" y="5663604"/>
            <a:ext cx="11353800" cy="1138767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nvex"/>
              <a:contourClr>
                <a:schemeClr val="accent6">
                  <a:lumMod val="50000"/>
                </a:schemeClr>
              </a:contourClr>
            </a:sp3d>
          </a:bodyPr>
          <a:lstStyle>
            <a:defPPr>
              <a:defRPr lang="es-ES"/>
            </a:defPPr>
            <a:lvl1pPr algn="ctr" defTabSz="914400">
              <a:defRPr sz="44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r>
              <a:rPr lang="es-ES" sz="6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98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RIVELAZIONE E ISPIRAZIONE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8392" y="1342589"/>
            <a:ext cx="6722013" cy="4350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asellaDiTesto 10"/>
          <p:cNvSpPr txBox="1"/>
          <p:nvPr/>
        </p:nvSpPr>
        <p:spPr>
          <a:xfrm>
            <a:off x="10166168" y="5113093"/>
            <a:ext cx="1538151" cy="4924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innerShdw dist="1943100" dir="135000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21914" tIns="60957" rIns="121914" bIns="60957" rtlCol="0">
            <a:spAutoFit/>
          </a:bodyPr>
          <a:lstStyle/>
          <a:p>
            <a:pPr algn="ctr"/>
            <a:r>
              <a:rPr lang="es-ES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  31 OTTOBRE  2026</a:t>
            </a:r>
            <a:endParaRPr lang="it-IT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918423"/>
            <a:ext cx="4967444" cy="37702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spcBef>
                <a:spcPts val="600"/>
              </a:spcBef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it-IT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Rivelazione di Gesù Cristo, che Dio gli diede per mostrare ai suoi servi le cose che devono avvenire tra breve, e che egli ha fatto conoscere mandando il suo angelo al suo servo Giovanni. Egli ha attestato come parola di Dio e testimonianza di Gesù Cristo tutto ciò che ha visto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(Apocalisse 1:1-2)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2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68739" y="3767287"/>
            <a:ext cx="5516894" cy="322266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rgbClr val="FA46B9"/>
                </a:solidFill>
              </a:rPr>
              <a:t>Revelazione e ispirazione: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Rivelazione generale e speciale.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Il processo dell’ispirazione.</a:t>
            </a:r>
          </a:p>
          <a:p>
            <a:pPr>
              <a:spcBef>
                <a:spcPts val="1800"/>
              </a:spcBef>
            </a:pPr>
            <a:r>
              <a:rPr lang="es-ES" sz="2000" b="1" dirty="0">
                <a:solidFill>
                  <a:srgbClr val="3E5EF9"/>
                </a:solidFill>
              </a:rPr>
              <a:t>Tipi di comunicazione profetica: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Messaggi orali.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Messaggi scritti.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Reppresentazioni, simboli e parabole.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 err="1"/>
              <a:t>Apocalisse</a:t>
            </a:r>
            <a:r>
              <a:rPr lang="es-ES" b="1" dirty="0"/>
              <a:t> 1:1,2 contiene un esempio di come Dio ci revela il suo messaggio attraverso il profeta: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8456074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323048" y="2303323"/>
            <a:ext cx="723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Ma questo non è l’unico modo in cui Dio si è rivelato ai profeti, né l’unico modo in cui il messaggio divino è stato trasmesso attraverso di loro. Studieremo i vari modi in cui Dio si è rivelato ai profeti e li ha ispirati</a:t>
            </a:r>
            <a:r>
              <a:rPr lang="es-ES" b="1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1608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7570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7570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071" y="314324"/>
            <a:ext cx="5854720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301240" y="3912766"/>
            <a:ext cx="623803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RIVELAZIONE E ISPIRAZIONE</a:t>
            </a: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RIVELAZIONE</a:t>
            </a:r>
            <a:r>
              <a:rPr lang="es-ES" sz="44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44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GENERALE</a:t>
            </a:r>
            <a:r>
              <a:rPr lang="es-ES" sz="44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44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E</a:t>
            </a:r>
            <a:r>
              <a:rPr lang="es-ES" sz="44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4400" b="1" spc="300" dirty="0">
                <a:ln/>
                <a:solidFill>
                  <a:schemeClr val="accent4"/>
                </a:solidFill>
              </a:rPr>
              <a:t>SPECIALE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674964"/>
            <a:ext cx="5210175" cy="8617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b="1" dirty="0"/>
              <a:t>«</a:t>
            </a:r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 cieli raccontano la gloria di Dio e il firmamento annuncia l'opera delle sue mani</a:t>
            </a:r>
            <a:r>
              <a:rPr lang="it-IT" b="1" dirty="0"/>
              <a:t>»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(Salmo 19:1)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514975" y="674964"/>
            <a:ext cx="6462713" cy="8617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Il SIGNORE disse: «Ascoltate ora le mie parole; se vi è tra di voi qualche profeta, io, il SIGNORE, mi faccio conoscere a lui in visione, parlo con lui in sogno</a:t>
            </a:r>
            <a:r>
              <a:rPr lang="it-IT" sz="1600" b="1" dirty="0"/>
              <a:t> »</a:t>
            </a:r>
            <a:r>
              <a:rPr lang="es-E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(Numeri 12:6)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880471" y="1583114"/>
            <a:ext cx="73115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Paolo afferma che coloro che negano l’esistenza di Dio «non hanno scuse», poiché la natura rivela «le cose invisibili di Lui, la sua potenza eterna e la sua divinità»</a:t>
            </a:r>
            <a:r>
              <a:rPr lang="es-ES" b="1" dirty="0"/>
              <a:t> (Ro 1:20; </a:t>
            </a:r>
            <a:r>
              <a:rPr lang="es-ES" b="1" dirty="0" err="1"/>
              <a:t>Sl</a:t>
            </a:r>
            <a:r>
              <a:rPr lang="es-ES" b="1" dirty="0"/>
              <a:t> 19:1).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5173158"/>
            <a:ext cx="2889921" cy="150343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051847" y="5167373"/>
            <a:ext cx="466340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Per questo motivo, Dio ha usato metodi più diretti per farsi conoscere: la rivelazione speciale attraverso i profetai e Gesù Cristo, </a:t>
            </a:r>
            <a:r>
              <a:rPr lang="it-IT" b="1" dirty="0"/>
              <a:t>così come è riportata nella Bibbia, la Parola di Dio </a:t>
            </a:r>
            <a:r>
              <a:rPr lang="es-ES" b="1" dirty="0"/>
              <a:t>(</a:t>
            </a:r>
            <a:r>
              <a:rPr lang="es-ES" b="1" dirty="0" err="1"/>
              <a:t>Ebrei</a:t>
            </a:r>
            <a:r>
              <a:rPr lang="es-ES" b="1" dirty="0"/>
              <a:t> 1:1,2).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392231"/>
            <a:ext cx="75533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Ma anche la natura, sin dalla caduta di Adamo ed Eva, subisce le conseguenze del peccato (depredazione, terremoti</a:t>
            </a:r>
            <a:r>
              <a:rPr lang="es-ES" b="1" dirty="0"/>
              <a:t>, …) 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880471" y="2608695"/>
            <a:ext cx="731152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Il modo in cui Dio ha previsto l’ingresso del peccato è evidente nel potere rigenerante che Egli ha infuso negli esseri viventi. Quando ci feriamo, entrano in azione meccanismi che chiudono la ferita e rigenerano il tessuto. E quei meccanismi erano già presenti prima che la ferita si verificasse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IL PROCESSO DELL’ISPIRAZIONE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07544" y="647282"/>
            <a:ext cx="8363154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Ogni Scrittura è ispirata da Dio e utile a insegnare, a riprendere, a correggere, a educare alla giustizia</a:t>
            </a:r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Timoteo 3:16)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529630"/>
            <a:ext cx="8227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Per secoli, le opere e i messaggi di Dio sono stati tramandati oralmente, finché Dio non ispirò Mosè a mettere per iscritto questi fatti e queste parole.</a:t>
            </a:r>
            <a:endParaRPr lang="es-ES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1479425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2" y="2704093"/>
            <a:ext cx="86453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/>
              <a:t>Da quel momento in poi, i messaggi che Dio ha voluto preservare sono stati scritti da persone “ispirate”, cioè guidate dallo Spirito Santo (2 Pt 1:21). Ciò rende la Bibbia un libro unico, che racchiude integralmente la rivelazione divina.</a:t>
            </a:r>
            <a:endParaRPr lang="es-ES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2" y="3718440"/>
            <a:ext cx="77612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Come si è svolto questo processo di ispirazione?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3769471"/>
            <a:ext cx="60499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TIPI DI COMUNICAZIONE PROFETICA</a:t>
            </a: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58368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MESSAGGI ORALI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579330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Il re stabilì i Leviti nella casa del SIGNORE, con cembali, con </a:t>
            </a:r>
            <a:r>
              <a:rPr lang="it-IT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saltèri</a:t>
            </a:r>
            <a:r>
              <a:rPr lang="it-IT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con cetre, secondo l'ordine di Davide, di </a:t>
            </a:r>
            <a:r>
              <a:rPr lang="it-IT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Gad</a:t>
            </a:r>
            <a:r>
              <a:rPr lang="it-IT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il veggente del re, e del profeta Natan; poiché tale era il comandamento dato dal SIGNORE per mezzo dei suoi profeti.</a:t>
            </a:r>
            <a:r>
              <a:rPr lang="es-E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Cronache 29:25)</a:t>
            </a:r>
            <a:endParaRPr lang="es-ES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Da parte loro, i profeti hanno trasmesso oralmente le parole rivelate da Dio, indicando chiaramente: «Così dice il Signore» (Giudici 6:8). Questi messaggi – come nel caso di Noè – non sono sempre stati messi per iscritto</a:t>
            </a:r>
            <a:r>
              <a:rPr lang="es-ES" sz="2000" b="1" dirty="0"/>
              <a:t>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5315" y="4526047"/>
            <a:ext cx="2426931" cy="21916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1433" y="4526047"/>
            <a:ext cx="1366657" cy="2191688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0551945"/>
              </p:ext>
            </p:extLst>
          </p:nvPr>
        </p:nvGraphicFramePr>
        <p:xfrm>
          <a:off x="197126" y="1878731"/>
          <a:ext cx="11797749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100181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Dio ha parlato direttamente agli uomini in quattro occasioni:</a:t>
            </a:r>
            <a:endParaRPr lang="es-ES" b="1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Di molti profeti conosciamo le parole solo grazie a ciò che altri hanno scritto, ma essi avevano la stessa autorità di coloro che hanno lasciato per iscritto i propri messaggi. Tra questi figurano Natan, Elia, Eliseo e Giovanni il battista</a:t>
            </a:r>
            <a:r>
              <a:rPr lang="es-E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es-E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MESSAGGI SCRITTI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028699" y="641925"/>
            <a:ext cx="10134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Il SIGNORE disse a Mosè: Scrivi questo fatto in un libro</a:t>
            </a:r>
            <a:r>
              <a:rPr lang="es-E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(Esodo 17:14a)</a:t>
            </a:r>
            <a:endParaRPr lang="es-E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698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Quali erano alcuni dei motivi per cui Dio decise di mettere per iscritto il suo messaggio?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6080195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4166930"/>
            <a:ext cx="74390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Nella Bibbia, i profeti hanno espresso le proprie reazioni umane, così come quelle di altre persone. Essa contiene sia poesie, sia racconti storici, sia sermoni scritti. A volte include citazioni di autori non biblici o decreti di re pagani</a:t>
            </a:r>
            <a:r>
              <a:rPr lang="es-ES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7" y="5402442"/>
            <a:ext cx="74390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Tuttavia, nella Bibbia non esistono diversi livelli di ispirazione. Che si tratti di sermoni, fatti o profezie, l’intera Bibbia è stata ispirata da Dio e ci trasmette fedelmente i suoi messaggi nel corso del tempo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Ti 3:16,17).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RAPPRESENTAZIONI, SIMBOLI E PARABOLE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 io sono il SIGNORE, il tuo Dio, fin dal paese d'Egitto; io ti farò ancora abitare in tende, come nei giorni di solennità.</a:t>
            </a:r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(Osea 12:10)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200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Oltre ai racconti storici, ai proverbi, alle poesie e ai discorsi, la Bibbia contiene molti messaggi trasmessi attraverso rappresentazioni, simboli e parabole</a:t>
            </a:r>
            <a:r>
              <a:rPr lang="es-ES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b="1" dirty="0">
                <a:solidFill>
                  <a:schemeClr val="accent3">
                    <a:lumMod val="75000"/>
                  </a:schemeClr>
                </a:solidFill>
              </a:rPr>
              <a:t>RAPPRESENTAZIONI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95610" y="2415786"/>
            <a:ext cx="6211874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b="1" dirty="0">
                <a:solidFill>
                  <a:schemeClr val="accent3"/>
                </a:solidFill>
              </a:rPr>
              <a:t>Ezechiele 4:1-8</a:t>
            </a:r>
            <a:r>
              <a:rPr lang="es-ES" b="1" dirty="0"/>
              <a:t>. Dio </a:t>
            </a:r>
            <a:r>
              <a:rPr lang="it-IT" b="1" dirty="0"/>
              <a:t>chiese a Ezechiele di realizzare un modello di Gerusalemme per rappresentare l'assedio e la caduta della città.</a:t>
            </a:r>
            <a:endParaRPr lang="es-ES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333" y="3857354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95610" y="4350717"/>
            <a:ext cx="5322777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b="1" dirty="0">
                <a:solidFill>
                  <a:schemeClr val="accent1"/>
                </a:solidFill>
              </a:rPr>
              <a:t>1 Re 20:37-42</a:t>
            </a:r>
            <a:r>
              <a:rPr lang="es-ES" b="1" dirty="0"/>
              <a:t>.</a:t>
            </a:r>
            <a:r>
              <a:rPr lang="it-IT" b="1" dirty="0"/>
              <a:t> Un profeta chiede a un altro di colpirlo e finge di essere ferito in battaglia per rimproverare il peccato di </a:t>
            </a:r>
            <a:r>
              <a:rPr lang="it-IT" b="1" dirty="0" err="1"/>
              <a:t>Acab</a:t>
            </a:r>
            <a:r>
              <a:rPr lang="es-ES" b="1" dirty="0"/>
              <a:t>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99337" y="3575991"/>
            <a:ext cx="6208147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Osea 1:2-9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Dio </a:t>
            </a:r>
            <a:r>
              <a:rPr lang="it-IT" b="1" dirty="0">
                <a:solidFill>
                  <a:prstClr val="black"/>
                </a:solidFill>
              </a:rPr>
              <a:t>ordinò a Osea di sposare una donna adultera per rappresentare l'infedeltà di Israele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13532" y="5490145"/>
            <a:ext cx="5404855" cy="147732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b="1" dirty="0">
                <a:solidFill>
                  <a:srgbClr val="0099CC"/>
                </a:solidFill>
                <a:latin typeface="Aptos" panose="02110004020202020204"/>
              </a:rPr>
              <a:t>G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eremia 13:1-11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Per </a:t>
            </a:r>
            <a:r>
              <a:rPr lang="it-IT" b="1" dirty="0">
                <a:solidFill>
                  <a:prstClr val="black"/>
                </a:solidFill>
              </a:rPr>
              <a:t>ordine di Dio, Geremia acquistò una cintura e la nascose. In seguito Dio gli chiese di andare a riprenderla per mostrare lo stato morale di Gerusalemme.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REPRESENTAZIONI, SIMBOLI E PARABOLE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sz="1800" dirty="0"/>
              <a:t>SIMBOLI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0" y="1231749"/>
            <a:ext cx="535994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b="1" dirty="0">
                <a:solidFill>
                  <a:srgbClr val="2F3195"/>
                </a:solidFill>
              </a:rPr>
              <a:t>Esodo 25:8</a:t>
            </a:r>
            <a:r>
              <a:rPr lang="es-ES" b="1" dirty="0"/>
              <a:t>.</a:t>
            </a:r>
            <a:r>
              <a:rPr lang="it-IT" b="1" dirty="0"/>
              <a:t> I sacerdoti, il santuario e i suoi servizi sono simboli che consentono di spiegare in dettaglio il Piano della Redenzione</a:t>
            </a:r>
            <a:r>
              <a:rPr lang="es-ES" b="1" dirty="0"/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99027" y="4446288"/>
            <a:ext cx="1721106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PARABOLE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353624" y="4927387"/>
            <a:ext cx="5830063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Isaia 5:1-7</a:t>
            </a:r>
            <a:r>
              <a:rPr lang="es-ES" b="1" dirty="0"/>
              <a:t>.</a:t>
            </a:r>
            <a:r>
              <a:rPr lang="it-IT" b="1" dirty="0"/>
              <a:t> I profeti ricorrevano alle parabole per invitare il popolo a riflettere sulla propria situazione spirituale</a:t>
            </a:r>
            <a:r>
              <a:rPr lang="es-ES" b="1" dirty="0"/>
              <a:t>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5499" y="801701"/>
            <a:ext cx="2722971" cy="3550772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1803350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49"/>
          <a:stretch>
            <a:fillRect/>
          </a:stretch>
        </p:blipFill>
        <p:spPr>
          <a:xfrm>
            <a:off x="165370" y="4821382"/>
            <a:ext cx="2232624" cy="19286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0" y="3632406"/>
            <a:ext cx="5359940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Giovanni 15:1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it-IT" b="1" dirty="0">
                <a:solidFill>
                  <a:prstClr val="black"/>
                </a:solidFill>
              </a:rPr>
              <a:t>Gesù utilizzò dei simboli per spiegare la propria missione, come la luce, la vite, il buon pastore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…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0" y="2432078"/>
            <a:ext cx="5359940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Apocalisse 13:2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r>
              <a:rPr lang="it-IT" b="1" dirty="0">
                <a:solidFill>
                  <a:prstClr val="black"/>
                </a:solidFill>
              </a:rPr>
              <a:t> Il libro di Daniele e l’Apocalisse utilizzano simboli (come bestie, corna, …) per rappresentare realtà storiche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353624" y="6056300"/>
            <a:ext cx="5830063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Matteo 13:5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it-IT" b="1" dirty="0">
                <a:solidFill>
                  <a:prstClr val="black"/>
                </a:solidFill>
              </a:rPr>
              <a:t>Gesù ricorreva spesso alle parabole per insegnare verità spirituali.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3397" y="4821382"/>
            <a:ext cx="3810227" cy="1936077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123406" y="797510"/>
            <a:ext cx="9535051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600" b="1" dirty="0">
                <a:latin typeface="Comic Sans MS" panose="030F0702030302020204" pitchFamily="66" charset="0"/>
              </a:rPr>
              <a:t>“</a:t>
            </a:r>
            <a:r>
              <a:rPr lang="it-IT" sz="2600" b="1" dirty="0">
                <a:latin typeface="Comic Sans MS" panose="030F0702030302020204" pitchFamily="66" charset="0"/>
              </a:rPr>
              <a:t>La Bibbia, comunque, presenta la verità in modo così semplice da rispondere perfettamente alle necessità e ai desideri dell’animo umano: essa, oltre a sorprendere e affascinare le menti più eccelse, guida i più umili e meno colti verso la via della salvezza</a:t>
            </a:r>
            <a:r>
              <a:rPr lang="es-ES" sz="2600" b="1" dirty="0">
                <a:latin typeface="Comic Sans MS" panose="030F0702030302020204" pitchFamily="66" charset="0"/>
              </a:rPr>
              <a:t>. […]</a:t>
            </a:r>
            <a:r>
              <a:rPr lang="it-IT" sz="2600" b="1" dirty="0">
                <a:latin typeface="Comic Sans MS" panose="030F0702030302020204" pitchFamily="66" charset="0"/>
              </a:rPr>
              <a:t> Ecco come si presenta davanti a noi il piano della redenzione, affinché ogni anima possa vedere i passi che deve compiere per pentirsi davanti a Dio, avere fede nel nostro Signore Gesù Cristo e salvarsi nel modo indicato da Dio</a:t>
            </a:r>
            <a:r>
              <a:rPr lang="es-ES" sz="2600" b="1" dirty="0">
                <a:latin typeface="Comic Sans MS" panose="030F0702030302020204" pitchFamily="66" charset="0"/>
              </a:rPr>
              <a:t>. […]</a:t>
            </a:r>
            <a:r>
              <a:rPr lang="it-IT" sz="2600" b="1" dirty="0">
                <a:latin typeface="Comic Sans MS" panose="030F0702030302020204" pitchFamily="66" charset="0"/>
              </a:rPr>
              <a:t> Più egli studia la Bibbia, più si rafforza la sua convinzione che essa sia la Parola del Dio vivente, e la ragione umana si prostra davanti alla maestà della rivelazione divina</a:t>
            </a:r>
            <a:r>
              <a:rPr lang="es-ES" sz="2600" b="1" dirty="0">
                <a:latin typeface="Comic Sans MS" panose="030F0702030302020204" pitchFamily="66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6159440" y="5724773"/>
            <a:ext cx="4472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/>
              <a:t>(E.G. White, </a:t>
            </a:r>
            <a:r>
              <a:rPr lang="es-ES" sz="1600" b="1" i="1" dirty="0"/>
              <a:t>La </a:t>
            </a:r>
            <a:r>
              <a:rPr lang="es-ES" sz="1600" b="1" i="1" dirty="0" err="1"/>
              <a:t>via</a:t>
            </a:r>
            <a:r>
              <a:rPr lang="es-ES" sz="1600" b="1" i="1" dirty="0"/>
              <a:t> </a:t>
            </a:r>
            <a:r>
              <a:rPr lang="es-ES" sz="1600" b="1" i="1" dirty="0" err="1"/>
              <a:t>migliore</a:t>
            </a:r>
            <a:r>
              <a:rPr lang="es-ES" sz="1600" b="1" dirty="0"/>
              <a:t>, libera </a:t>
            </a:r>
            <a:r>
              <a:rPr lang="es-ES" sz="1600" b="1" dirty="0" err="1"/>
              <a:t>traduzione</a:t>
            </a:r>
            <a:r>
              <a:rPr lang="es-E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47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237598" y="4319079"/>
            <a:ext cx="526242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Ha precisato che non tutte le esperienze e le comunicazioni umane da lei trasmesse erano ispirate. È importante tenere presente questa distinzione quando si leggono i suoi scritti e le sue esperienze e ci si rapporta ad essi, in particolare alla sua corrispondenza e ai suoi diari</a:t>
            </a:r>
            <a:endParaRPr lang="es-ES" sz="2000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sz="28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ALLEGATO:</a:t>
            </a:r>
            <a:r>
              <a:rPr lang="es-ES" sz="2800" dirty="0"/>
              <a:t> RIVELAZIONE E ISPIRAZIONE IN ELLEN G. WHITE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934691" y="747235"/>
            <a:ext cx="8015739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Ellen White fu ispirata divinamente.</a:t>
            </a:r>
            <a:r>
              <a:rPr lang="it-IT" sz="2000" b="1" dirty="0"/>
              <a:t> I suoi scritti, la sua vita e il suo ministero sono quelli di una vera profetessa. Possedeva la stessa ispirazione dei profeti della Bibbia, anche se non ha mai ritenuto che i suoi scritti fossero alla stregua delle Scritture.</a:t>
            </a:r>
          </a:p>
          <a:p>
            <a:pPr>
              <a:spcBef>
                <a:spcPts val="600"/>
              </a:spcBef>
            </a:pPr>
            <a:r>
              <a:rPr lang="it-IT" sz="2000" b="1" dirty="0"/>
              <a:t>Ha sempre considerato la Bibbia come la rivelazione autorevole e riconosceva che il processo di ispirazione comportasse un’interazione tra il divino e l’umano. Dio comunicava i propri messaggi, ma poi il profeta trasmetteva l’istruzione divina utilizzando le proprie parole. Interpretava l’ispirazione divina dei pensieri umani come un’unione tra la rivelazione divina e l’esperienza umana infallibile di Dio</a:t>
            </a:r>
            <a:r>
              <a:rPr lang="es-E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4" grpId="0" uiExpand="1" build="p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6638</TotalTime>
  <Words>1531</Words>
  <Application>Microsoft Office PowerPoint</Application>
  <PresentationFormat>Panorámica</PresentationFormat>
  <Paragraphs>79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Calibri</vt:lpstr>
      <vt:lpstr>Aptos Display</vt:lpstr>
      <vt:lpstr>Comic Sans MS</vt:lpstr>
      <vt:lpstr>Verdana</vt:lpstr>
      <vt:lpstr>Aptos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Sergio</dc:creator>
  <cp:lastModifiedBy>Sergio</cp:lastModifiedBy>
  <cp:revision>103</cp:revision>
  <dcterms:created xsi:type="dcterms:W3CDTF">2026-10-10T16:05:30Z</dcterms:created>
  <dcterms:modified xsi:type="dcterms:W3CDTF">2026-10-30T09:46:27Z</dcterms:modified>
</cp:coreProperties>
</file>