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9" r:id="rId3"/>
    <p:sldId id="296" r:id="rId4"/>
    <p:sldId id="303" r:id="rId5"/>
    <p:sldId id="257" r:id="rId6"/>
    <p:sldId id="300" r:id="rId7"/>
    <p:sldId id="305" r:id="rId8"/>
    <p:sldId id="259" r:id="rId9"/>
    <p:sldId id="306" r:id="rId10"/>
    <p:sldId id="260" r:id="rId11"/>
    <p:sldId id="307" r:id="rId12"/>
    <p:sldId id="301" r:id="rId13"/>
    <p:sldId id="308" r:id="rId14"/>
    <p:sldId id="302" r:id="rId15"/>
    <p:sldId id="309" r:id="rId16"/>
    <p:sldId id="304" r:id="rId17"/>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varScale="1">
        <p:scale>
          <a:sx n="99" d="100"/>
          <a:sy n="99"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kumimoji="1" lang="ja-JP" altLang="en-US" sz="1800" b="1" dirty="0"/>
            <a:t>詩篇を読んで祈る</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kumimoji="1" lang="ja-JP" altLang="en-US" sz="1800" b="1" dirty="0"/>
            <a:t>詩篇の　作者が神にどのように語りかけているかに注目しよう。</a:t>
          </a:r>
          <a:endParaRPr lang="es-ES" sz="18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kumimoji="1" lang="ja-JP" altLang="en-US" sz="1800" b="1" dirty="0"/>
            <a:t>彼の祈りの理由を発見する</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kumimoji="1" lang="ja-JP" altLang="en-US" sz="1800" b="1" dirty="0"/>
            <a:t>詩篇の作者の体験と自分の状況を　比べて　みよう。</a:t>
          </a:r>
          <a:endParaRPr lang="es-ES" sz="18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kumimoji="1" lang="ja-JP" altLang="en-US" sz="1800" b="1" dirty="0"/>
            <a:t>この詩篇が、神に自分の　気持ちを表現する上でどのように役立つかを考えて　みましょう。</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pPr>
            <a:lnSpc>
              <a:spcPts val="2000"/>
            </a:lnSpc>
          </a:pPr>
          <a:r>
            <a:rPr kumimoji="1" lang="ja-JP" altLang="en-US" sz="1800" b="1" dirty="0"/>
            <a:t>詩篇の中に自分に挑戦するような　ことが　あれば、それを　振り返ってみて　　ください。</a:t>
          </a:r>
          <a:endParaRPr lang="es-ES" sz="18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kumimoji="1" lang="ja-JP" altLang="en-US" sz="1800" b="1" dirty="0"/>
            <a:t>詩篇を　イエスとその救いの御業に関連　　づける。</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pPr>
            <a:lnSpc>
              <a:spcPts val="2100"/>
            </a:lnSpc>
          </a:pPr>
          <a:r>
            <a:rPr kumimoji="1" lang="ja-JP" altLang="en-US" sz="1800" b="1" dirty="0"/>
            <a:t>神の御言葉を、　あなたの心に置くように　神に願い　　なさい。</a:t>
          </a:r>
          <a:endParaRPr lang="es-ES" sz="18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ja-JP" altLang="en-US" sz="1800" b="1" dirty="0"/>
            <a:t>詩篇</a:t>
          </a:r>
          <a:r>
            <a:rPr lang="es-ES" sz="1800" b="1" dirty="0"/>
            <a:t> 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ja-JP" altLang="en-US" sz="1800" b="1" dirty="0"/>
            <a:t>詩篇</a:t>
          </a:r>
          <a:r>
            <a:rPr lang="es-ES" sz="1800" b="1" dirty="0"/>
            <a:t> 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ja-JP" altLang="en-US" sz="1800" b="1" dirty="0"/>
            <a:t>詩篇</a:t>
          </a:r>
          <a:r>
            <a:rPr lang="es-ES" sz="1800" b="1" dirty="0"/>
            <a:t> 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ja-JP" altLang="en-US" sz="1800" b="1" dirty="0"/>
            <a:t>詩篇</a:t>
          </a:r>
          <a:r>
            <a:rPr lang="es-ES" sz="1800" b="1" dirty="0"/>
            <a:t> 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pPr>
            <a:lnSpc>
              <a:spcPts val="1800"/>
            </a:lnSpc>
          </a:pPr>
          <a:r>
            <a:rPr kumimoji="1" lang="ja-JP" altLang="en-US" sz="1600" b="1" dirty="0">
              <a:effectLst>
                <a:outerShdw blurRad="38100" dist="38100" dir="2700000" algn="tl">
                  <a:srgbClr val="000000">
                    <a:alpha val="43137"/>
                  </a:srgbClr>
                </a:outerShdw>
              </a:effectLst>
            </a:rPr>
            <a:t>彼は神が自分を忘れているとを訴えた： 「いつまで待つのか」</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kumimoji="1" lang="ja-JP" altLang="en-US" sz="1600" b="1" dirty="0">
              <a:effectLst>
                <a:outerShdw blurRad="38100" dist="38100" dir="2700000" algn="tl">
                  <a:srgbClr val="000000">
                    <a:alpha val="43137"/>
                  </a:srgbClr>
                </a:outerShdw>
              </a:effectLst>
            </a:rPr>
            <a:t>敵が喜ばないように、応えてほしい。</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pPr>
            <a:lnSpc>
              <a:spcPts val="1900"/>
            </a:lnSpc>
          </a:pPr>
          <a:r>
            <a:rPr kumimoji="1" lang="ja-JP" altLang="en-US" sz="1600" b="1" dirty="0">
              <a:solidFill>
                <a:schemeClr val="tx1"/>
              </a:solidFill>
            </a:rPr>
            <a:t>彼は神への全幅の信頼を示し、その救いに　信頼している。</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kumimoji="1" lang="ja-JP" altLang="en-US" sz="1600" b="1" dirty="0">
              <a:effectLst>
                <a:outerShdw blurRad="38100" dist="38100" dir="2700000" algn="tl">
                  <a:srgbClr val="000000">
                    <a:alpha val="43137"/>
                  </a:srgbClr>
                </a:outerShdw>
              </a:effectLst>
            </a:rPr>
            <a:t>最後に、彼は賛美の歌を歌い始めた。</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X="-428" custLinFactNeighborY="-11956">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kumimoji="1" lang="ja-JP" altLang="en-US" sz="2000" b="1" dirty="0">
              <a:effectLst>
                <a:outerShdw blurRad="38100" dist="38100" dir="2700000" algn="tl">
                  <a:srgbClr val="000000">
                    <a:alpha val="43137"/>
                  </a:srgbClr>
                </a:outerShdw>
              </a:effectLst>
            </a:rPr>
            <a:t>詩篇は私たちに教えてくれる：</a:t>
          </a:r>
          <a:endParaRPr lang="es-ES" sz="2000" b="1" dirty="0">
            <a:effectLst>
              <a:outerShdw blurRad="38100" dist="38100" dir="2700000" algn="tl">
                <a:srgbClr val="000000">
                  <a:alpha val="43137"/>
                </a:srgbClr>
              </a:outerShdw>
            </a:effectLst>
          </a:endParaRP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kumimoji="1" lang="ja-JP" altLang="en-US" sz="2000" b="1" dirty="0">
              <a:effectLst>
                <a:outerShdw blurRad="38100" dist="38100" dir="2700000" algn="tl">
                  <a:srgbClr val="000000">
                    <a:alpha val="43137"/>
                  </a:srgbClr>
                </a:outerShdw>
              </a:effectLst>
            </a:rPr>
            <a:t>世に先立って主を高く掲げる者とするため（詩</a:t>
          </a:r>
          <a:r>
            <a:rPr kumimoji="1" lang="en-US" altLang="ja-JP" sz="2000" b="1" dirty="0">
              <a:effectLst>
                <a:outerShdw blurRad="38100" dist="38100" dir="2700000" algn="tl">
                  <a:srgbClr val="000000">
                    <a:alpha val="43137"/>
                  </a:srgbClr>
                </a:outerShdw>
              </a:effectLst>
            </a:rPr>
            <a:t>60:4</a:t>
          </a:r>
          <a:r>
            <a:rPr kumimoji="1"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kumimoji="1" lang="ja-JP" altLang="en-US" sz="2000" b="1" dirty="0">
              <a:effectLst>
                <a:outerShdw blurRad="38100" dist="38100" dir="2700000" algn="tl">
                  <a:srgbClr val="000000">
                    <a:alpha val="43137"/>
                  </a:srgbClr>
                </a:outerShdw>
              </a:effectLst>
            </a:rPr>
            <a:t>神の御手の中の道具となるためである。</a:t>
          </a:r>
          <a:endParaRPr lang="es-ES" sz="2000" b="1" dirty="0">
            <a:effectLst>
              <a:outerShdw blurRad="38100" dist="38100" dir="2700000" algn="tl">
                <a:srgbClr val="000000">
                  <a:alpha val="43137"/>
                </a:srgbClr>
              </a:outerShdw>
            </a:effectLst>
          </a:endParaRP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kumimoji="1" lang="ja-JP" altLang="en-US" sz="2000" b="1" dirty="0">
              <a:effectLst>
                <a:outerShdw blurRad="38100" dist="38100" dir="2700000" algn="tl">
                  <a:srgbClr val="000000">
                    <a:alpha val="43137"/>
                  </a:srgbClr>
                </a:outerShdw>
              </a:effectLst>
            </a:rPr>
            <a:t>神に全面的に信頼すること（詩</a:t>
          </a:r>
          <a:r>
            <a:rPr kumimoji="1" lang="en-US" altLang="ja-JP" sz="2000" b="1" dirty="0">
              <a:effectLst>
                <a:outerShdw blurRad="38100" dist="38100" dir="2700000" algn="tl">
                  <a:srgbClr val="000000">
                    <a:alpha val="43137"/>
                  </a:srgbClr>
                </a:outerShdw>
              </a:effectLst>
            </a:rPr>
            <a:t>60:11</a:t>
          </a:r>
          <a:r>
            <a:rPr kumimoji="1"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8643" y="163942"/>
          <a:ext cx="1226540"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詩篇を読んで祈る</a:t>
          </a:r>
          <a:endParaRPr lang="es-ES" sz="1800" kern="1200" dirty="0"/>
        </a:p>
      </dsp:txBody>
      <dsp:txXfrm>
        <a:off x="68518" y="223817"/>
        <a:ext cx="1106790" cy="2414687"/>
      </dsp:txXfrm>
    </dsp:sp>
    <dsp:sp modelId="{6DCEA223-53BC-4EFD-9296-00502C9EC159}">
      <dsp:nvSpPr>
        <dsp:cNvPr id="0" name=""/>
        <dsp:cNvSpPr/>
      </dsp:nvSpPr>
      <dsp:spPr>
        <a:xfrm>
          <a:off x="1425714" y="163942"/>
          <a:ext cx="1226540"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詩篇の　作者が神にどのように語りかけているかに注目しよう。</a:t>
          </a:r>
          <a:endParaRPr lang="es-ES" sz="1800" kern="1200" dirty="0"/>
        </a:p>
      </dsp:txBody>
      <dsp:txXfrm>
        <a:off x="1485589" y="223817"/>
        <a:ext cx="1106790" cy="2414687"/>
      </dsp:txXfrm>
    </dsp:sp>
    <dsp:sp modelId="{5B88C27F-1A0A-47B4-A123-0363335B25DA}">
      <dsp:nvSpPr>
        <dsp:cNvPr id="0" name=""/>
        <dsp:cNvSpPr/>
      </dsp:nvSpPr>
      <dsp:spPr>
        <a:xfrm>
          <a:off x="2842786" y="163942"/>
          <a:ext cx="1226540"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彼の祈りの理由を発見する</a:t>
          </a:r>
          <a:endParaRPr lang="es-ES" sz="1800" kern="1200" dirty="0"/>
        </a:p>
      </dsp:txBody>
      <dsp:txXfrm>
        <a:off x="2902661" y="223817"/>
        <a:ext cx="1106790" cy="2414687"/>
      </dsp:txXfrm>
    </dsp:sp>
    <dsp:sp modelId="{BDB9DE57-DEBF-4644-A134-5ECC3B8D067A}">
      <dsp:nvSpPr>
        <dsp:cNvPr id="0" name=""/>
        <dsp:cNvSpPr/>
      </dsp:nvSpPr>
      <dsp:spPr>
        <a:xfrm>
          <a:off x="4259858" y="163942"/>
          <a:ext cx="1378460"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詩篇の作者の体験と自分の状況を　比べて　みよう。</a:t>
          </a:r>
          <a:endParaRPr lang="es-ES" sz="1800" kern="1200" dirty="0"/>
        </a:p>
      </dsp:txBody>
      <dsp:txXfrm>
        <a:off x="4327149" y="231233"/>
        <a:ext cx="1243878" cy="2399855"/>
      </dsp:txXfrm>
    </dsp:sp>
    <dsp:sp modelId="{9FA4AF6A-0E48-4579-B1EF-C2F510D30A3E}">
      <dsp:nvSpPr>
        <dsp:cNvPr id="0" name=""/>
        <dsp:cNvSpPr/>
      </dsp:nvSpPr>
      <dsp:spPr>
        <a:xfrm>
          <a:off x="5828849" y="163942"/>
          <a:ext cx="1735739"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この詩篇が、神に自分の　気持ちを表現する上でどのように役立つかを考えて　みましょう。</a:t>
          </a:r>
          <a:endParaRPr lang="es-ES" sz="1800" kern="1200" dirty="0"/>
        </a:p>
      </dsp:txBody>
      <dsp:txXfrm>
        <a:off x="5913581" y="248674"/>
        <a:ext cx="1566275" cy="2364973"/>
      </dsp:txXfrm>
    </dsp:sp>
    <dsp:sp modelId="{4C295DEA-4EB7-4339-A78D-D1E61B96F0FE}">
      <dsp:nvSpPr>
        <dsp:cNvPr id="0" name=""/>
        <dsp:cNvSpPr/>
      </dsp:nvSpPr>
      <dsp:spPr>
        <a:xfrm>
          <a:off x="7755119" y="163942"/>
          <a:ext cx="1226540"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dirty="0"/>
            <a:t>詩篇の中に自分に挑戦するような　ことが　あれば、それを　振り返ってみて　　ください。</a:t>
          </a:r>
          <a:endParaRPr lang="es-ES" sz="1800" kern="1200" dirty="0"/>
        </a:p>
      </dsp:txBody>
      <dsp:txXfrm>
        <a:off x="7814994" y="223817"/>
        <a:ext cx="1106790" cy="2414687"/>
      </dsp:txXfrm>
    </dsp:sp>
    <dsp:sp modelId="{0BF85A7E-EFB0-4A4D-9EAE-5FAACCFD573E}">
      <dsp:nvSpPr>
        <dsp:cNvPr id="0" name=""/>
        <dsp:cNvSpPr/>
      </dsp:nvSpPr>
      <dsp:spPr>
        <a:xfrm>
          <a:off x="9172191" y="163942"/>
          <a:ext cx="1226540"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詩篇を　イエスとその救いの御業に関連　　づける。</a:t>
          </a:r>
          <a:endParaRPr lang="es-ES" sz="1800" kern="1200" dirty="0"/>
        </a:p>
      </dsp:txBody>
      <dsp:txXfrm>
        <a:off x="9232066" y="223817"/>
        <a:ext cx="1106790" cy="2414687"/>
      </dsp:txXfrm>
    </dsp:sp>
    <dsp:sp modelId="{283FEC9F-D3CC-49A7-B662-E30E4B4244B5}">
      <dsp:nvSpPr>
        <dsp:cNvPr id="0" name=""/>
        <dsp:cNvSpPr/>
      </dsp:nvSpPr>
      <dsp:spPr>
        <a:xfrm>
          <a:off x="10589262" y="163942"/>
          <a:ext cx="1226540"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t>神の御言葉を、　あなたの心に置くように　神に願い　　なさい。</a:t>
          </a:r>
          <a:endParaRPr lang="es-ES" sz="1800" kern="1200" dirty="0"/>
        </a:p>
      </dsp:txBody>
      <dsp:txXfrm>
        <a:off x="10649137" y="223817"/>
        <a:ext cx="1106790" cy="241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64819" y="31779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ts val="18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彼は神が自分を忘れているとを訴えた： 「いつまで待つのか」</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敵が喜ばないように、応えてほしい。</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ts val="1900"/>
            </a:lnSpc>
            <a:spcBef>
              <a:spcPct val="0"/>
            </a:spcBef>
            <a:spcAft>
              <a:spcPct val="35000"/>
            </a:spcAft>
            <a:buNone/>
          </a:pPr>
          <a:r>
            <a:rPr kumimoji="1" lang="ja-JP" altLang="en-US" sz="1600" b="1" kern="1200" dirty="0">
              <a:solidFill>
                <a:schemeClr val="tx1"/>
              </a:solidFill>
            </a:rPr>
            <a:t>彼は神への全幅の信頼を示し、その救いに　信頼している。</a:t>
          </a:r>
          <a:endParaRPr lang="es-ES" sz="160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最後に、彼は賛美の歌を歌い始めた。</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19654" y="609"/>
          <a:ext cx="8669176"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詩篇は私たちに教えてくれる：</a:t>
          </a:r>
          <a:endParaRPr lang="es-ES" sz="2000" b="1" kern="1200" dirty="0">
            <a:effectLst>
              <a:outerShdw blurRad="38100" dist="38100" dir="2700000" algn="tl">
                <a:srgbClr val="000000">
                  <a:alpha val="43137"/>
                </a:srgbClr>
              </a:outerShdw>
            </a:effectLst>
          </a:endParaRPr>
        </a:p>
      </dsp:txBody>
      <dsp:txXfrm>
        <a:off x="30396" y="11351"/>
        <a:ext cx="8647692" cy="345287"/>
      </dsp:txXfrm>
    </dsp:sp>
    <dsp:sp modelId="{27AB0B54-1150-4D88-A4A5-5ED9DF175664}">
      <dsp:nvSpPr>
        <dsp:cNvPr id="0" name=""/>
        <dsp:cNvSpPr/>
      </dsp:nvSpPr>
      <dsp:spPr>
        <a:xfrm>
          <a:off x="22299"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81572" y="433400"/>
          <a:ext cx="8326912"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神に全面的に信頼すること（詩</a:t>
          </a:r>
          <a:r>
            <a:rPr kumimoji="1" lang="en-US" altLang="ja-JP" sz="2000" b="1" kern="1200" dirty="0">
              <a:effectLst>
                <a:outerShdw blurRad="38100" dist="38100" dir="2700000" algn="tl">
                  <a:srgbClr val="000000">
                    <a:alpha val="43137"/>
                  </a:srgbClr>
                </a:outerShdw>
              </a:effectLst>
            </a:rPr>
            <a:t>60:11</a:t>
          </a:r>
          <a:r>
            <a:rPr kumimoji="1" lang="ja-JP" altLang="en-US" sz="2000" b="1" kern="1200" dirty="0">
              <a:effectLst>
                <a:outerShdw blurRad="38100" dist="38100" dir="2700000" algn="tl">
                  <a:srgbClr val="000000">
                    <a:alpha val="43137"/>
                  </a:srgbClr>
                </a:outerShdw>
              </a:effectLst>
            </a:rPr>
            <a:t>）</a:t>
          </a:r>
          <a:endParaRPr lang="es-ES" sz="2000" b="1" kern="1200" dirty="0">
            <a:effectLst>
              <a:outerShdw blurRad="38100" dist="38100" dir="2700000" algn="tl">
                <a:srgbClr val="000000">
                  <a:alpha val="43137"/>
                </a:srgbClr>
              </a:outerShdw>
            </a:effectLst>
          </a:endParaRPr>
        </a:p>
      </dsp:txBody>
      <dsp:txXfrm>
        <a:off x="399480" y="451308"/>
        <a:ext cx="8291096" cy="330955"/>
      </dsp:txXfrm>
    </dsp:sp>
    <dsp:sp modelId="{DD9C78FC-0BD4-42F7-B32E-84676F6430C9}">
      <dsp:nvSpPr>
        <dsp:cNvPr id="0" name=""/>
        <dsp:cNvSpPr/>
      </dsp:nvSpPr>
      <dsp:spPr>
        <a:xfrm>
          <a:off x="22299"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81572" y="844183"/>
          <a:ext cx="8326912"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世に先立って主を高く掲げる者とするため（詩</a:t>
          </a:r>
          <a:r>
            <a:rPr kumimoji="1" lang="en-US" altLang="ja-JP" sz="2000" b="1" kern="1200" dirty="0">
              <a:effectLst>
                <a:outerShdw blurRad="38100" dist="38100" dir="2700000" algn="tl">
                  <a:srgbClr val="000000">
                    <a:alpha val="43137"/>
                  </a:srgbClr>
                </a:outerShdw>
              </a:effectLst>
            </a:rPr>
            <a:t>60:4</a:t>
          </a:r>
          <a:r>
            <a:rPr kumimoji="1" lang="ja-JP" altLang="en-US" sz="2000" b="1" kern="1200" dirty="0">
              <a:effectLst>
                <a:outerShdw blurRad="38100" dist="38100" dir="2700000" algn="tl">
                  <a:srgbClr val="000000">
                    <a:alpha val="43137"/>
                  </a:srgbClr>
                </a:outerShdw>
              </a:effectLst>
            </a:rPr>
            <a:t>）</a:t>
          </a:r>
          <a:endParaRPr lang="es-ES" sz="2000" b="1" kern="1200" dirty="0">
            <a:effectLst>
              <a:outerShdw blurRad="38100" dist="38100" dir="2700000" algn="tl">
                <a:srgbClr val="000000">
                  <a:alpha val="43137"/>
                </a:srgbClr>
              </a:outerShdw>
            </a:effectLst>
          </a:endParaRPr>
        </a:p>
      </dsp:txBody>
      <dsp:txXfrm>
        <a:off x="399480" y="862091"/>
        <a:ext cx="8291096" cy="330955"/>
      </dsp:txXfrm>
    </dsp:sp>
    <dsp:sp modelId="{62A66447-63F8-4B15-A010-5D9EBE6383B8}">
      <dsp:nvSpPr>
        <dsp:cNvPr id="0" name=""/>
        <dsp:cNvSpPr/>
      </dsp:nvSpPr>
      <dsp:spPr>
        <a:xfrm>
          <a:off x="22299"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81572" y="1254967"/>
          <a:ext cx="8326912"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神の御手の中の道具となるためである。</a:t>
          </a:r>
          <a:endParaRPr lang="es-ES" sz="2000" b="1" kern="1200" dirty="0">
            <a:effectLst>
              <a:outerShdw blurRad="38100" dist="38100" dir="2700000" algn="tl">
                <a:srgbClr val="000000">
                  <a:alpha val="43137"/>
                </a:srgbClr>
              </a:outerShdw>
            </a:effectLst>
          </a:endParaRPr>
        </a:p>
      </dsp:txBody>
      <dsp:txXfrm>
        <a:off x="399480" y="1272875"/>
        <a:ext cx="8291096"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ja-JP" altLang="en-US" sz="5400" b="1" spc="50" dirty="0">
                <a:ln w="0"/>
                <a:solidFill>
                  <a:srgbClr val="DFC9AE"/>
                </a:solidFill>
                <a:effectLst>
                  <a:innerShdw blurRad="63500" dist="50800" dir="13500000">
                    <a:srgbClr val="000000">
                      <a:alpha val="50000"/>
                    </a:srgbClr>
                  </a:innerShdw>
                </a:effectLst>
              </a:rPr>
              <a:t>祈りを教えてください</a:t>
            </a:r>
            <a:endParaRPr lang="es-ES" sz="5400" b="1" spc="50" dirty="0">
              <a:ln w="0"/>
              <a:solidFill>
                <a:srgbClr val="DFC9AE"/>
              </a:solidFill>
              <a:effectLst>
                <a:innerShdw blurRad="63500" dist="50800" dir="13500000">
                  <a:srgbClr val="000000">
                    <a:alpha val="50000"/>
                  </a:srgbClr>
                </a:innerShdw>
              </a:effectLst>
            </a:endParaRPr>
          </a:p>
        </p:txBody>
      </p:sp>
      <p:sp>
        <p:nvSpPr>
          <p:cNvPr id="8" name="CuadroTexto 7">
            <a:extLst>
              <a:ext uri="{FF2B5EF4-FFF2-40B4-BE49-F238E27FC236}">
                <a16:creationId xmlns:a16="http://schemas.microsoft.com/office/drawing/2014/main" id="{A677D0A0-163D-69A7-9A20-165D64109338}"/>
              </a:ext>
            </a:extLst>
          </p:cNvPr>
          <p:cNvSpPr txBox="1"/>
          <p:nvPr/>
        </p:nvSpPr>
        <p:spPr>
          <a:xfrm>
            <a:off x="8811629" y="241301"/>
            <a:ext cx="2903359" cy="400110"/>
          </a:xfrm>
          <a:prstGeom prst="rect">
            <a:avLst/>
          </a:prstGeom>
          <a:noFill/>
        </p:spPr>
        <p:txBody>
          <a:bodyPr wrap="none" rtlCol="0">
            <a:spAutoFit/>
          </a:bodyPr>
          <a:lstStyle/>
          <a:p>
            <a:pPr algn="r"/>
            <a:r>
              <a:rPr lang="en-US" altLang="ja-JP" sz="2000" b="1" dirty="0">
                <a:solidFill>
                  <a:srgbClr val="BCC3B1"/>
                </a:solidFill>
                <a:latin typeface="+mn-ea"/>
              </a:rPr>
              <a:t>2024</a:t>
            </a:r>
            <a:r>
              <a:rPr lang="ja-JP" altLang="en-US" sz="2000" b="1" dirty="0">
                <a:solidFill>
                  <a:srgbClr val="BCC3B1"/>
                </a:solidFill>
                <a:latin typeface="+mn-ea"/>
              </a:rPr>
              <a:t>年</a:t>
            </a:r>
            <a:r>
              <a:rPr lang="en-US" altLang="ja-JP" sz="2000" b="1" dirty="0">
                <a:solidFill>
                  <a:srgbClr val="BCC3B1"/>
                </a:solidFill>
                <a:latin typeface="+mn-ea"/>
              </a:rPr>
              <a:t>1</a:t>
            </a:r>
            <a:r>
              <a:rPr lang="ja-JP" altLang="en-US" sz="2000" b="1" dirty="0">
                <a:solidFill>
                  <a:srgbClr val="BCC3B1"/>
                </a:solidFill>
                <a:latin typeface="+mn-ea"/>
              </a:rPr>
              <a:t>月</a:t>
            </a:r>
            <a:r>
              <a:rPr lang="en-US" altLang="ja-JP" sz="2000" b="1" dirty="0">
                <a:solidFill>
                  <a:srgbClr val="BCC3B1"/>
                </a:solidFill>
                <a:latin typeface="+mn-ea"/>
              </a:rPr>
              <a:t>13</a:t>
            </a:r>
            <a:r>
              <a:rPr lang="ja-JP" altLang="en-US" sz="2000" b="1" dirty="0">
                <a:solidFill>
                  <a:srgbClr val="BCC3B1"/>
                </a:solidFill>
                <a:latin typeface="+mn-ea"/>
              </a:rPr>
              <a:t>日　第</a:t>
            </a:r>
            <a:r>
              <a:rPr lang="en-US" altLang="ja-JP" sz="2000" b="1" dirty="0">
                <a:solidFill>
                  <a:srgbClr val="BCC3B1"/>
                </a:solidFill>
                <a:latin typeface="+mn-ea"/>
              </a:rPr>
              <a:t>2</a:t>
            </a:r>
            <a:r>
              <a:rPr lang="ja-JP" altLang="en-US" sz="2000" b="1" dirty="0">
                <a:solidFill>
                  <a:srgbClr val="BCC3B1"/>
                </a:solidFill>
                <a:latin typeface="+mn-ea"/>
              </a:rPr>
              <a:t>課</a:t>
            </a:r>
            <a:endParaRPr lang="es-ES" sz="2000" b="1" dirty="0">
              <a:solidFill>
                <a:srgbClr val="BCC3B1"/>
              </a:solidFill>
              <a:latin typeface="+mn-ea"/>
            </a:endParaRP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C9EA3-D576-8BAA-ABEA-EAA08ED35C9C}"/>
              </a:ext>
            </a:extLst>
          </p:cNvPr>
          <p:cNvSpPr>
            <a:spLocks noGrp="1"/>
          </p:cNvSpPr>
          <p:nvPr>
            <p:ph type="title"/>
          </p:nvPr>
        </p:nvSpPr>
        <p:spPr>
          <a:xfrm>
            <a:off x="838200" y="2766218"/>
            <a:ext cx="10515600" cy="1325563"/>
          </a:xfrm>
        </p:spPr>
        <p:txBody>
          <a:bodyPr>
            <a:normAutofit fontScale="90000"/>
          </a:bodyPr>
          <a:lstStyle/>
          <a:p>
            <a:pPr algn="ctr"/>
            <a:r>
              <a:rPr lang="en-US" altLang="ja-JP" b="1" dirty="0">
                <a:effectLst/>
              </a:rPr>
              <a:t>(</a:t>
            </a:r>
            <a:r>
              <a:rPr lang="ja-JP" altLang="en-US" b="1" dirty="0">
                <a:effectLst/>
              </a:rPr>
              <a:t>火</a:t>
            </a:r>
            <a:r>
              <a:rPr lang="en-US" altLang="ja-JP" b="1" dirty="0">
                <a:effectLst/>
              </a:rPr>
              <a:t>)</a:t>
            </a:r>
            <a:br>
              <a:rPr lang="en-US" altLang="ja-JP" b="1" dirty="0">
                <a:effectLst/>
              </a:rPr>
            </a:br>
            <a:r>
              <a:rPr lang="ja-JP" altLang="en-US" b="1" dirty="0">
                <a:effectLst/>
              </a:rPr>
              <a:t>なぜキリストは、</a:t>
            </a:r>
            <a:br>
              <a:rPr lang="en-US" altLang="ja-JP" b="1" dirty="0">
                <a:effectLst/>
              </a:rPr>
            </a:br>
            <a:r>
              <a:rPr lang="ja-JP" altLang="en-US" b="1" dirty="0">
                <a:effectLst/>
              </a:rPr>
              <a:t>十字架のうえでも、</a:t>
            </a:r>
            <a:br>
              <a:rPr lang="en-US" altLang="ja-JP" b="1" dirty="0">
                <a:effectLst/>
              </a:rPr>
            </a:br>
            <a:r>
              <a:rPr lang="ja-JP" altLang="en-US" b="1" dirty="0">
                <a:effectLst/>
              </a:rPr>
              <a:t>詩編の祈りを</a:t>
            </a:r>
            <a:br>
              <a:rPr lang="en-US" altLang="ja-JP" b="1" dirty="0">
                <a:effectLst/>
              </a:rPr>
            </a:br>
            <a:r>
              <a:rPr lang="ja-JP" altLang="en-US" b="1" dirty="0">
                <a:effectLst/>
              </a:rPr>
              <a:t>ささげられたのでしょうか？</a:t>
            </a:r>
            <a:endParaRPr kumimoji="1" lang="ja-JP" altLang="en-US" b="1" dirty="0"/>
          </a:p>
        </p:txBody>
      </p:sp>
    </p:spTree>
    <p:extLst>
      <p:ext uri="{BB962C8B-B14F-4D97-AF65-F5344CB8AC3E}">
        <p14:creationId xmlns:p14="http://schemas.microsoft.com/office/powerpoint/2010/main" val="358386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0"/>
            <a:ext cx="9582711" cy="769441"/>
          </a:xfrm>
          <a:prstGeom prst="rect">
            <a:avLst/>
          </a:prstGeom>
          <a:noFill/>
        </p:spPr>
        <p:txBody>
          <a:bodyPr wrap="square">
            <a:spAutoFit/>
          </a:bodyPr>
          <a:lstStyle/>
          <a:p>
            <a:pPr algn="ctr"/>
            <a:r>
              <a:rPr lang="ja-JP" altLang="en-US"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疑いと希望の狭間で祈る</a:t>
            </a:r>
            <a:endPar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156601" y="704072"/>
            <a:ext cx="9439835" cy="76944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200" b="1" dirty="0">
                <a:solidFill>
                  <a:schemeClr val="accent3">
                    <a:lumMod val="50000"/>
                  </a:schemeClr>
                </a:solidFill>
                <a:latin typeface="+mn-ea"/>
              </a:rPr>
              <a:t>「主よ、いつまでなのですか。とこしえにわたしをお忘れになるのですか。いつまで、み顔をわたしに隠されるのですか。」（詩篇</a:t>
            </a:r>
            <a:r>
              <a:rPr lang="en-US" altLang="ja-JP" sz="2200" b="1" dirty="0">
                <a:solidFill>
                  <a:schemeClr val="accent3">
                    <a:lumMod val="50000"/>
                  </a:schemeClr>
                </a:solidFill>
                <a:latin typeface="+mn-ea"/>
              </a:rPr>
              <a:t>13</a:t>
            </a:r>
            <a:r>
              <a:rPr lang="ja-JP" altLang="en-US" sz="2200" b="1" dirty="0">
                <a:solidFill>
                  <a:schemeClr val="accent3">
                    <a:lumMod val="50000"/>
                  </a:schemeClr>
                </a:solidFill>
                <a:latin typeface="+mn-ea"/>
              </a:rPr>
              <a:t>：</a:t>
            </a:r>
            <a:r>
              <a:rPr lang="en-US" altLang="ja-JP" sz="2200" b="1" dirty="0">
                <a:solidFill>
                  <a:schemeClr val="accent3">
                    <a:lumMod val="50000"/>
                  </a:schemeClr>
                </a:solidFill>
                <a:latin typeface="+mn-ea"/>
              </a:rPr>
              <a:t>1</a:t>
            </a:r>
            <a:r>
              <a:rPr lang="ja-JP" altLang="en-US" sz="2200" b="1" dirty="0">
                <a:solidFill>
                  <a:schemeClr val="accent3">
                    <a:lumMod val="50000"/>
                  </a:schemeClr>
                </a:solidFill>
                <a:latin typeface="+mn-ea"/>
              </a:rPr>
              <a:t>）</a:t>
            </a:r>
            <a:endParaRPr lang="es-ES" sz="2200" b="1" dirty="0">
              <a:solidFill>
                <a:schemeClr val="accent3">
                  <a:lumMod val="50000"/>
                </a:schemeClr>
              </a:solidFill>
              <a:latin typeface="+mn-ea"/>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1015663"/>
          </a:xfrm>
          <a:prstGeom prst="rect">
            <a:avLst/>
          </a:prstGeom>
          <a:noFill/>
        </p:spPr>
        <p:txBody>
          <a:bodyPr wrap="square" rtlCol="0">
            <a:spAutoFit/>
          </a:bodyPr>
          <a:lstStyle/>
          <a:p>
            <a:pPr>
              <a:spcBef>
                <a:spcPts val="600"/>
              </a:spcBef>
            </a:pPr>
            <a:r>
              <a:rPr lang="ja-JP" altLang="en-US" sz="2000" b="1" dirty="0"/>
              <a:t>神は私を忘れてしまったのだろうか？時々、私たちは神に忘れられていると感じる。詩篇の作者はこのことを明確に表現している。しかし、彼は疑いを超えて、私たちに希望を示した。</a:t>
            </a:r>
            <a:endParaRPr lang="es-ES" sz="2000" b="1" dirty="0"/>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1658159966"/>
              </p:ext>
            </p:extLst>
          </p:nvPr>
        </p:nvGraphicFramePr>
        <p:xfrm>
          <a:off x="156601" y="2256217"/>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3" y="5400095"/>
            <a:ext cx="10306051" cy="707886"/>
          </a:xfrm>
          <a:prstGeom prst="rect">
            <a:avLst/>
          </a:prstGeom>
          <a:noFill/>
        </p:spPr>
        <p:txBody>
          <a:bodyPr wrap="square" rtlCol="0">
            <a:spAutoFit/>
          </a:bodyPr>
          <a:lstStyle/>
          <a:p>
            <a:pPr>
              <a:spcBef>
                <a:spcPts val="600"/>
              </a:spcBef>
            </a:pPr>
            <a:r>
              <a:rPr lang="ja-JP" altLang="en-US" sz="2000" b="1" dirty="0"/>
              <a:t>神への信頼への迷いがあるときは、御霊に「目を悟らせてください」、つまり迷いを　晴らすのを助けてくださいと願い出るべきである（詩</a:t>
            </a:r>
            <a:r>
              <a:rPr lang="en-US" altLang="ja-JP" sz="2000" b="1" dirty="0"/>
              <a:t>13:3</a:t>
            </a:r>
            <a:r>
              <a:rPr lang="ja-JP" altLang="en-US" sz="2000" b="1" dirty="0"/>
              <a:t>）。</a:t>
            </a:r>
            <a:endParaRPr lang="es-ES" sz="2000" b="1" dirty="0"/>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824477" y="106438"/>
            <a:ext cx="2224648"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70755"/>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ja-JP" altLang="en-US" sz="2000" b="1" dirty="0"/>
              <a:t>この詩篇は、私たちが神への祈りの中で、躊躇せずに自分の思いを訴えることが合法であることを示している。私たちは、詩篇に書かれた約束を実生活に活用するのです。</a:t>
            </a:r>
            <a:endParaRPr lang="es-ES" sz="2000" b="1" dirty="0"/>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C9EA3-D576-8BAA-ABEA-EAA08ED35C9C}"/>
              </a:ext>
            </a:extLst>
          </p:cNvPr>
          <p:cNvSpPr>
            <a:spLocks noGrp="1"/>
          </p:cNvSpPr>
          <p:nvPr>
            <p:ph type="title"/>
          </p:nvPr>
        </p:nvSpPr>
        <p:spPr>
          <a:xfrm>
            <a:off x="838200" y="2766218"/>
            <a:ext cx="10515600" cy="1325563"/>
          </a:xfrm>
        </p:spPr>
        <p:txBody>
          <a:bodyPr>
            <a:normAutofit fontScale="90000"/>
          </a:bodyPr>
          <a:lstStyle/>
          <a:p>
            <a:pPr algn="ctr"/>
            <a:r>
              <a:rPr lang="en-US" altLang="ja-JP" b="1" dirty="0">
                <a:effectLst/>
              </a:rPr>
              <a:t>(</a:t>
            </a:r>
            <a:r>
              <a:rPr lang="ja-JP" altLang="en-US" b="1" dirty="0">
                <a:effectLst/>
              </a:rPr>
              <a:t>水</a:t>
            </a:r>
            <a:r>
              <a:rPr lang="en-US" altLang="ja-JP" b="1" dirty="0">
                <a:effectLst/>
              </a:rPr>
              <a:t>)</a:t>
            </a:r>
            <a:br>
              <a:rPr lang="en-US" altLang="ja-JP" b="1" dirty="0">
                <a:effectLst/>
              </a:rPr>
            </a:br>
            <a:r>
              <a:rPr lang="ja-JP" altLang="en-US" b="1" dirty="0">
                <a:effectLst/>
              </a:rPr>
              <a:t>祈るときに、</a:t>
            </a:r>
            <a:br>
              <a:rPr lang="en-US" altLang="ja-JP" b="1" dirty="0">
                <a:effectLst/>
              </a:rPr>
            </a:br>
            <a:r>
              <a:rPr lang="ja-JP" altLang="en-US" b="1" dirty="0">
                <a:effectLst/>
              </a:rPr>
              <a:t>自分自身や自分の問題に</a:t>
            </a:r>
            <a:br>
              <a:rPr lang="en-US" altLang="ja-JP" b="1" dirty="0">
                <a:effectLst/>
              </a:rPr>
            </a:br>
            <a:r>
              <a:rPr lang="ja-JP" altLang="en-US" b="1" dirty="0">
                <a:effectLst/>
              </a:rPr>
              <a:t>焦点を合わせることは、</a:t>
            </a:r>
            <a:br>
              <a:rPr lang="en-US" altLang="ja-JP" b="1" dirty="0">
                <a:effectLst/>
              </a:rPr>
            </a:br>
            <a:r>
              <a:rPr lang="ja-JP" altLang="en-US" b="1" dirty="0">
                <a:effectLst/>
              </a:rPr>
              <a:t>なぜ間違いなのでしょうか？</a:t>
            </a:r>
            <a:endParaRPr kumimoji="1" lang="ja-JP" altLang="en-US" b="1" dirty="0"/>
          </a:p>
        </p:txBody>
      </p:sp>
    </p:spTree>
    <p:extLst>
      <p:ext uri="{BB962C8B-B14F-4D97-AF65-F5344CB8AC3E}">
        <p14:creationId xmlns:p14="http://schemas.microsoft.com/office/powerpoint/2010/main" val="141267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28121"/>
            <a:ext cx="12192000" cy="769441"/>
          </a:xfrm>
          <a:prstGeom prst="rect">
            <a:avLst/>
          </a:prstGeom>
          <a:noFill/>
        </p:spPr>
        <p:txBody>
          <a:bodyPr wrap="square">
            <a:spAutoFit/>
          </a:bodyPr>
          <a:lstStyle/>
          <a:p>
            <a:pPr algn="ctr"/>
            <a:r>
              <a:rPr lang="ja-JP"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復興への祈り</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1"/>
                </a:solidFill>
                <a:latin typeface="+mn-ea"/>
              </a:rPr>
              <a:t>「あなたの愛される者が助けを得るために、右の手をもって勝利を与え、われらに答えてください。」</a:t>
            </a:r>
            <a:r>
              <a:rPr lang="es-ES" b="1" dirty="0">
                <a:solidFill>
                  <a:schemeClr val="accent1"/>
                </a:solidFill>
                <a:latin typeface="+mn-ea"/>
              </a:rPr>
              <a:t>(</a:t>
            </a:r>
            <a:r>
              <a:rPr lang="ja-JP" altLang="en-US" b="1" dirty="0">
                <a:solidFill>
                  <a:schemeClr val="accent1"/>
                </a:solidFill>
                <a:latin typeface="+mn-ea"/>
              </a:rPr>
              <a:t>詩篇</a:t>
            </a:r>
            <a:r>
              <a:rPr lang="es-ES" b="1" dirty="0">
                <a:solidFill>
                  <a:schemeClr val="accent1"/>
                </a:solidFill>
                <a:latin typeface="+mn-ea"/>
              </a:rPr>
              <a:t>60:5)</a:t>
            </a: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195" y="1175452"/>
            <a:ext cx="6686550" cy="1015663"/>
          </a:xfrm>
          <a:prstGeom prst="rect">
            <a:avLst/>
          </a:prstGeom>
          <a:noFill/>
        </p:spPr>
        <p:txBody>
          <a:bodyPr wrap="square" rtlCol="0">
            <a:spAutoFit/>
          </a:bodyPr>
          <a:lstStyle/>
          <a:p>
            <a:pPr>
              <a:spcBef>
                <a:spcPts val="1000"/>
              </a:spcBef>
            </a:pPr>
            <a:r>
              <a:rPr lang="ja-JP" altLang="en-US" sz="2000" b="1" dirty="0"/>
              <a:t>詩篇</a:t>
            </a:r>
            <a:r>
              <a:rPr lang="en-US" altLang="ja-JP" sz="2000" b="1" dirty="0"/>
              <a:t>60</a:t>
            </a:r>
            <a:r>
              <a:rPr lang="ja-JP" altLang="en-US" sz="2000" b="1" dirty="0"/>
              <a:t>篇のような哀歌の詩篇は、肉体的、心理的、　　あるいは精神的な苦痛のときに（あるいはそれら　　　すべてが）表現される祈りである。</a:t>
            </a:r>
            <a:endParaRPr lang="es-ES" sz="2000" b="1" dirty="0"/>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1080149286"/>
              </p:ext>
            </p:extLst>
          </p:nvPr>
        </p:nvGraphicFramePr>
        <p:xfrm>
          <a:off x="197389" y="5121351"/>
          <a:ext cx="8708485"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06420" y="4682338"/>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5" y="3911118"/>
            <a:ext cx="6686549" cy="1015663"/>
          </a:xfrm>
          <a:prstGeom prst="rect">
            <a:avLst/>
          </a:prstGeom>
          <a:noFill/>
        </p:spPr>
        <p:txBody>
          <a:bodyPr wrap="square">
            <a:spAutoFit/>
          </a:bodyPr>
          <a:lstStyle/>
          <a:p>
            <a:pPr>
              <a:spcBef>
                <a:spcPts val="1000"/>
              </a:spcBef>
            </a:pPr>
            <a:r>
              <a:rPr lang="ja-JP" altLang="en-US" sz="2000" b="1" dirty="0"/>
              <a:t>私たちの苦しみは、詩篇の作者が世界が揺れ動くのを　見て神に嘆願したように、苦しむ人々を慈しむ助けと　なる。</a:t>
            </a:r>
            <a:endParaRPr lang="es-ES" sz="2000" b="1" dirty="0"/>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5" y="3063604"/>
            <a:ext cx="6686548" cy="707886"/>
          </a:xfrm>
          <a:prstGeom prst="rect">
            <a:avLst/>
          </a:prstGeom>
          <a:noFill/>
        </p:spPr>
        <p:txBody>
          <a:bodyPr wrap="square">
            <a:spAutoFit/>
          </a:bodyPr>
          <a:lstStyle/>
          <a:p>
            <a:pPr>
              <a:spcBef>
                <a:spcPts val="1000"/>
              </a:spcBef>
            </a:pPr>
            <a:r>
              <a:rPr lang="ja-JP" altLang="en-US" sz="2000" b="1" dirty="0"/>
              <a:t>また、神が支配しておられ、適切な時に救い出して　　くださることを理解する助けにもなる（詩</a:t>
            </a:r>
            <a:r>
              <a:rPr lang="en-US" altLang="ja-JP" sz="2000" b="1" dirty="0"/>
              <a:t>60:5</a:t>
            </a:r>
            <a:r>
              <a:rPr lang="ja-JP" altLang="en-US" sz="2000" b="1" dirty="0"/>
              <a:t>）。</a:t>
            </a:r>
            <a:endParaRPr lang="es-ES" sz="2000" b="1" dirty="0"/>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6" y="2265605"/>
            <a:ext cx="6686547" cy="707886"/>
          </a:xfrm>
          <a:prstGeom prst="rect">
            <a:avLst/>
          </a:prstGeom>
          <a:noFill/>
        </p:spPr>
        <p:txBody>
          <a:bodyPr wrap="square">
            <a:spAutoFit/>
          </a:bodyPr>
          <a:lstStyle/>
          <a:p>
            <a:pPr>
              <a:spcBef>
                <a:spcPts val="1000"/>
              </a:spcBef>
            </a:pPr>
            <a:r>
              <a:rPr lang="ja-JP" altLang="en-US" sz="2000" b="1" dirty="0"/>
              <a:t>苦しみは、正義の味方にも不正義の味方にもあるもの　なのだ。</a:t>
            </a:r>
            <a:endParaRPr lang="es-ES" sz="2000" b="1" dirty="0"/>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C9EA3-D576-8BAA-ABEA-EAA08ED35C9C}"/>
              </a:ext>
            </a:extLst>
          </p:cNvPr>
          <p:cNvSpPr>
            <a:spLocks noGrp="1"/>
          </p:cNvSpPr>
          <p:nvPr>
            <p:ph type="title"/>
          </p:nvPr>
        </p:nvSpPr>
        <p:spPr>
          <a:xfrm>
            <a:off x="838200" y="2766218"/>
            <a:ext cx="10515600" cy="1325563"/>
          </a:xfrm>
        </p:spPr>
        <p:txBody>
          <a:bodyPr>
            <a:normAutofit fontScale="90000"/>
          </a:bodyPr>
          <a:lstStyle/>
          <a:p>
            <a:pPr algn="ctr"/>
            <a:r>
              <a:rPr lang="en-US" altLang="ja-JP" b="1" dirty="0">
                <a:effectLst/>
              </a:rPr>
              <a:t>(</a:t>
            </a:r>
            <a:r>
              <a:rPr lang="ja-JP" altLang="en-US" b="1" dirty="0">
                <a:effectLst/>
              </a:rPr>
              <a:t>木</a:t>
            </a:r>
            <a:r>
              <a:rPr lang="en-US" altLang="ja-JP" b="1" dirty="0">
                <a:effectLst/>
              </a:rPr>
              <a:t>)</a:t>
            </a:r>
            <a:br>
              <a:rPr lang="en-US" altLang="ja-JP" b="1" dirty="0">
                <a:effectLst/>
              </a:rPr>
            </a:br>
            <a:r>
              <a:rPr lang="ja-JP" altLang="en-US" b="1" dirty="0">
                <a:effectLst/>
              </a:rPr>
              <a:t>人生がうまくいっている</a:t>
            </a:r>
            <a:br>
              <a:rPr lang="en-US" altLang="ja-JP" b="1" dirty="0">
                <a:effectLst/>
              </a:rPr>
            </a:br>
            <a:r>
              <a:rPr lang="ja-JP" altLang="en-US" b="1" dirty="0">
                <a:effectLst/>
              </a:rPr>
              <a:t>ときでさえも、</a:t>
            </a:r>
            <a:br>
              <a:rPr lang="en-US" altLang="ja-JP" b="1" dirty="0">
                <a:effectLst/>
              </a:rPr>
            </a:br>
            <a:r>
              <a:rPr lang="ja-JP" altLang="en-US" b="1" dirty="0">
                <a:effectLst/>
              </a:rPr>
              <a:t>苦難についての詩編から</a:t>
            </a:r>
            <a:br>
              <a:rPr lang="en-US" altLang="ja-JP" b="1" dirty="0">
                <a:effectLst/>
              </a:rPr>
            </a:br>
            <a:r>
              <a:rPr lang="ja-JP" altLang="en-US" b="1" dirty="0">
                <a:effectLst/>
              </a:rPr>
              <a:t>得るものがあるのは、</a:t>
            </a:r>
            <a:br>
              <a:rPr lang="en-US" altLang="ja-JP" b="1" dirty="0">
                <a:effectLst/>
              </a:rPr>
            </a:br>
            <a:r>
              <a:rPr lang="ja-JP" altLang="en-US" b="1" dirty="0">
                <a:effectLst/>
              </a:rPr>
              <a:t>なぜでしょうか？</a:t>
            </a:r>
            <a:endParaRPr kumimoji="1" lang="ja-JP" altLang="en-US" b="1" dirty="0"/>
          </a:p>
        </p:txBody>
      </p:sp>
    </p:spTree>
    <p:extLst>
      <p:ext uri="{BB962C8B-B14F-4D97-AF65-F5344CB8AC3E}">
        <p14:creationId xmlns:p14="http://schemas.microsoft.com/office/powerpoint/2010/main" val="103735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9E41FFD9-9FDC-B770-4BC8-9C6370FC8708}"/>
              </a:ext>
            </a:extLst>
          </p:cNvPr>
          <p:cNvSpPr txBox="1"/>
          <p:nvPr/>
        </p:nvSpPr>
        <p:spPr>
          <a:xfrm>
            <a:off x="2266949" y="1919028"/>
            <a:ext cx="7667625" cy="4570482"/>
          </a:xfrm>
          <a:prstGeom prst="rect">
            <a:avLst/>
          </a:prstGeom>
          <a:noFill/>
        </p:spPr>
        <p:txBody>
          <a:bodyPr wrap="square">
            <a:spAutoFit/>
          </a:bodyPr>
          <a:lstStyle/>
          <a:p>
            <a:pPr lvl="0">
              <a:spcBef>
                <a:spcPts val="600"/>
              </a:spcBef>
              <a:defRPr/>
            </a:pPr>
            <a:r>
              <a:rPr lang="ja-JP" altLang="en-US" sz="2600" b="1" dirty="0">
                <a:solidFill>
                  <a:prstClr val="black"/>
                </a:solidFill>
                <a:latin typeface="Constantia" panose="02030602050306030303" pitchFamily="18" charset="0"/>
              </a:rPr>
              <a:t>「暗闇や落胆が魂に襲いかかり、圧倒されそうになることがある。しかし、私たちは自信を捨ててはならない。気持ちがあろうとなかろうと、　　イエスに目を向け続けなければならない。知っているすべての義務を忠実に果たすように努め、　そして神の約束のうちに落ち着いて休まなければならない。</a:t>
            </a:r>
            <a:r>
              <a:rPr kumimoji="0" lang="en" sz="26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p>
          <a:p>
            <a:pPr lvl="0">
              <a:spcBef>
                <a:spcPts val="600"/>
              </a:spcBef>
              <a:defRPr/>
            </a:pPr>
            <a:r>
              <a:rPr lang="ja-JP" altLang="en-US" sz="2600" b="1" dirty="0">
                <a:solidFill>
                  <a:prstClr val="black"/>
                </a:solidFill>
                <a:latin typeface="Constantia" panose="02030602050306030303" pitchFamily="18" charset="0"/>
              </a:rPr>
              <a:t>昨日まで感じていた平安や喜びを、今日は　　　感じられないかもしれない。キリストの御手を　つかみ、闇の中でも光の中でも、キリストを　　全面的に信頼しなければならない。」</a:t>
            </a:r>
            <a:endParaRPr kumimoji="0" lang="en" sz="26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F079FFBA-9FD5-7CEF-E04A-4698E79C12E8}"/>
              </a:ext>
            </a:extLst>
          </p:cNvPr>
          <p:cNvSpPr txBox="1"/>
          <p:nvPr/>
        </p:nvSpPr>
        <p:spPr>
          <a:xfrm>
            <a:off x="6298315" y="6412566"/>
            <a:ext cx="373358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prstClr val="black"/>
                </a:solidFill>
                <a:effectLst/>
                <a:uLnTx/>
                <a:uFillTx/>
                <a:latin typeface="Calibri" panose="020F0502020204030204"/>
                <a:ea typeface="+mn-ea"/>
                <a:cs typeface="+mn-cs"/>
              </a:rPr>
              <a:t>EGW </a:t>
            </a:r>
            <a:r>
              <a:rPr lang="ja-JP" altLang="en-US" sz="1400" b="1" dirty="0">
                <a:solidFill>
                  <a:prstClr val="black"/>
                </a:solidFill>
                <a:latin typeface="Calibri" panose="020F0502020204030204"/>
              </a:rPr>
              <a:t>青年への使命　英文</a:t>
            </a:r>
            <a:r>
              <a:rPr lang="en-US" altLang="ja-JP" sz="1400" b="1" dirty="0">
                <a:solidFill>
                  <a:prstClr val="black"/>
                </a:solidFill>
                <a:latin typeface="Calibri" panose="020F0502020204030204"/>
              </a:rPr>
              <a:t>102</a:t>
            </a:r>
            <a:r>
              <a:rPr lang="ja-JP" altLang="en-US" sz="1400" b="1">
                <a:solidFill>
                  <a:prstClr val="black"/>
                </a:solidFill>
                <a:latin typeface="Calibri" panose="020F0502020204030204"/>
              </a:rPr>
              <a:t>頁（</a:t>
            </a:r>
            <a:r>
              <a:rPr lang="ja-JP" altLang="en-US" sz="1400" b="1" dirty="0">
                <a:solidFill>
                  <a:prstClr val="black"/>
                </a:solidFill>
                <a:latin typeface="Calibri" panose="020F0502020204030204"/>
              </a:rPr>
              <a:t>非公式訳）</a:t>
            </a:r>
            <a:endParaRPr kumimoji="0" lang="e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56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464950" y="4880287"/>
            <a:ext cx="11589042"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また、イエスはある所で祈っておられたが、それが終ったとき、弟子のひとりが言った、「主よ、ヨハネがその弟子たちに　　教えたように、わたしたちにも祈ることを教えてください」。</a:t>
            </a:r>
            <a:endParaRPr kumimoji="0" lang="en-US" altLang="ja-JP"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ルカ</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口語訳</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464950" y="4880287"/>
            <a:ext cx="11589042"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イエスはある所で祈っておられた。祈りが終わると、弟子の一人がイエスに、「主よ、ヨハネが弟子たちに教えたように、　わたしたちにも祈りを教えてください」と言った。</a:t>
            </a:r>
            <a:endParaRPr kumimoji="0" lang="en-US" altLang="ja-JP"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ルカ</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新共同訳</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8416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687671" cy="2554545"/>
          </a:xfrm>
          <a:prstGeom prst="rect">
            <a:avLst/>
          </a:prstGeom>
          <a:noFill/>
        </p:spPr>
        <p:txBody>
          <a:bodyPr wrap="square" rtlCol="0">
            <a:spAutoFit/>
          </a:bodyPr>
          <a:lstStyle/>
          <a:p>
            <a:pPr>
              <a:spcBef>
                <a:spcPts val="1200"/>
              </a:spcBef>
            </a:pPr>
            <a:r>
              <a:rPr lang="ja-JP" altLang="en-US" sz="2400" b="1" dirty="0"/>
              <a:t>祈りに詩編を用いる</a:t>
            </a:r>
            <a:r>
              <a:rPr lang="es-ES" sz="2400" b="1" dirty="0"/>
              <a:t> (</a:t>
            </a:r>
            <a:r>
              <a:rPr lang="ja-JP" altLang="en-US" sz="2400" b="1" dirty="0"/>
              <a:t>ヤコブ</a:t>
            </a:r>
            <a:r>
              <a:rPr lang="es-ES" sz="2400" b="1" dirty="0"/>
              <a:t> 5:13)</a:t>
            </a:r>
          </a:p>
          <a:p>
            <a:pPr>
              <a:spcBef>
                <a:spcPts val="1200"/>
              </a:spcBef>
            </a:pPr>
            <a:r>
              <a:rPr lang="ja-JP" altLang="en-US" sz="2400" b="1" dirty="0"/>
              <a:t>困難な時こそ祈る</a:t>
            </a:r>
            <a:r>
              <a:rPr lang="es-ES" sz="2400" b="1" dirty="0"/>
              <a:t>(</a:t>
            </a:r>
            <a:r>
              <a:rPr lang="ja-JP" altLang="en-US" sz="2400" b="1" dirty="0"/>
              <a:t>詩篇</a:t>
            </a:r>
            <a:r>
              <a:rPr lang="es-ES" sz="2400" b="1" dirty="0"/>
              <a:t> 44)</a:t>
            </a:r>
          </a:p>
          <a:p>
            <a:pPr>
              <a:spcBef>
                <a:spcPts val="1200"/>
              </a:spcBef>
            </a:pPr>
            <a:r>
              <a:rPr lang="ja-JP" altLang="en-US" sz="2400" b="1" dirty="0"/>
              <a:t>絶望の時に祈ること</a:t>
            </a:r>
            <a:r>
              <a:rPr lang="es-ES" sz="2400" b="1" dirty="0"/>
              <a:t>(</a:t>
            </a:r>
            <a:r>
              <a:rPr lang="ja-JP" altLang="en-US" sz="2400" b="1" dirty="0"/>
              <a:t>詩篇</a:t>
            </a:r>
            <a:r>
              <a:rPr lang="es-ES" sz="2400" b="1" dirty="0"/>
              <a:t> 22)</a:t>
            </a:r>
          </a:p>
          <a:p>
            <a:pPr>
              <a:spcBef>
                <a:spcPts val="1200"/>
              </a:spcBef>
            </a:pPr>
            <a:r>
              <a:rPr lang="ja-JP" altLang="en-US" sz="2400" b="1" dirty="0"/>
              <a:t>疑いと希望の狭間で祈る</a:t>
            </a:r>
            <a:r>
              <a:rPr lang="es-ES" sz="2400" b="1" dirty="0"/>
              <a:t>(</a:t>
            </a:r>
            <a:r>
              <a:rPr lang="ja-JP" altLang="en-US" sz="2400" b="1" dirty="0"/>
              <a:t>詩篇</a:t>
            </a:r>
            <a:r>
              <a:rPr lang="es-ES" sz="2400" b="1" dirty="0"/>
              <a:t>13)</a:t>
            </a:r>
          </a:p>
          <a:p>
            <a:pPr>
              <a:spcBef>
                <a:spcPts val="1200"/>
              </a:spcBef>
            </a:pPr>
            <a:r>
              <a:rPr lang="ja-JP" altLang="en-US" sz="2400" b="1" dirty="0"/>
              <a:t>復興への祈り</a:t>
            </a:r>
            <a:r>
              <a:rPr lang="es-ES" sz="2400" b="1" dirty="0"/>
              <a:t>(</a:t>
            </a:r>
            <a:r>
              <a:rPr lang="ja-JP" altLang="en-US" sz="2400" b="1" dirty="0"/>
              <a:t>詩篇</a:t>
            </a:r>
            <a:r>
              <a:rPr lang="es-ES" sz="2400" b="1" dirty="0"/>
              <a:t> 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462683" cy="430887"/>
          </a:xfrm>
          <a:prstGeom prst="rect">
            <a:avLst/>
          </a:prstGeom>
          <a:noFill/>
        </p:spPr>
        <p:txBody>
          <a:bodyPr wrap="square" rtlCol="0">
            <a:spAutoFit/>
          </a:bodyPr>
          <a:lstStyle/>
          <a:p>
            <a:pPr>
              <a:spcBef>
                <a:spcPts val="600"/>
              </a:spcBef>
            </a:pPr>
            <a:r>
              <a:rPr lang="ja-JP" altLang="en-US" sz="2200" b="1" dirty="0"/>
              <a:t>神はイスラエルに祈りの書を与えられた： 詩篇である。</a:t>
            </a:r>
            <a:endParaRPr lang="es-ES" sz="2200" b="1" dirty="0"/>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234901"/>
            <a:ext cx="8462683" cy="1446550"/>
          </a:xfrm>
          <a:prstGeom prst="rect">
            <a:avLst/>
          </a:prstGeom>
          <a:noFill/>
        </p:spPr>
        <p:txBody>
          <a:bodyPr wrap="square">
            <a:spAutoFit/>
          </a:bodyPr>
          <a:lstStyle/>
          <a:p>
            <a:pPr>
              <a:spcBef>
                <a:spcPts val="600"/>
              </a:spcBef>
            </a:pPr>
            <a:r>
              <a:rPr lang="ja-JP" altLang="en-US" sz="2200" b="1" dirty="0"/>
              <a:t>悲しいときは詩篇を読みなさい。不安なら詩篇を読みなさい。　迷いがあなたを襲うなら、詩篇を読みなさい。赦しが必要なら、詩篇を読みなさい。感謝の気持ちで胸がいっぱいになったら、　詩編を詠もう。幸せの瞬間を見つけたなら、詩編を読みなさい。</a:t>
            </a:r>
            <a:endParaRPr lang="es-ES" sz="2200" b="1" dirty="0"/>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419293"/>
            <a:ext cx="8462683" cy="769441"/>
          </a:xfrm>
          <a:prstGeom prst="rect">
            <a:avLst/>
          </a:prstGeom>
          <a:noFill/>
        </p:spPr>
        <p:txBody>
          <a:bodyPr wrap="square">
            <a:spAutoFit/>
          </a:bodyPr>
          <a:lstStyle/>
          <a:p>
            <a:pPr>
              <a:spcBef>
                <a:spcPts val="600"/>
              </a:spcBef>
            </a:pPr>
            <a:r>
              <a:rPr lang="ja-JP" altLang="en-US" sz="2200" b="1" dirty="0"/>
              <a:t>間違いなく、私たちはこれらの感情の中に自分自身の感情の　　反映を見出すだろう。</a:t>
            </a:r>
            <a:endParaRPr lang="es-ES" sz="2200" b="1" dirty="0"/>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603685"/>
            <a:ext cx="8462682" cy="769441"/>
          </a:xfrm>
          <a:prstGeom prst="rect">
            <a:avLst/>
          </a:prstGeom>
          <a:noFill/>
        </p:spPr>
        <p:txBody>
          <a:bodyPr wrap="square">
            <a:spAutoFit/>
          </a:bodyPr>
          <a:lstStyle/>
          <a:p>
            <a:pPr>
              <a:spcBef>
                <a:spcPts val="600"/>
              </a:spcBef>
            </a:pPr>
            <a:r>
              <a:rPr lang="ja-JP" altLang="en-US" sz="2200" b="1" dirty="0"/>
              <a:t>この詩は、作者たちが自分たちの人生の王であり主である神に　捧げた最も深い感情を表現している。</a:t>
            </a:r>
            <a:endParaRPr lang="es-ES" sz="2200" b="1" dirty="0"/>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ja-JP" altLang="en-U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祈りに詩篇を用いる</a:t>
            </a:r>
            <a:endParaRPr lang="es-E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0" y="658470"/>
            <a:ext cx="12191999" cy="707886"/>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r>
              <a:rPr lang="ja-JP" altLang="en-US" sz="2000" b="1" dirty="0">
                <a:solidFill>
                  <a:schemeClr val="accent1">
                    <a:lumMod val="50000"/>
                  </a:schemeClr>
                </a:solidFill>
                <a:latin typeface="+mn-ea"/>
              </a:rPr>
              <a:t>「あなたがたの中に、苦しんでいる者があるか。その人は、祈るがよい。喜んでいる者があるか。　　　その人は、さんびするがよい。」</a:t>
            </a:r>
            <a:r>
              <a:rPr lang="es-ES" sz="2000" b="1" dirty="0">
                <a:solidFill>
                  <a:schemeClr val="accent1">
                    <a:lumMod val="50000"/>
                  </a:schemeClr>
                </a:solidFill>
                <a:latin typeface="+mn-ea"/>
              </a:rPr>
              <a:t>(</a:t>
            </a:r>
            <a:r>
              <a:rPr lang="ja-JP" altLang="en-US" sz="2000" b="1" dirty="0">
                <a:solidFill>
                  <a:schemeClr val="accent1">
                    <a:lumMod val="50000"/>
                  </a:schemeClr>
                </a:solidFill>
                <a:latin typeface="+mn-ea"/>
              </a:rPr>
              <a:t>ヤコブ</a:t>
            </a:r>
            <a:r>
              <a:rPr lang="es-ES" sz="2000" b="1" dirty="0">
                <a:solidFill>
                  <a:schemeClr val="accent1">
                    <a:lumMod val="50000"/>
                  </a:schemeClr>
                </a:solidFill>
                <a:latin typeface="+mn-ea"/>
              </a:rPr>
              <a:t> 5:13)</a:t>
            </a: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332340"/>
            <a:ext cx="6113930" cy="707886"/>
          </a:xfrm>
          <a:prstGeom prst="rect">
            <a:avLst/>
          </a:prstGeom>
          <a:noFill/>
        </p:spPr>
        <p:txBody>
          <a:bodyPr wrap="square" rtlCol="0">
            <a:spAutoFit/>
          </a:bodyPr>
          <a:lstStyle/>
          <a:p>
            <a:pPr>
              <a:spcBef>
                <a:spcPts val="600"/>
              </a:spcBef>
            </a:pPr>
            <a:r>
              <a:rPr lang="ja-JP" altLang="en-US" sz="2000" b="1" dirty="0"/>
              <a:t>詩篇が賛美の歌として使われていることは　　　　明らかだが（歴上</a:t>
            </a:r>
            <a:r>
              <a:rPr lang="en-US" altLang="ja-JP" sz="2000" b="1" dirty="0"/>
              <a:t>16:9</a:t>
            </a:r>
            <a:r>
              <a:rPr lang="ja-JP" altLang="en-US" sz="2000" b="1" dirty="0"/>
              <a:t>）、それだけではない。</a:t>
            </a:r>
            <a:endParaRPr lang="es-ES" sz="2000" b="1" dirty="0"/>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860999355"/>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45382"/>
            <a:ext cx="1953938" cy="2623785"/>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43702"/>
            <a:ext cx="3475321" cy="2623785"/>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170886" y="3529791"/>
            <a:ext cx="6113930" cy="400110"/>
          </a:xfrm>
          <a:prstGeom prst="rect">
            <a:avLst/>
          </a:prstGeom>
          <a:noFill/>
        </p:spPr>
        <p:txBody>
          <a:bodyPr wrap="square">
            <a:spAutoFit/>
          </a:bodyPr>
          <a:lstStyle/>
          <a:p>
            <a:pPr>
              <a:spcBef>
                <a:spcPts val="600"/>
              </a:spcBef>
            </a:pPr>
            <a:r>
              <a:rPr lang="ja-JP" altLang="en-US" sz="2000" b="1" dirty="0"/>
              <a:t>詩篇を祈りとしてどのように使うことができるのか。</a:t>
            </a:r>
            <a:endParaRPr lang="es-ES" sz="2000" b="1" dirty="0"/>
          </a:p>
        </p:txBody>
      </p:sp>
      <p:sp>
        <p:nvSpPr>
          <p:cNvPr id="13" name="CuadroTexto 12">
            <a:extLst>
              <a:ext uri="{FF2B5EF4-FFF2-40B4-BE49-F238E27FC236}">
                <a16:creationId xmlns:a16="http://schemas.microsoft.com/office/drawing/2014/main" id="{45DB7421-9AA6-FDEB-8B46-FF68292642A4}"/>
              </a:ext>
            </a:extLst>
          </p:cNvPr>
          <p:cNvSpPr txBox="1"/>
          <p:nvPr/>
        </p:nvSpPr>
        <p:spPr>
          <a:xfrm>
            <a:off x="170886" y="2121677"/>
            <a:ext cx="6113930" cy="1323439"/>
          </a:xfrm>
          <a:prstGeom prst="rect">
            <a:avLst/>
          </a:prstGeom>
          <a:noFill/>
        </p:spPr>
        <p:txBody>
          <a:bodyPr wrap="square">
            <a:spAutoFit/>
          </a:bodyPr>
          <a:lstStyle/>
          <a:p>
            <a:pPr>
              <a:spcBef>
                <a:spcPts val="600"/>
              </a:spcBef>
            </a:pPr>
            <a:r>
              <a:rPr lang="ja-JP" altLang="en-US" sz="2000" b="1" dirty="0"/>
              <a:t>それぞれの詩篇は、嘆き、感謝し、赦しを請い、　神の導きを求め、歴史を思い起こし、賛美し、　　怒りを表し</a:t>
            </a:r>
            <a:r>
              <a:rPr lang="en-US" altLang="ja-JP" sz="2000" b="1" dirty="0"/>
              <a:t>......</a:t>
            </a:r>
            <a:r>
              <a:rPr lang="ja-JP" altLang="en-US" sz="2000" b="1" dirty="0"/>
              <a:t>と、その時々の必要に応じて　　　用いられる神への祈りである。</a:t>
            </a:r>
            <a:endParaRPr lang="es-ES" sz="2000" b="1" dirty="0"/>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C9EA3-D576-8BAA-ABEA-EAA08ED35C9C}"/>
              </a:ext>
            </a:extLst>
          </p:cNvPr>
          <p:cNvSpPr>
            <a:spLocks noGrp="1"/>
          </p:cNvSpPr>
          <p:nvPr>
            <p:ph type="title"/>
          </p:nvPr>
        </p:nvSpPr>
        <p:spPr>
          <a:xfrm>
            <a:off x="838200" y="2766218"/>
            <a:ext cx="10548486" cy="1325563"/>
          </a:xfrm>
        </p:spPr>
        <p:txBody>
          <a:bodyPr>
            <a:normAutofit fontScale="90000"/>
          </a:bodyPr>
          <a:lstStyle/>
          <a:p>
            <a:pPr algn="ctr"/>
            <a:r>
              <a:rPr lang="en-US" altLang="ja-JP" b="1" dirty="0">
                <a:effectLst/>
              </a:rPr>
              <a:t>(</a:t>
            </a:r>
            <a:r>
              <a:rPr lang="ja-JP" altLang="en-US" b="1" dirty="0">
                <a:effectLst/>
              </a:rPr>
              <a:t>日</a:t>
            </a:r>
            <a:r>
              <a:rPr lang="en-US" altLang="ja-JP" b="1" dirty="0">
                <a:effectLst/>
              </a:rPr>
              <a:t>)</a:t>
            </a:r>
            <a:br>
              <a:rPr lang="en-US" altLang="ja-JP" b="1" dirty="0">
                <a:effectLst/>
              </a:rPr>
            </a:br>
            <a:r>
              <a:rPr lang="ja-JP" altLang="en-US" b="1" dirty="0">
                <a:effectLst/>
              </a:rPr>
              <a:t>キリストの言葉を宿すために、</a:t>
            </a:r>
            <a:br>
              <a:rPr lang="en-US" altLang="ja-JP" b="1" dirty="0">
                <a:effectLst/>
              </a:rPr>
            </a:br>
            <a:r>
              <a:rPr lang="ja-JP" altLang="en-US" b="1" dirty="0">
                <a:effectLst/>
              </a:rPr>
              <a:t>あなたができることは何ですか？</a:t>
            </a:r>
            <a:endParaRPr kumimoji="1" lang="ja-JP" altLang="en-US" b="1" dirty="0"/>
          </a:p>
        </p:txBody>
      </p:sp>
    </p:spTree>
    <p:extLst>
      <p:ext uri="{BB962C8B-B14F-4D97-AF65-F5344CB8AC3E}">
        <p14:creationId xmlns:p14="http://schemas.microsoft.com/office/powerpoint/2010/main" val="162879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困難な時こそ祈る</a:t>
            </a:r>
            <a:endParaRPr lang="es-ES"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77026"/>
          </a:xfrm>
          <a:prstGeom prst="rect">
            <a:avLst/>
          </a:prstGeom>
          <a:noFill/>
        </p:spPr>
        <p:txBody>
          <a:bodyPr wrap="square">
            <a:spAutoFit/>
          </a:bodyPr>
          <a:lstStyle/>
          <a:p>
            <a:pPr algn="ctr"/>
            <a:r>
              <a:rPr lang="ja-JP" altLang="en-U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「ところがわれらはあなたのためにひねもす殺されて、ほふられる羊のようにみなされました。」</a:t>
            </a:r>
            <a:r>
              <a:rPr lang="es-E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 (</a:t>
            </a:r>
            <a:r>
              <a:rPr lang="ja-JP" altLang="en-U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詩篇</a:t>
            </a:r>
            <a:r>
              <a:rPr lang="es-E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 44:22)</a:t>
            </a: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7515301" cy="707886"/>
          </a:xfrm>
          <a:prstGeom prst="rect">
            <a:avLst/>
          </a:prstGeom>
          <a:noFill/>
        </p:spPr>
        <p:txBody>
          <a:bodyPr wrap="square" rtlCol="0">
            <a:spAutoFit/>
          </a:bodyPr>
          <a:lstStyle/>
          <a:p>
            <a:pPr>
              <a:spcBef>
                <a:spcPts val="600"/>
              </a:spcBef>
            </a:pPr>
            <a:r>
              <a:rPr lang="ja-JP" altLang="en-US" sz="2000" b="1" dirty="0"/>
              <a:t>自分にとって望まない困難な状況を経験しているとき、神が　自分を不当に扱っていると感じますか？</a:t>
            </a:r>
            <a:endParaRPr lang="es-ES" sz="2000" b="1" dirty="0"/>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1999127" y="3399826"/>
            <a:ext cx="5715581" cy="2246769"/>
          </a:xfrm>
          <a:prstGeom prst="rect">
            <a:avLst/>
          </a:prstGeom>
          <a:noFill/>
        </p:spPr>
        <p:txBody>
          <a:bodyPr wrap="square">
            <a:spAutoFit/>
          </a:bodyPr>
          <a:lstStyle/>
          <a:p>
            <a:pPr>
              <a:spcBef>
                <a:spcPts val="600"/>
              </a:spcBef>
            </a:pPr>
            <a:r>
              <a:rPr lang="ja-JP" altLang="en-US" sz="2000" b="1" dirty="0"/>
              <a:t>詩篇の作者のように、私たちは祈りの中で自分の気持ちや感情を自由に神に表現すべきである。私たちが生きている現実をそのまま神に　　　示しましょう。たとえ今、神がそうして　　　くださらない理由がわからなくても、神は　　私たちを最も複雑な状況から救い出して　　　くださることを認識しよう（詩</a:t>
            </a:r>
            <a:r>
              <a:rPr lang="en-US" altLang="ja-JP" sz="2000" b="1" dirty="0"/>
              <a:t>44:1-8</a:t>
            </a:r>
            <a:r>
              <a:rPr lang="ja-JP" altLang="en-US" sz="2000" b="1" dirty="0"/>
              <a:t>）。</a:t>
            </a:r>
            <a:endParaRPr lang="es-ES" sz="2000" b="1" dirty="0"/>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291010"/>
            <a:ext cx="7515300" cy="1015663"/>
          </a:xfrm>
          <a:prstGeom prst="rect">
            <a:avLst/>
          </a:prstGeom>
          <a:noFill/>
        </p:spPr>
        <p:txBody>
          <a:bodyPr wrap="square">
            <a:spAutoFit/>
          </a:bodyPr>
          <a:lstStyle/>
          <a:p>
            <a:pPr>
              <a:spcBef>
                <a:spcPts val="600"/>
              </a:spcBef>
            </a:pPr>
            <a:r>
              <a:rPr lang="ja-JP" altLang="en-US" sz="2000" b="1" dirty="0"/>
              <a:t>詩篇の作者は躊躇しなかった。イスラエルの民は略奪され、　追放され、殺されていた！</a:t>
            </a:r>
            <a:r>
              <a:rPr lang="ja-JP" altLang="ja-JP" sz="2000" b="1" dirty="0"/>
              <a:t>彼ら</a:t>
            </a:r>
            <a:r>
              <a:rPr lang="ja-JP" altLang="en-US" sz="2000" b="1" dirty="0"/>
              <a:t>が</a:t>
            </a:r>
            <a:r>
              <a:rPr lang="ja-JP" altLang="ja-JP" sz="2000" b="1" dirty="0"/>
              <a:t>神</a:t>
            </a:r>
            <a:r>
              <a:rPr lang="ja-JP" altLang="en-US" sz="2000" b="1" dirty="0"/>
              <a:t>に</a:t>
            </a:r>
            <a:r>
              <a:rPr lang="ja-JP" altLang="ja-JP" sz="2000" b="1" dirty="0"/>
              <a:t>背を向けることも、神に対して罪を犯したことも</a:t>
            </a:r>
            <a:r>
              <a:rPr lang="ja-JP" altLang="en-US" sz="2000" b="1" dirty="0"/>
              <a:t>ないのに。（詩</a:t>
            </a:r>
            <a:r>
              <a:rPr lang="en-US" altLang="ja-JP" sz="2000" b="1" dirty="0"/>
              <a:t>44:9-19</a:t>
            </a:r>
            <a:r>
              <a:rPr lang="ja-JP" altLang="en-US" sz="2000" b="1" dirty="0"/>
              <a:t>）</a:t>
            </a:r>
            <a:endParaRPr lang="es-ES" sz="2000" b="1" dirty="0"/>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400110"/>
          </a:xfrm>
          <a:prstGeom prst="rect">
            <a:avLst/>
          </a:prstGeom>
          <a:noFill/>
        </p:spPr>
        <p:txBody>
          <a:bodyPr wrap="square">
            <a:spAutoFit/>
          </a:bodyPr>
          <a:lstStyle/>
          <a:p>
            <a:pPr>
              <a:spcBef>
                <a:spcPts val="600"/>
              </a:spcBef>
            </a:pPr>
            <a:r>
              <a:rPr lang="ja-JP" altLang="en-US" sz="2000" b="1" dirty="0"/>
              <a:t>もしそう感じた時、公私を問わず、それを表現しますか？</a:t>
            </a:r>
            <a:endParaRPr lang="es-ES" sz="2000" b="1" dirty="0"/>
          </a:p>
        </p:txBody>
      </p:sp>
      <p:sp>
        <p:nvSpPr>
          <p:cNvPr id="11" name="CuadroTexto 10">
            <a:extLst>
              <a:ext uri="{FF2B5EF4-FFF2-40B4-BE49-F238E27FC236}">
                <a16:creationId xmlns:a16="http://schemas.microsoft.com/office/drawing/2014/main" id="{B991AC39-319B-8200-3F1C-1D0579A2034B}"/>
              </a:ext>
            </a:extLst>
          </p:cNvPr>
          <p:cNvSpPr txBox="1"/>
          <p:nvPr/>
        </p:nvSpPr>
        <p:spPr>
          <a:xfrm>
            <a:off x="1999127" y="5764784"/>
            <a:ext cx="5715581" cy="1015663"/>
          </a:xfrm>
          <a:prstGeom prst="rect">
            <a:avLst/>
          </a:prstGeom>
          <a:noFill/>
        </p:spPr>
        <p:txBody>
          <a:bodyPr wrap="square">
            <a:spAutoFit/>
          </a:bodyPr>
          <a:lstStyle/>
          <a:p>
            <a:pPr>
              <a:spcBef>
                <a:spcPts val="600"/>
              </a:spcBef>
            </a:pPr>
            <a:r>
              <a:rPr lang="ja-JP" altLang="en-US" sz="2000" b="1" dirty="0"/>
              <a:t>とりわけ、問題や困難の中にあっても、神は　愛と憐れみをもっておられることを疑わない　ようにしよう（詩</a:t>
            </a:r>
            <a:r>
              <a:rPr lang="en-US" altLang="ja-JP" sz="2000" b="1" dirty="0"/>
              <a:t>44:26</a:t>
            </a:r>
            <a:r>
              <a:rPr lang="ja-JP" altLang="en-US" sz="2000" b="1" dirty="0"/>
              <a:t>）。</a:t>
            </a:r>
            <a:endParaRPr lang="es-ES" sz="2000" b="1" dirty="0"/>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BC9EA3-D576-8BAA-ABEA-EAA08ED35C9C}"/>
              </a:ext>
            </a:extLst>
          </p:cNvPr>
          <p:cNvSpPr>
            <a:spLocks noGrp="1"/>
          </p:cNvSpPr>
          <p:nvPr>
            <p:ph type="title"/>
          </p:nvPr>
        </p:nvSpPr>
        <p:spPr>
          <a:xfrm>
            <a:off x="838200" y="2766218"/>
            <a:ext cx="10515600" cy="1325563"/>
          </a:xfrm>
        </p:spPr>
        <p:txBody>
          <a:bodyPr>
            <a:normAutofit fontScale="90000"/>
          </a:bodyPr>
          <a:lstStyle/>
          <a:p>
            <a:pPr algn="ctr"/>
            <a:r>
              <a:rPr lang="en-US" altLang="ja-JP" b="1" dirty="0">
                <a:effectLst/>
              </a:rPr>
              <a:t>(</a:t>
            </a:r>
            <a:r>
              <a:rPr lang="ja-JP" altLang="en-US" b="1" dirty="0">
                <a:effectLst/>
              </a:rPr>
              <a:t>月</a:t>
            </a:r>
            <a:r>
              <a:rPr lang="en-US" altLang="ja-JP" b="1" dirty="0">
                <a:effectLst/>
              </a:rPr>
              <a:t>)</a:t>
            </a:r>
            <a:br>
              <a:rPr lang="en-US" altLang="ja-JP" b="1" dirty="0">
                <a:effectLst/>
              </a:rPr>
            </a:br>
            <a:r>
              <a:rPr lang="ja-JP" altLang="en-US" b="1" dirty="0">
                <a:effectLst/>
              </a:rPr>
              <a:t>詩編の言葉を使って祈ることの</a:t>
            </a:r>
            <a:br>
              <a:rPr lang="en-US" altLang="ja-JP" b="1" dirty="0">
                <a:effectLst/>
              </a:rPr>
            </a:br>
            <a:r>
              <a:rPr lang="ja-JP" altLang="en-US" b="1" dirty="0">
                <a:effectLst/>
              </a:rPr>
              <a:t>利点について、</a:t>
            </a:r>
            <a:br>
              <a:rPr lang="en-US" altLang="ja-JP" b="1" dirty="0">
                <a:effectLst/>
              </a:rPr>
            </a:br>
            <a:r>
              <a:rPr lang="ja-JP" altLang="en-US" b="1" dirty="0">
                <a:effectLst/>
              </a:rPr>
              <a:t>考えてみましょう</a:t>
            </a:r>
            <a:endParaRPr kumimoji="1" lang="ja-JP" altLang="en-US" b="1" dirty="0"/>
          </a:p>
        </p:txBody>
      </p:sp>
    </p:spTree>
    <p:extLst>
      <p:ext uri="{BB962C8B-B14F-4D97-AF65-F5344CB8AC3E}">
        <p14:creationId xmlns:p14="http://schemas.microsoft.com/office/powerpoint/2010/main" val="332665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絶望の時に祈ること</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769441"/>
          </a:xfrm>
          <a:prstGeom prst="rect">
            <a:avLst/>
          </a:prstGeom>
          <a:noFill/>
        </p:spPr>
        <p:txBody>
          <a:bodyPr wrap="square">
            <a:spAutoFit/>
          </a:bodyPr>
          <a:lstStyle/>
          <a:p>
            <a:pPr algn="ctr"/>
            <a:r>
              <a:rPr lang="ja-JP" altLang="en-US" sz="2200" b="1" dirty="0">
                <a:solidFill>
                  <a:schemeClr val="accent3">
                    <a:lumMod val="40000"/>
                    <a:lumOff val="60000"/>
                  </a:schemeClr>
                </a:solidFill>
                <a:effectLst>
                  <a:outerShdw blurRad="38100" dist="38100" dir="2700000" algn="tl">
                    <a:srgbClr val="000000">
                      <a:alpha val="43137"/>
                    </a:srgbClr>
                  </a:outerShdw>
                </a:effectLst>
                <a:latin typeface="+mn-ea"/>
              </a:rPr>
              <a:t>「わたしを遠く離れないでください。悩みが近づき、助ける者がないのです。」</a:t>
            </a:r>
            <a:r>
              <a:rPr lang="es-ES" sz="2200" b="1" dirty="0">
                <a:solidFill>
                  <a:schemeClr val="accent3">
                    <a:lumMod val="40000"/>
                    <a:lumOff val="60000"/>
                  </a:schemeClr>
                </a:solidFill>
                <a:effectLst>
                  <a:outerShdw blurRad="38100" dist="38100" dir="2700000" algn="tl">
                    <a:srgbClr val="000000">
                      <a:alpha val="43137"/>
                    </a:srgbClr>
                  </a:outerShdw>
                </a:effectLst>
                <a:latin typeface="+mn-ea"/>
              </a:rPr>
              <a:t>(</a:t>
            </a:r>
            <a:r>
              <a:rPr lang="ja-JP" altLang="en-US" sz="2200" b="1" dirty="0">
                <a:solidFill>
                  <a:schemeClr val="accent3">
                    <a:lumMod val="40000"/>
                    <a:lumOff val="60000"/>
                  </a:schemeClr>
                </a:solidFill>
                <a:effectLst>
                  <a:outerShdw blurRad="38100" dist="38100" dir="2700000" algn="tl">
                    <a:srgbClr val="000000">
                      <a:alpha val="43137"/>
                    </a:srgbClr>
                  </a:outerShdw>
                </a:effectLst>
                <a:latin typeface="+mn-ea"/>
              </a:rPr>
              <a:t>詩篇</a:t>
            </a:r>
            <a:r>
              <a:rPr lang="es-ES" sz="2200" b="1" dirty="0">
                <a:solidFill>
                  <a:schemeClr val="accent3">
                    <a:lumMod val="40000"/>
                    <a:lumOff val="60000"/>
                  </a:schemeClr>
                </a:solidFill>
                <a:effectLst>
                  <a:outerShdw blurRad="38100" dist="38100" dir="2700000" algn="tl">
                    <a:srgbClr val="000000">
                      <a:alpha val="43137"/>
                    </a:srgbClr>
                  </a:outerShdw>
                </a:effectLst>
                <a:latin typeface="+mn-ea"/>
              </a:rPr>
              <a:t> 22:11)</a:t>
            </a:r>
          </a:p>
        </p:txBody>
      </p:sp>
      <p:sp>
        <p:nvSpPr>
          <p:cNvPr id="6" name="CuadroTexto 5">
            <a:extLst>
              <a:ext uri="{FF2B5EF4-FFF2-40B4-BE49-F238E27FC236}">
                <a16:creationId xmlns:a16="http://schemas.microsoft.com/office/drawing/2014/main" id="{9F5D2A46-FB8E-91FF-8A2E-F555C37F5CDD}"/>
              </a:ext>
            </a:extLst>
          </p:cNvPr>
          <p:cNvSpPr txBox="1"/>
          <p:nvPr/>
        </p:nvSpPr>
        <p:spPr>
          <a:xfrm>
            <a:off x="5435291" y="1463510"/>
            <a:ext cx="6633883" cy="1631216"/>
          </a:xfrm>
          <a:prstGeom prst="rect">
            <a:avLst/>
          </a:prstGeom>
          <a:noFill/>
        </p:spPr>
        <p:txBody>
          <a:bodyPr wrap="square" rtlCol="0">
            <a:spAutoFit/>
          </a:bodyPr>
          <a:lstStyle/>
          <a:p>
            <a:pPr>
              <a:spcBef>
                <a:spcPts val="600"/>
              </a:spcBef>
            </a:pPr>
            <a:r>
              <a:rPr lang="ja-JP" altLang="en-US" sz="2000" b="1" dirty="0"/>
              <a:t>イエスが詩篇</a:t>
            </a:r>
            <a:r>
              <a:rPr lang="en-US" altLang="ja-JP" sz="2000" b="1" dirty="0"/>
              <a:t>22:1</a:t>
            </a:r>
            <a:r>
              <a:rPr lang="ja-JP" altLang="en-US" sz="2000" b="1" dirty="0"/>
              <a:t>の言葉を祈る姿を想像してみよう。　彼の体は十字架にかかり（詩</a:t>
            </a:r>
            <a:r>
              <a:rPr lang="en-US" altLang="ja-JP" sz="2000" b="1" dirty="0"/>
              <a:t>22:14</a:t>
            </a:r>
            <a:r>
              <a:rPr lang="ja-JP" altLang="en-US" sz="2000" b="1" dirty="0"/>
              <a:t>）、手足は刺し通され（詩</a:t>
            </a:r>
            <a:r>
              <a:rPr lang="en-US" altLang="ja-JP" sz="2000" b="1" dirty="0"/>
              <a:t>22:16</a:t>
            </a:r>
            <a:r>
              <a:rPr lang="ja-JP" altLang="en-US" sz="2000" b="1" dirty="0"/>
              <a:t>）、威嚇する群衆に囲まれ（詩</a:t>
            </a:r>
            <a:r>
              <a:rPr lang="en-US" altLang="ja-JP" sz="2000" b="1" dirty="0"/>
              <a:t>22:7-8</a:t>
            </a:r>
            <a:r>
              <a:rPr lang="ja-JP" altLang="en-US" sz="2000" b="1" dirty="0"/>
              <a:t>）、兵士たちが彼の衣服を分けるのを見て（詩</a:t>
            </a:r>
            <a:r>
              <a:rPr lang="en-US" altLang="ja-JP" sz="2000" b="1" dirty="0"/>
              <a:t>22:18</a:t>
            </a:r>
            <a:r>
              <a:rPr lang="ja-JP" altLang="en-US" sz="2000" b="1" dirty="0"/>
              <a:t>）、喉が渇いて死の瞬間を待ち（詩</a:t>
            </a:r>
            <a:r>
              <a:rPr lang="en-US" altLang="ja-JP" sz="2000" b="1" dirty="0"/>
              <a:t>22:15</a:t>
            </a:r>
            <a:r>
              <a:rPr lang="ja-JP" altLang="en-US" sz="2000" b="1" dirty="0"/>
              <a:t>）、</a:t>
            </a:r>
            <a:r>
              <a:rPr lang="en-US" altLang="ja-JP" sz="2000" b="1" dirty="0"/>
              <a:t>......</a:t>
            </a:r>
            <a:r>
              <a:rPr lang="ja-JP" altLang="en-US" sz="2000" b="1" dirty="0"/>
              <a:t>絶望した。</a:t>
            </a:r>
            <a:endParaRPr lang="es-ES" sz="2000" b="1" dirty="0"/>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15555" y="4279963"/>
            <a:ext cx="6648949" cy="1323439"/>
          </a:xfrm>
          <a:prstGeom prst="rect">
            <a:avLst/>
          </a:prstGeom>
          <a:noFill/>
        </p:spPr>
        <p:txBody>
          <a:bodyPr wrap="square">
            <a:spAutoFit/>
          </a:bodyPr>
          <a:lstStyle/>
          <a:p>
            <a:pPr>
              <a:spcBef>
                <a:spcPts val="600"/>
              </a:spcBef>
            </a:pPr>
            <a:r>
              <a:rPr lang="ja-JP" altLang="en-US" sz="2000" b="1" dirty="0"/>
              <a:t>そのような時、詩篇は私たちに、現状を越えて祈り、　信仰によって人生の回復を見るように教えている。　　私たちが感謝と喜びをもって神を賛美するために戻ってくる時を、信仰によって見るために（詩</a:t>
            </a:r>
            <a:r>
              <a:rPr lang="en-US" altLang="ja-JP" sz="2000" b="1" dirty="0"/>
              <a:t>22:25-26</a:t>
            </a:r>
            <a:r>
              <a:rPr lang="ja-JP" altLang="en-US" sz="2000" b="1" dirty="0"/>
              <a:t>）。</a:t>
            </a:r>
            <a:endParaRPr lang="es-ES" sz="2000" b="1" dirty="0"/>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010225"/>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418603" y="3121360"/>
            <a:ext cx="6633883" cy="1015663"/>
          </a:xfrm>
          <a:prstGeom prst="rect">
            <a:avLst/>
          </a:prstGeom>
          <a:noFill/>
        </p:spPr>
        <p:txBody>
          <a:bodyPr wrap="square">
            <a:spAutoFit/>
          </a:bodyPr>
          <a:lstStyle/>
          <a:p>
            <a:pPr>
              <a:spcBef>
                <a:spcPts val="600"/>
              </a:spcBef>
            </a:pPr>
            <a:r>
              <a:rPr lang="ja-JP" altLang="en-US" sz="2000" b="1" dirty="0"/>
              <a:t>あなたの置かれている状況は、イエスほど苦しいもの　ではないかもしれないが、イエスのように絶望的だと　感じたことはあるでしょう。</a:t>
            </a:r>
            <a:endParaRPr lang="es-ES" sz="2000" b="1" dirty="0"/>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15555" y="5687887"/>
            <a:ext cx="6620374" cy="1015663"/>
          </a:xfrm>
          <a:prstGeom prst="rect">
            <a:avLst/>
          </a:prstGeom>
          <a:noFill/>
        </p:spPr>
        <p:txBody>
          <a:bodyPr wrap="square">
            <a:spAutoFit/>
          </a:bodyPr>
          <a:lstStyle/>
          <a:p>
            <a:pPr>
              <a:spcBef>
                <a:spcPts val="600"/>
              </a:spcBef>
            </a:pPr>
            <a:r>
              <a:rPr lang="ja-JP" altLang="en-US" sz="2000" b="1" dirty="0"/>
              <a:t>絶望のとき、神が私たちの声を聞いてくださると確信　できる。私たちが神を見ていなくても、神は私たちの　苦難を気にかけ、見ていてくださる（詩</a:t>
            </a:r>
            <a:r>
              <a:rPr lang="en-US" altLang="ja-JP" sz="2000" b="1" dirty="0"/>
              <a:t>22:24</a:t>
            </a:r>
            <a:r>
              <a:rPr lang="ja-JP" altLang="en-US" sz="2000" b="1" dirty="0"/>
              <a:t>）。</a:t>
            </a:r>
            <a:endParaRPr lang="es-ES" sz="2000" b="1" dirty="0"/>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TotalTime>
  <Words>2828</Words>
  <Application>Microsoft Office PowerPoint</Application>
  <PresentationFormat>Panorámica</PresentationFormat>
  <Paragraphs>72</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Calibri</vt:lpstr>
      <vt:lpstr>Constantia</vt:lpstr>
      <vt:lpstr>Comic Sans MS</vt:lpstr>
      <vt:lpstr>Arial</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(日) キリストの言葉を宿すために、 あなたができることは何ですか？</vt:lpstr>
      <vt:lpstr>Presentación de PowerPoint</vt:lpstr>
      <vt:lpstr>(月) 詩編の言葉を使って祈ることの 利点について、 考えてみましょう</vt:lpstr>
      <vt:lpstr>Presentación de PowerPoint</vt:lpstr>
      <vt:lpstr>(火) なぜキリストは、 十字架のうえでも、 詩編の祈りを ささげられたのでしょうか？</vt:lpstr>
      <vt:lpstr>Presentación de PowerPoint</vt:lpstr>
      <vt:lpstr>(水) 祈るときに、 自分自身や自分の問題に 焦点を合わせることは、 なぜ間違いなのでしょうか？</vt:lpstr>
      <vt:lpstr>Presentación de PowerPoint</vt:lpstr>
      <vt:lpstr>(木) 人生がうまくいっている ときでさえも、 苦難についての詩編から 得るものがあるのは、 なぜでしょうか？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68</cp:revision>
  <dcterms:created xsi:type="dcterms:W3CDTF">2023-12-28T15:45:37Z</dcterms:created>
  <dcterms:modified xsi:type="dcterms:W3CDTF">2024-01-12T21:09:57Z</dcterms:modified>
</cp:coreProperties>
</file>