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309" r:id="rId4"/>
    <p:sldId id="310" r:id="rId5"/>
    <p:sldId id="311" r:id="rId6"/>
    <p:sldId id="257" r:id="rId7"/>
    <p:sldId id="307" r:id="rId8"/>
    <p:sldId id="312" r:id="rId9"/>
    <p:sldId id="259" r:id="rId10"/>
    <p:sldId id="260" r:id="rId11"/>
    <p:sldId id="316" r:id="rId12"/>
    <p:sldId id="261" r:id="rId13"/>
    <p:sldId id="315" r:id="rId14"/>
    <p:sldId id="262" r:id="rId15"/>
    <p:sldId id="263" r:id="rId16"/>
    <p:sldId id="313" r:id="rId17"/>
    <p:sldId id="264" r:id="rId18"/>
    <p:sldId id="314" r:id="rId19"/>
    <p:sldId id="302" r:id="rId20"/>
  </p:sldIdLst>
  <p:sldSz cx="12192000" cy="6858000"/>
  <p:notesSz cx="6858000" cy="9144000"/>
  <p:embeddedFontLst>
    <p:embeddedFont>
      <p:font typeface="游ゴシック" panose="020B0400000000000000" pitchFamily="34" charset="-128"/>
      <p:regular r:id="rId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85D"/>
    <a:srgbClr val="824A94"/>
    <a:srgbClr val="583264"/>
    <a:srgbClr val="442751"/>
    <a:srgbClr val="8C240A"/>
    <a:srgbClr val="0E356A"/>
    <a:srgbClr val="FCF8D0"/>
    <a:srgbClr val="FCF7C4"/>
    <a:srgbClr val="FEFCEC"/>
    <a:srgbClr val="FBF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2443" autoAdjust="0"/>
  </p:normalViewPr>
  <p:slideViewPr>
    <p:cSldViewPr snapToGrid="0">
      <p:cViewPr varScale="1">
        <p:scale>
          <a:sx n="99" d="100"/>
          <a:sy n="99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C375-5914-4F0C-A127-65EC7C644D19}" type="datetimeFigureOut">
              <a:rPr kumimoji="1" lang="ja-JP" altLang="en-US" smtClean="0"/>
              <a:t>2024/2/5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10D7C-23DF-49DF-AD90-0424F39E16C3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70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A2BD-E9DB-5869-689E-5DA22277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F8AFDA-3EEC-E1CC-7D63-C5685C1AB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17DA5-0A9C-28C2-224D-D262BC76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5663F5-F2CB-2815-44AB-3BD54F0C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9B31B-A442-A6A1-5876-012BFD19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6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74C7D-DDE9-2F2F-BF4E-80C26556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396727-471D-7D7A-3F65-749BF30B1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74DF2-F0CB-A0E4-C68C-BA6DA561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35A5D-2E97-8C84-EC80-A322833A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5DECB1-E756-1934-ABF9-D3278A10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4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193A0C-C75C-36A0-03E7-7A2DCA746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0C7814-8EBB-F44C-6F93-B6E5E3068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462735-80A5-327B-703E-2020ED9A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95347B-1F28-5A20-0FBA-54421B68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AFE3E-D6FB-D4C3-8843-3AFAA495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7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48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63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73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41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53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9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64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28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6A449-5CBF-F0A5-40D2-FCBFF8B2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F3A49-9C28-46F3-7EB2-77094D6A4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E1CFBC-ACE6-63FD-6F25-48480A6A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F0FB8-4CB9-91B9-03A1-C5BF7321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16BE8F-34BE-2358-D153-97D37766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5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722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06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26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030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788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545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138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93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51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7EE67-53CC-B7D3-DBCB-9BEB0963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3591BA-D889-07F5-2B50-3C55BBC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6F7DE-720B-C349-CF5D-3FE5C5F8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78A2E-6B60-EA9F-708C-31102AD1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6F464-0BDB-0C50-9427-8862822A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03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334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1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81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EB9F3-4E8F-3255-F53E-C50C2C80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855B6-D9BF-71A1-1C5D-56CFDCAD1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DDD265-C46F-EC7A-7A7B-0FC15E106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9EB085-B27C-E55F-D7A6-FE6CB7D1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6CEB3C-F0AA-B8B3-6B3B-B910AEBB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6B4C4F-B6FC-D8AE-2C1C-C40D31A4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6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06D80-810F-3806-3B14-907AE89C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8FA06D-A52D-9AEC-A415-06E1FA65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052545-856F-4500-AFA7-EE7BBA405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0D89BE-52CA-DDB9-58F8-60420C6E4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76505B-F132-0ACA-683F-08158E59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629C94-7084-DE1A-2059-D3CF81E5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B5C784-ECB8-8683-9D41-BF759CD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EABEF0-D178-633E-D51A-168E5D83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4277B-D909-B193-35E4-D021872F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76901D-61B4-FCEB-393A-2178D28C9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D01D2-CA58-FDD1-A943-BA6EAC58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3DD0A8-0C21-CDCC-E6E6-233E6BCE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C1E38F-11F4-74D7-8475-9904F518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75AAC8-90C8-0FE7-9148-CC837E0A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2E1538-D635-5F5B-3B4A-E79E3F38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FEC0B-D0ED-4F87-1BD8-1B45E15E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7A9A9-9AB8-9823-69B2-6B70DF41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024555-AF41-14CA-FD42-4095827A0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4DE4AA-54ED-6CA0-63A2-4CEA7295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CCDF37-1829-1C86-9D26-E8ACA4C9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0F0A9B-6D91-2EDD-F998-CF08CC44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2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D0848-1592-3E6D-280C-82F4EDB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62371B-67B5-7D92-8963-B4DD90E67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E1CBDA-9E8D-E17F-524F-24CF84CEF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BE9E8B-2B4F-CC76-276A-EFF1D66B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D65B75-F2BA-2F32-F1FF-59016F47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14FB4C-3AB8-07DA-71CA-150D30D7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9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D50AA0-31E2-34D5-D9FC-56EB027E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A59DE5-EFE8-BE17-B07F-79ADB965A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32931C-C39D-D3F3-6682-0C333BDC2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14C0B-CA40-4302-A50D-3E3CA6A9D9BC}" type="datetimeFigureOut">
              <a:rPr lang="es-ES" smtClean="0"/>
              <a:t>05/02/2024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30C099-9814-7401-842B-FD7323C4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CA7FB-34CE-9414-C43F-E047F0C7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317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362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6BC413-07C1-E945-E8CB-D0C62108F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53" y="10"/>
            <a:ext cx="10872249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32226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D5D5D5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6003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4B15FA-7224-BC37-9E52-AD3D3010755C}"/>
              </a:ext>
            </a:extLst>
          </p:cNvPr>
          <p:cNvSpPr txBox="1"/>
          <p:nvPr/>
        </p:nvSpPr>
        <p:spPr>
          <a:xfrm rot="5400000">
            <a:off x="-1726316" y="2733010"/>
            <a:ext cx="6478634" cy="1551004"/>
          </a:xfrm>
          <a:prstGeom prst="rect">
            <a:avLst/>
          </a:prstGeom>
          <a:noFill/>
        </p:spPr>
        <p:txBody>
          <a:bodyPr vert="wordArtVert" wrap="non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ja-JP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C240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私は立ち上がる</a:t>
            </a:r>
            <a:endParaRPr lang="en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C240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73856C-292E-F8DF-2E2E-6772B8B18C56}"/>
              </a:ext>
            </a:extLst>
          </p:cNvPr>
          <p:cNvSpPr txBox="1"/>
          <p:nvPr/>
        </p:nvSpPr>
        <p:spPr>
          <a:xfrm>
            <a:off x="3121051" y="6061717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2024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年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2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月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10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日　第</a:t>
            </a:r>
            <a:r>
              <a:rPr lang="en-US" altLang="ja-JP" sz="2000" b="1" dirty="0">
                <a:solidFill>
                  <a:srgbClr val="74585D"/>
                </a:solidFill>
                <a:latin typeface="+mn-ea"/>
              </a:rPr>
              <a:t>6</a:t>
            </a:r>
            <a:r>
              <a:rPr lang="ja-JP" altLang="en-US" sz="2000" b="1" dirty="0">
                <a:solidFill>
                  <a:srgbClr val="74585D"/>
                </a:solidFill>
                <a:latin typeface="+mn-ea"/>
              </a:rPr>
              <a:t>課</a:t>
            </a:r>
            <a:endParaRPr lang="en" sz="2000" b="1" dirty="0">
              <a:solidFill>
                <a:srgbClr val="74585D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03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B1772E-0613-2BFC-7FB7-1EAE5D81774B}"/>
              </a:ext>
            </a:extLst>
          </p:cNvPr>
          <p:cNvSpPr txBox="1"/>
          <p:nvPr/>
        </p:nvSpPr>
        <p:spPr>
          <a:xfrm>
            <a:off x="2066924" y="0"/>
            <a:ext cx="101250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4400" b="1" spc="300" dirty="0">
                <a:ln/>
                <a:solidFill>
                  <a:schemeClr val="accent4"/>
                </a:solidFill>
              </a:rPr>
              <a:t>人間の裁き</a:t>
            </a:r>
            <a:endParaRPr lang="en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DC0E97-4DD7-3D6F-F1FD-A0A28808816A}"/>
              </a:ext>
            </a:extLst>
          </p:cNvPr>
          <p:cNvSpPr txBox="1"/>
          <p:nvPr/>
        </p:nvSpPr>
        <p:spPr>
          <a:xfrm>
            <a:off x="1968313" y="704933"/>
            <a:ext cx="1012507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弱い者と、みなしごとを公平に扱い、苦しむ者と乏しい者の権利を擁護せよ。</a:t>
            </a:r>
            <a:r>
              <a:rPr lang="en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19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82:3)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62C7C5-1AD4-5504-8204-479DE2850C32}"/>
              </a:ext>
            </a:extLst>
          </p:cNvPr>
          <p:cNvSpPr txBox="1"/>
          <p:nvPr/>
        </p:nvSpPr>
        <p:spPr>
          <a:xfrm>
            <a:off x="117661" y="1343177"/>
            <a:ext cx="699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神は裁く能力を民の指導者に委ね、王がイスラエルの主な裁き手となった（詩</a:t>
            </a:r>
            <a:r>
              <a:rPr lang="en-US" altLang="ja-JP" sz="2000" b="1" dirty="0"/>
              <a:t>72:1-2</a:t>
            </a:r>
            <a:r>
              <a:rPr lang="ja-JP" altLang="en-US" sz="2000" b="1" dirty="0"/>
              <a:t>）。神の委任によって裁く者は「神々」と呼ばれる（詩</a:t>
            </a:r>
            <a:r>
              <a:rPr lang="en-US" altLang="ja-JP" sz="2000" b="1" dirty="0"/>
              <a:t>82:1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2" name="Imagen 11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F9644A3B-C13D-7C78-F1F4-29F362681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79" y="1285875"/>
            <a:ext cx="4923836" cy="3286125"/>
          </a:xfrm>
          <a:prstGeom prst="roundRect">
            <a:avLst>
              <a:gd name="adj" fmla="val 76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631E74D-5848-63E3-ABBC-EDB7DDDD086E}"/>
              </a:ext>
            </a:extLst>
          </p:cNvPr>
          <p:cNvSpPr txBox="1"/>
          <p:nvPr/>
        </p:nvSpPr>
        <p:spPr>
          <a:xfrm>
            <a:off x="6961092" y="4720918"/>
            <a:ext cx="50818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神は人間の裁判官の裁き方を示している（詩</a:t>
            </a:r>
            <a:r>
              <a:rPr lang="en-US" altLang="ja-JP" sz="2000" b="1" dirty="0"/>
              <a:t>82:3-4</a:t>
            </a:r>
            <a:r>
              <a:rPr lang="ja-JP" altLang="en-US" sz="2000" b="1" dirty="0"/>
              <a:t>）。それを正しく行えば、彼らは「神の子」とみなされる（詩</a:t>
            </a:r>
            <a:r>
              <a:rPr lang="en-US" altLang="ja-JP" sz="2000" b="1" dirty="0"/>
              <a:t>82:6</a:t>
            </a:r>
            <a:r>
              <a:rPr lang="ja-JP" altLang="en-US" sz="2000" b="1" dirty="0"/>
              <a:t>）。　そうでなければ、彼ら自身が神の裁きを　受けることになる（詩</a:t>
            </a:r>
            <a:r>
              <a:rPr lang="en-US" altLang="ja-JP" sz="2000" b="1" dirty="0"/>
              <a:t>82:7-8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3C21FF-F638-0428-87E5-ACA6B8A66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85" y="4302139"/>
            <a:ext cx="4238625" cy="23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7CC9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Un hombre con u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62A0703F-E42A-1F40-CBD2-F82A93944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12" y="4302139"/>
            <a:ext cx="2151152" cy="2386345"/>
          </a:xfrm>
          <a:prstGeom prst="roundRect">
            <a:avLst>
              <a:gd name="adj" fmla="val 914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Imagen 21" descr="Imagen que contiene parado, oscuro, hombre, sostener&#10;&#10;Descripción generada automáticamente">
            <a:extLst>
              <a:ext uri="{FF2B5EF4-FFF2-40B4-BE49-F238E27FC236}">
                <a16:creationId xmlns:a16="http://schemas.microsoft.com/office/drawing/2014/main" id="{2DA5E613-F72D-5855-A2C8-E94975B27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2" y="60797"/>
            <a:ext cx="2101664" cy="1161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A61FA3-EEBB-8A27-E97A-547E104BD21F}"/>
              </a:ext>
            </a:extLst>
          </p:cNvPr>
          <p:cNvSpPr txBox="1"/>
          <p:nvPr/>
        </p:nvSpPr>
        <p:spPr>
          <a:xfrm>
            <a:off x="98610" y="3536975"/>
            <a:ext cx="6992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彼らが授かっている権威は、彼らの裁きかたが、神に対して責任を負っていることを意味する。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ED2D43-7010-7C9D-BFDA-68641BA5D835}"/>
              </a:ext>
            </a:extLst>
          </p:cNvPr>
          <p:cNvSpPr txBox="1"/>
          <p:nvPr/>
        </p:nvSpPr>
        <p:spPr>
          <a:xfrm>
            <a:off x="98610" y="2426350"/>
            <a:ext cx="6992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この委任は神の民にとどまらない。裁く能力を持つ者は皆、たとえそれを認識していなくても、神の権威によってそうしているのだ（ヨハ</a:t>
            </a:r>
            <a:r>
              <a:rPr lang="en-US" altLang="ja-JP" sz="2000" b="1" dirty="0"/>
              <a:t>19:10-11</a:t>
            </a:r>
            <a:r>
              <a:rPr lang="ja-JP" altLang="en-US" sz="2000" b="1" dirty="0"/>
              <a:t>、ロマ</a:t>
            </a:r>
            <a:r>
              <a:rPr lang="en-US" altLang="ja-JP" sz="2000" b="1" dirty="0"/>
              <a:t>13:1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648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B53C5-3B8A-5227-8241-F466E20E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火</a:t>
            </a:r>
            <a:r>
              <a:rPr kumimoji="1" lang="en-US" altLang="ja-JP" dirty="0"/>
              <a:t>)</a:t>
            </a:r>
            <a:br>
              <a:rPr kumimoji="1" lang="en-US" altLang="ja-JP" dirty="0"/>
            </a:br>
            <a:r>
              <a:rPr kumimoji="1" lang="ja-JP" altLang="en-US" dirty="0"/>
              <a:t>どうしたら、神様に与えられた影響力、地位、仕事、立場を、</a:t>
            </a:r>
            <a:br>
              <a:rPr kumimoji="1" lang="en-US" altLang="ja-JP" dirty="0"/>
            </a:br>
            <a:r>
              <a:rPr kumimoji="1" lang="ja-JP" altLang="en-US" dirty="0"/>
              <a:t>常に賢く用いることが</a:t>
            </a:r>
            <a:br>
              <a:rPr kumimoji="1" lang="en-US" altLang="ja-JP" dirty="0"/>
            </a:br>
            <a:r>
              <a:rPr kumimoji="1" lang="ja-JP" altLang="en-US" dirty="0"/>
              <a:t>できるでしょうか？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1357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D89299-46C5-AAA2-DB37-E70A3D2A2644}"/>
              </a:ext>
            </a:extLst>
          </p:cNvPr>
          <p:cNvSpPr txBox="1"/>
          <p:nvPr/>
        </p:nvSpPr>
        <p:spPr>
          <a:xfrm>
            <a:off x="2047875" y="2767280"/>
            <a:ext cx="810577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000" b="1">
                <a:ln/>
                <a:solidFill>
                  <a:schemeClr val="accent3"/>
                </a:solidFill>
              </a:defRPr>
            </a:lvl1pPr>
          </a:lstStyle>
          <a:p>
            <a:r>
              <a:rPr lang="ja-JP" altLang="en-US" spc="300" dirty="0">
                <a:solidFill>
                  <a:schemeClr val="accent5">
                    <a:lumMod val="75000"/>
                  </a:schemeClr>
                </a:solidFill>
              </a:rPr>
              <a:t>審判</a:t>
            </a:r>
            <a:endParaRPr lang="en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E9EF62-6552-ED14-B6D4-ADDAB49E0D2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神の怒り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EE01B-734A-7AC1-4DB8-9D16C8B7C56D}"/>
              </a:ext>
            </a:extLst>
          </p:cNvPr>
          <p:cNvSpPr txBox="1"/>
          <p:nvPr/>
        </p:nvSpPr>
        <p:spPr>
          <a:xfrm>
            <a:off x="103367" y="584775"/>
            <a:ext cx="11990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あなたの憤りを彼らの上にそそぎ、あなたの激しい怒りを彼らに追いつかせてください。</a:t>
            </a: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69:24)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AEC78-421D-BAC4-7F53-693653843F3F}"/>
              </a:ext>
            </a:extLst>
          </p:cNvPr>
          <p:cNvSpPr txBox="1"/>
          <p:nvPr/>
        </p:nvSpPr>
        <p:spPr>
          <a:xfrm>
            <a:off x="5750047" y="1035854"/>
            <a:ext cx="628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詩</a:t>
            </a:r>
            <a:r>
              <a:rPr lang="en-US" altLang="ja-JP" sz="2000" b="1" dirty="0"/>
              <a:t>137:9</a:t>
            </a:r>
            <a:r>
              <a:rPr lang="ja-JP" altLang="en-US" sz="2000" b="1" dirty="0"/>
              <a:t>の言葉「あなたのみどりごを取って／岩に　なげうつ者はさいわいである。」と、敵を愛しなさいというイエスの命令を、私たちはどのように調和　　させることができるだろうか？</a:t>
            </a:r>
            <a:endParaRPr lang="en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15C7F5-9B58-E98A-0F3B-3A872DBCF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4" y="1088102"/>
            <a:ext cx="5476875" cy="3426090"/>
          </a:xfrm>
          <a:prstGeom prst="snip2DiagRect">
            <a:avLst>
              <a:gd name="adj1" fmla="val 10287"/>
              <a:gd name="adj2" fmla="val 1082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386D8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tabla, hombre, vistiendo, pequeño&#10;&#10;Descripción generada automáticamente">
            <a:extLst>
              <a:ext uri="{FF2B5EF4-FFF2-40B4-BE49-F238E27FC236}">
                <a16:creationId xmlns:a16="http://schemas.microsoft.com/office/drawing/2014/main" id="{5E5F2BE6-FB75-946B-A9A0-FA92C9956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4648187"/>
            <a:ext cx="2390774" cy="2020012"/>
          </a:xfrm>
          <a:prstGeom prst="snip2DiagRect">
            <a:avLst>
              <a:gd name="adj1" fmla="val 1697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7DE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4DC7F4BC-77F7-B526-A7CC-381BA35A4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99" y="4648200"/>
            <a:ext cx="2971799" cy="20199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4A4E3BB-55D8-9AD5-8B18-AF0BA1D87D7B}"/>
              </a:ext>
            </a:extLst>
          </p:cNvPr>
          <p:cNvSpPr txBox="1"/>
          <p:nvPr/>
        </p:nvSpPr>
        <p:spPr>
          <a:xfrm>
            <a:off x="5770621" y="5145342"/>
            <a:ext cx="62388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霊感がこの言葉を残したのは、善と悪を軽んじる　ことはできないということを、私たちがはっきりと理解できるようにするためである。悪には結末が　あり、神の怒りはそれを根絶する唯一の手段として現れる。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67C346-A172-B4C0-49BD-154F8BDCC850}"/>
              </a:ext>
            </a:extLst>
          </p:cNvPr>
          <p:cNvSpPr txBox="1"/>
          <p:nvPr/>
        </p:nvSpPr>
        <p:spPr>
          <a:xfrm>
            <a:off x="5750049" y="3862892"/>
            <a:ext cx="6280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しかし、詩篇の作者は決して自分で復讐するつもりはない。なぜなら、神だけが真の正義を行ない、人々にその行為にふさわしい代償を与えることができる　　からだ。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145DC9-5855-6754-F7AE-78F451E982E0}"/>
              </a:ext>
            </a:extLst>
          </p:cNvPr>
          <p:cNvSpPr txBox="1"/>
          <p:nvPr/>
        </p:nvSpPr>
        <p:spPr>
          <a:xfrm>
            <a:off x="5791199" y="2488484"/>
            <a:ext cx="62800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神が復讐してくださるように、神の怒りを人に注ぐ　よう嘆願する詩篇は、辛辣で不穏なものだ。特に、　私たち自身の怒りや復讐の仕方を念頭に置くなら　　なおさらだ。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8689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B53C5-3B8A-5227-8241-F466E20E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(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水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)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悪に対する怒りと、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敵を愛することを、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どうしたら両立できますか？</a:t>
            </a:r>
            <a:b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19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72D6F6-7600-B71B-E6FF-8E3257DE1C1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rgbClr val="C00000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聖所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rgbClr val="C00000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067534-71FE-5208-E5B6-FA05B1E5C3D7}"/>
              </a:ext>
            </a:extLst>
          </p:cNvPr>
          <p:cNvSpPr txBox="1"/>
          <p:nvPr/>
        </p:nvSpPr>
        <p:spPr>
          <a:xfrm>
            <a:off x="1084728" y="678080"/>
            <a:ext cx="10022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わたしが神の聖所に行って、彼らの最後を悟り得たまではそうであった。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73:17)</a:t>
            </a:r>
            <a:endParaRPr lang="es-E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74B038-1F6E-C27A-EA1F-69168514BEF7}"/>
              </a:ext>
            </a:extLst>
          </p:cNvPr>
          <p:cNvSpPr txBox="1"/>
          <p:nvPr/>
        </p:nvSpPr>
        <p:spPr>
          <a:xfrm>
            <a:off x="206189" y="1271789"/>
            <a:ext cx="8727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latin typeface="+mn-ea"/>
              </a:rPr>
              <a:t>天の聖所は裁きと密接に結びついている。主が「ケルビムに</a:t>
            </a:r>
            <a:r>
              <a:rPr lang="ja-JP" altLang="en-US" sz="2000" b="1">
                <a:latin typeface="+mn-ea"/>
              </a:rPr>
              <a:t>座して」　（</a:t>
            </a:r>
            <a:r>
              <a:rPr lang="ja-JP" altLang="en-US" sz="2000" b="1" dirty="0">
                <a:latin typeface="+mn-ea"/>
              </a:rPr>
              <a:t>詩</a:t>
            </a:r>
            <a:r>
              <a:rPr lang="en-US" altLang="ja-JP" sz="2000" b="1" dirty="0">
                <a:latin typeface="+mn-ea"/>
              </a:rPr>
              <a:t>99:1</a:t>
            </a:r>
            <a:r>
              <a:rPr lang="ja-JP" altLang="en-US" sz="2000" b="1" dirty="0">
                <a:latin typeface="+mn-ea"/>
              </a:rPr>
              <a:t>）治める至聖所では、裁きの業が行われる（ダニ</a:t>
            </a:r>
            <a:r>
              <a:rPr lang="en-US" altLang="ja-JP" sz="2000" b="1" dirty="0">
                <a:latin typeface="+mn-ea"/>
              </a:rPr>
              <a:t>7:9-10</a:t>
            </a:r>
            <a:r>
              <a:rPr lang="ja-JP" altLang="en-US" sz="2000" b="1" dirty="0">
                <a:latin typeface="+mn-ea"/>
              </a:rPr>
              <a:t>）。</a:t>
            </a:r>
            <a:endParaRPr lang="en" sz="2000" b="1" dirty="0">
              <a:latin typeface="+mn-ea"/>
            </a:endParaRPr>
          </a:p>
        </p:txBody>
      </p:sp>
      <p:pic>
        <p:nvPicPr>
          <p:cNvPr id="4" name="Imagen 3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F23A830F-9177-6642-F6A0-DC4BE72A8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930" y="1257860"/>
            <a:ext cx="3051880" cy="44100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99CC46-E9E7-471B-7070-D5138D380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2147740"/>
            <a:ext cx="4403911" cy="214627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D75075-D8B9-2740-C542-87EF8F98221D}"/>
              </a:ext>
            </a:extLst>
          </p:cNvPr>
          <p:cNvSpPr txBox="1"/>
          <p:nvPr/>
        </p:nvSpPr>
        <p:spPr>
          <a:xfrm>
            <a:off x="4790556" y="2527667"/>
            <a:ext cx="40962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latin typeface="+mn-ea"/>
              </a:rPr>
              <a:t>罪の赦しと正義の回復が行われる場所である。これは、救い主に　しがみつく者の赦しと、救い主を拒む者の断罪の両方を意味する（詩</a:t>
            </a:r>
            <a:r>
              <a:rPr lang="en-US" altLang="ja-JP" sz="2000" b="1" dirty="0">
                <a:latin typeface="+mn-ea"/>
              </a:rPr>
              <a:t>1:5-6</a:t>
            </a:r>
            <a:r>
              <a:rPr lang="ja-JP" altLang="en-US" sz="2000" b="1" dirty="0">
                <a:latin typeface="+mn-ea"/>
              </a:rPr>
              <a:t>）。</a:t>
            </a:r>
            <a:endParaRPr lang="en" sz="2000" b="1" dirty="0">
              <a:latin typeface="+mn-e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381D9E-A00C-BDB6-B9C9-F58EB4C47A47}"/>
              </a:ext>
            </a:extLst>
          </p:cNvPr>
          <p:cNvSpPr txBox="1"/>
          <p:nvPr/>
        </p:nvSpPr>
        <p:spPr>
          <a:xfrm>
            <a:off x="3305176" y="4584478"/>
            <a:ext cx="5628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あかしの箱で明確に象徴されているように、　審判は神の律法である十戒の成就か違反かに　基づいている。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0CADA1-1B70-C925-527F-6637D6F2D7CA}"/>
              </a:ext>
            </a:extLst>
          </p:cNvPr>
          <p:cNvSpPr txBox="1"/>
          <p:nvPr/>
        </p:nvSpPr>
        <p:spPr>
          <a:xfrm>
            <a:off x="3305175" y="5768206"/>
            <a:ext cx="8886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神の赦しを確信している神のしもべたちは、裁きの時を待ち望み、正義が　ついに成就するように、その到来を叫び求める（詩</a:t>
            </a:r>
            <a:r>
              <a:rPr lang="en-US" altLang="ja-JP" sz="2000" b="1" dirty="0"/>
              <a:t>7:6-8; 9:19; 67:4; 99:4; 135 :14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5" name="Imagen 14" descr="Imagen que contiene interior, tabla, pequeño, cuarto&#10;&#10;Descripción generada automáticamente">
            <a:extLst>
              <a:ext uri="{FF2B5EF4-FFF2-40B4-BE49-F238E27FC236}">
                <a16:creationId xmlns:a16="http://schemas.microsoft.com/office/drawing/2014/main" id="{51E67664-DC4E-127B-1451-376212BE7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4564309"/>
            <a:ext cx="3004777" cy="2146276"/>
          </a:xfrm>
          <a:prstGeom prst="rect">
            <a:avLst/>
          </a:prstGeom>
          <a:ln w="38100" cap="sq">
            <a:solidFill>
              <a:srgbClr val="E7915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1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B53C5-3B8A-5227-8241-F466E20E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(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木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)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何故、主の裁きは、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游ゴシック Light" panose="020B0300000000000000" pitchFamily="50" charset="-128"/>
                <a:cs typeface="+mj-cs"/>
              </a:rPr>
              <a:t>良き知らせなのですか？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54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EA1681-1E77-83AD-1C04-5F493CC91976}"/>
              </a:ext>
            </a:extLst>
          </p:cNvPr>
          <p:cNvSpPr txBox="1"/>
          <p:nvPr/>
        </p:nvSpPr>
        <p:spPr>
          <a:xfrm>
            <a:off x="2270760" y="1609334"/>
            <a:ext cx="98145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3600" b="1" dirty="0">
                <a:latin typeface="Constantia" panose="02030602050306030303" pitchFamily="18" charset="0"/>
              </a:rPr>
              <a:t>「雲の中の弓が太陽の光と雨の結合によって　形成されるように、玉座を囲む虹は慈悲と正義の結合した力を表しています。というのも、　正義だけが維持されるのではなく、正義は玉座の上にある約束の虹の栄光を消してしまう　　からです。正義も罰もなければ、神の統治に　　安定はない。裁きと憐れみが混ざり合うことで、救いは完全なものとなるのです」。</a:t>
            </a:r>
            <a:endParaRPr lang="en" sz="3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BC2816-4317-5B28-E069-0C43D5CFF784}"/>
              </a:ext>
            </a:extLst>
          </p:cNvPr>
          <p:cNvSpPr txBox="1"/>
          <p:nvPr/>
        </p:nvSpPr>
        <p:spPr>
          <a:xfrm>
            <a:off x="4128919" y="6243752"/>
            <a:ext cx="771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b="1" dirty="0"/>
              <a:t>（非公式訳）</a:t>
            </a:r>
            <a:r>
              <a:rPr lang="en" sz="2000" b="1" dirty="0"/>
              <a:t>EGW (Maranatha: The Lord is coming, November 14)</a:t>
            </a:r>
          </a:p>
        </p:txBody>
      </p:sp>
    </p:spTree>
    <p:extLst>
      <p:ext uri="{BB962C8B-B14F-4D97-AF65-F5344CB8AC3E}">
        <p14:creationId xmlns:p14="http://schemas.microsoft.com/office/powerpoint/2010/main" val="28004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22" y="1524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º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726680" y="666722"/>
            <a:ext cx="4386852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「主は言われる、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「貧しい者が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かすめられ、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乏しい者が嘆く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ゆえに、わたしは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いま立ちあがって、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彼らをその慕い</a:t>
            </a:r>
            <a:r>
              <a:rPr kumimoji="0" lang="ja-JP" altLang="en-U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　　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求める安全な所に」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（詩編12：5 </a:t>
            </a:r>
            <a:r>
              <a:rPr kumimoji="0" lang="es-ES" sz="32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口語訳</a:t>
            </a:r>
            <a:r>
              <a:rPr kumimoji="0" lang="es-ES" sz="32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)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993932" y="635190"/>
            <a:ext cx="4119600" cy="51090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「 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彼らは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言います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『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舌によって力を振るおう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自分の唇は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自分のためだ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わたしたちに主人などはない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。』」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詩編</a:t>
            </a: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 12:5, </a:t>
            </a:r>
            <a:r>
              <a:rPr kumimoji="0" lang="es-ES" sz="28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新共同訳</a:t>
            </a: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Comic Sans MS"/>
              </a:rPr>
              <a:t>)</a:t>
            </a:r>
            <a:endParaRPr kumimoji="0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2A17356-2065-EA82-2A65-3CC961C67405}"/>
              </a:ext>
            </a:extLst>
          </p:cNvPr>
          <p:cNvSpPr txBox="1"/>
          <p:nvPr/>
        </p:nvSpPr>
        <p:spPr>
          <a:xfrm>
            <a:off x="6902824" y="3637493"/>
            <a:ext cx="5289176" cy="30777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>
              <a:tabLst>
                <a:tab pos="538163" algn="l"/>
              </a:tabLst>
            </a:pP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戦士</a:t>
            </a:r>
            <a:r>
              <a:rPr lang="ja-JP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（詩篇</a:t>
            </a:r>
            <a:r>
              <a:rPr lang="en-US" altLang="zh-TW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zh-TW" altLang="en-US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篇）</a:t>
            </a:r>
            <a:endParaRPr lang="en" sz="2600" b="1" dirty="0">
              <a:solidFill>
                <a:srgbClr val="FE48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ja-JP" altLang="en-US" sz="2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正義：</a:t>
            </a:r>
            <a:endParaRPr lang="en" sz="2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神の裁き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-US" altLang="ja-JP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ja-JP" altLang="en-US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人間の裁き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  <a:r>
              <a:rPr lang="ja-JP" altLang="en-US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ja-JP" altLang="en-US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試験</a:t>
            </a:r>
            <a:r>
              <a:rPr lang="en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:</a:t>
            </a: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神の怒り</a:t>
            </a: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（詩篇</a:t>
            </a:r>
            <a:r>
              <a:rPr lang="en-US" altLang="ja-JP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58</a:t>
            </a:r>
            <a:r>
              <a:rPr lang="ja-JP" altLang="en-US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篇）</a:t>
            </a:r>
            <a:endParaRPr lang="en" sz="2400" b="1" dirty="0">
              <a:solidFill>
                <a:srgbClr val="A3FB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  <a:p>
            <a:pPr>
              <a:tabLst>
                <a:tab pos="538163" algn="l"/>
              </a:tabLst>
            </a:pP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聖所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詩篇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99</a:t>
            </a:r>
            <a:r>
              <a:rPr lang="ja-JP" altLang="en-US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篇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3A4E5F-A9AA-53A1-3E8D-39D37DB4DFBB}"/>
              </a:ext>
            </a:extLst>
          </p:cNvPr>
          <p:cNvSpPr txBox="1"/>
          <p:nvPr/>
        </p:nvSpPr>
        <p:spPr>
          <a:xfrm>
            <a:off x="170999" y="300885"/>
            <a:ext cx="64814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詩篇の作者は、苦難や不公正に取り囲まれると、「主よ、立ち上がってください」と叫ぶ　　（詩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3:7; 7:6; 9:19; 10:12; 17:13; 35:2; 44:26; 74:22; 82:8; 132:8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761D635-5F33-CDCE-CD3F-B4CE878CD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177776"/>
            <a:ext cx="2724601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25000"/>
                <a:lumOff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viendo, vistiendo, parado&#10;&#10;Descripción generada automáticamente">
            <a:extLst>
              <a:ext uri="{FF2B5EF4-FFF2-40B4-BE49-F238E27FC236}">
                <a16:creationId xmlns:a16="http://schemas.microsoft.com/office/drawing/2014/main" id="{10CE79C1-0EA8-0015-783E-4B6C4B1C0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96409" y="177775"/>
            <a:ext cx="2052502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ibujo de una persona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E4A9918C-9367-6A04-70E8-F94337CEB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728" y="3289080"/>
            <a:ext cx="2008478" cy="3251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34392BF-A5E4-47E7-8ABE-5F8AE6757529}"/>
              </a:ext>
            </a:extLst>
          </p:cNvPr>
          <p:cNvSpPr txBox="1"/>
          <p:nvPr/>
        </p:nvSpPr>
        <p:spPr>
          <a:xfrm>
            <a:off x="170998" y="3584358"/>
            <a:ext cx="3486601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神はまた、ご自分の怒り、すなわち「不思議なわざ」（イザ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28:21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）を　実行し、ご自分の民を　憐れむために、聖所から立ち上がる期限も定められている（詩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102:13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7" name="Imagen 16" descr="Forma&#10;&#10;Descripción generada automáticamente">
            <a:extLst>
              <a:ext uri="{FF2B5EF4-FFF2-40B4-BE49-F238E27FC236}">
                <a16:creationId xmlns:a16="http://schemas.microsoft.com/office/drawing/2014/main" id="{799786BA-D832-F398-0908-F29199BE1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929" y="6283877"/>
            <a:ext cx="432214" cy="387953"/>
          </a:xfrm>
          <a:prstGeom prst="rect">
            <a:avLst/>
          </a:prstGeom>
        </p:spPr>
      </p:pic>
      <p:pic>
        <p:nvPicPr>
          <p:cNvPr id="18" name="Imagen 17" descr="Forma&#10;&#10;Descripción generada automáticamente">
            <a:extLst>
              <a:ext uri="{FF2B5EF4-FFF2-40B4-BE49-F238E27FC236}">
                <a16:creationId xmlns:a16="http://schemas.microsoft.com/office/drawing/2014/main" id="{A8A3E326-04A0-4934-4D24-9E573DDDEE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620157"/>
            <a:ext cx="432214" cy="387953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B2F0C152-6FB4-D565-9F58-31FEBB8E3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196" y="5855510"/>
            <a:ext cx="432214" cy="387953"/>
          </a:xfrm>
          <a:prstGeom prst="rect">
            <a:avLst/>
          </a:prstGeom>
        </p:spPr>
      </p:pic>
      <p:pic>
        <p:nvPicPr>
          <p:cNvPr id="20" name="Imagen 19" descr="Forma&#10;&#10;Descripción generada automáticamente">
            <a:extLst>
              <a:ext uri="{FF2B5EF4-FFF2-40B4-BE49-F238E27FC236}">
                <a16:creationId xmlns:a16="http://schemas.microsoft.com/office/drawing/2014/main" id="{23F355BD-F338-823F-3D8D-1269C8F7EC82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993384"/>
            <a:ext cx="432000" cy="388800"/>
          </a:xfrm>
          <a:prstGeom prst="rect">
            <a:avLst/>
          </a:prstGeom>
        </p:spPr>
      </p:pic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815DEF5-1DB4-5E4F-B7EC-88DAFE2DB3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3780368"/>
            <a:ext cx="654424" cy="405718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D4D30EE-786B-45B1-160C-80EAF65AAB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4334470"/>
            <a:ext cx="654424" cy="405718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5A2D555-4986-A17A-B7C7-1A70FB3239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5580593"/>
            <a:ext cx="654424" cy="405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45ECC-E928-1CBF-9783-141B78B22954}"/>
              </a:ext>
            </a:extLst>
          </p:cNvPr>
          <p:cNvSpPr txBox="1"/>
          <p:nvPr/>
        </p:nvSpPr>
        <p:spPr>
          <a:xfrm>
            <a:off x="170999" y="1946449"/>
            <a:ext cx="648148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その叫びの前で、主は戦士のように立ち上がり、無防備な者を守り（詩篇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12:5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）、「地の柔和な者」を裁き、救う（詩篇</a:t>
            </a:r>
            <a:r>
              <a:rPr lang="en-US" altLang="ja-JP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76:9</a:t>
            </a:r>
            <a:r>
              <a:rPr lang="ja-JP" altLang="en-US" sz="23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）。</a:t>
            </a:r>
            <a:endParaRPr lang="en" sz="23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81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5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307654-471F-A608-08EA-D36A4C9D7534}"/>
              </a:ext>
            </a:extLst>
          </p:cNvPr>
          <p:cNvSpPr txBox="1"/>
          <p:nvPr/>
        </p:nvSpPr>
        <p:spPr>
          <a:xfrm>
            <a:off x="-1" y="223989"/>
            <a:ext cx="300559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  <a:contourClr>
                <a:schemeClr val="bg1"/>
              </a:contourClr>
            </a:sp3d>
          </a:bodyPr>
          <a:lstStyle/>
          <a:p>
            <a:pPr algn="ctr"/>
            <a:r>
              <a:rPr lang="ja-JP" altLang="en-US" sz="4400" b="1" spc="3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戦士</a:t>
            </a:r>
            <a:endParaRPr lang="en" sz="4400" b="1" spc="30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567207-ED4F-A8FA-A471-049453D56FBE}"/>
              </a:ext>
            </a:extLst>
          </p:cNvPr>
          <p:cNvSpPr txBox="1"/>
          <p:nvPr/>
        </p:nvSpPr>
        <p:spPr>
          <a:xfrm>
            <a:off x="2663910" y="109560"/>
            <a:ext cx="5648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「わたしの強い敵と、わたしを憎む者とから／わたしを助け出されました。彼らはわたしに　まさって強かったからです。」</a:t>
            </a:r>
            <a:r>
              <a:rPr lang="en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詩篇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18</a:t>
            </a:r>
            <a:r>
              <a:rPr lang="ja-JP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：</a:t>
            </a:r>
            <a:r>
              <a:rPr lang="en-US" altLang="ja-JP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17</a:t>
            </a:r>
            <a:r>
              <a:rPr lang="en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)</a:t>
            </a:r>
            <a:endParaRPr lang="es-ES" sz="20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2EC0F1-0316-6456-7245-EE71BD6EBFB5}"/>
              </a:ext>
            </a:extLst>
          </p:cNvPr>
          <p:cNvSpPr txBox="1"/>
          <p:nvPr/>
        </p:nvSpPr>
        <p:spPr>
          <a:xfrm>
            <a:off x="247651" y="1183558"/>
            <a:ext cx="842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神には私たちを守る力があるのだろうか？もちろんだ（詩</a:t>
            </a:r>
            <a:r>
              <a:rPr lang="en-US" altLang="ja-JP" sz="2000" b="1" dirty="0"/>
              <a:t>18:2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2" name="Imagen 1" descr="Un dibujo de una persona con un caballo&#10;&#10;Descripción generada automáticamente con confianza media">
            <a:extLst>
              <a:ext uri="{FF2B5EF4-FFF2-40B4-BE49-F238E27FC236}">
                <a16:creationId xmlns:a16="http://schemas.microsoft.com/office/drawing/2014/main" id="{C2A925AE-0DD7-B848-1A8F-A2EC7A08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525" y="142875"/>
            <a:ext cx="3255035" cy="65754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20807C-0941-6443-2D69-7595FB15D428}"/>
              </a:ext>
            </a:extLst>
          </p:cNvPr>
          <p:cNvSpPr txBox="1"/>
          <p:nvPr/>
        </p:nvSpPr>
        <p:spPr>
          <a:xfrm>
            <a:off x="4377275" y="2900387"/>
            <a:ext cx="4464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ダビデは戦いに慣れた戦士であったが、決して自分の力、知性、武器の扱いの巧みさに頼らなかった。　　ダビデの勝利はすべて、いつも彼のために戦ってくださる神のおかげであった（詩</a:t>
            </a:r>
            <a:r>
              <a:rPr lang="en-US" altLang="ja-JP" sz="2000" b="1" dirty="0"/>
              <a:t>18:47-48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313FE9-DFD4-4ADF-5785-D613B067B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4" y="3145087"/>
            <a:ext cx="2559136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332A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3A70865-4C8C-60AE-FDBD-D138CDF1C7EC}"/>
              </a:ext>
            </a:extLst>
          </p:cNvPr>
          <p:cNvSpPr txBox="1"/>
          <p:nvPr/>
        </p:nvSpPr>
        <p:spPr>
          <a:xfrm>
            <a:off x="2805589" y="5025104"/>
            <a:ext cx="59448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神の決断と行動の大きさは、苦しむ人々に対する神の大きな配慮と憐れみ、あるいは悪を　　　　打ち負かす神の能力に対する疑念を払拭するはずだ。私たちはただ、神がそれをなさるのを待つ　だけでよいのだ。</a:t>
            </a:r>
            <a:endParaRPr lang="en" sz="2000" b="1" dirty="0"/>
          </a:p>
        </p:txBody>
      </p:sp>
      <p:pic>
        <p:nvPicPr>
          <p:cNvPr id="12" name="Imagen 11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760787CE-1C94-D4BA-01E2-59BA3DA22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589" y="2900387"/>
            <a:ext cx="1454737" cy="20159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E82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510570-8E4D-E7E8-7691-795658A74E7D}"/>
              </a:ext>
            </a:extLst>
          </p:cNvPr>
          <p:cNvSpPr txBox="1"/>
          <p:nvPr/>
        </p:nvSpPr>
        <p:spPr>
          <a:xfrm>
            <a:off x="235476" y="1678423"/>
            <a:ext cx="842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私たちは、神が馬に乗った戦士として顕現し、大地を震わせ、煙と火を巻き起こすのを見ることができる； その力強い声で敵を麻痺させ、自然の力を矢として用い、こうして神に叫ぶ者を救い出す（詩</a:t>
            </a:r>
            <a:r>
              <a:rPr lang="en-US" altLang="ja-JP" sz="2000" b="1" dirty="0"/>
              <a:t>18:7-18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659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90281A-C97D-E5C1-48E9-896FF6AA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8522"/>
            <a:ext cx="10515600" cy="2560955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日</a:t>
            </a:r>
            <a:r>
              <a:rPr kumimoji="1" lang="en-US" altLang="ja-JP" dirty="0"/>
              <a:t>)</a:t>
            </a:r>
            <a:br>
              <a:rPr kumimoji="1" lang="en-US" altLang="ja-JP" dirty="0"/>
            </a:br>
            <a:r>
              <a:rPr kumimoji="1" lang="ja-JP" altLang="en-US" dirty="0"/>
              <a:t>神様からあなたが受けた賜物のなかで、あなたが今、特に感謝し、</a:t>
            </a:r>
            <a:br>
              <a:rPr kumimoji="1" lang="en-US" altLang="ja-JP" dirty="0"/>
            </a:br>
            <a:r>
              <a:rPr kumimoji="1" lang="ja-JP" altLang="en-US" dirty="0"/>
              <a:t>神様のみ名を賛美したいと思うのは、</a:t>
            </a:r>
            <a:br>
              <a:rPr kumimoji="1" lang="en-US" altLang="ja-JP" dirty="0"/>
            </a:br>
            <a:r>
              <a:rPr kumimoji="1" lang="ja-JP" altLang="en-US" dirty="0"/>
              <a:t>どのような賜物ですか？</a:t>
            </a:r>
          </a:p>
        </p:txBody>
      </p:sp>
    </p:spTree>
    <p:extLst>
      <p:ext uri="{BB962C8B-B14F-4D97-AF65-F5344CB8AC3E}">
        <p14:creationId xmlns:p14="http://schemas.microsoft.com/office/powerpoint/2010/main" val="23104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CD480B-178A-1381-49BE-752BBCB2214B}"/>
              </a:ext>
            </a:extLst>
          </p:cNvPr>
          <p:cNvSpPr txBox="1"/>
          <p:nvPr/>
        </p:nvSpPr>
        <p:spPr>
          <a:xfrm>
            <a:off x="2047875" y="2767280"/>
            <a:ext cx="809625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8000" b="1" spc="300" dirty="0">
                <a:ln/>
                <a:solidFill>
                  <a:schemeClr val="accent3"/>
                </a:solidFill>
              </a:rPr>
              <a:t>裁き</a:t>
            </a:r>
            <a:endParaRPr lang="en" sz="8000" b="1" spc="3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7D70E2-ADD5-60C7-7C33-35364C53B5BB}"/>
              </a:ext>
            </a:extLst>
          </p:cNvPr>
          <p:cNvSpPr txBox="1"/>
          <p:nvPr/>
        </p:nvSpPr>
        <p:spPr>
          <a:xfrm>
            <a:off x="-127220" y="241223"/>
            <a:ext cx="4301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神の裁き</a:t>
            </a:r>
            <a:endParaRPr lang="en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90000"/>
                  <a:lumOff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0ED325-24B3-1AF1-E3D8-8792E4AB9A92}"/>
              </a:ext>
            </a:extLst>
          </p:cNvPr>
          <p:cNvSpPr txBox="1"/>
          <p:nvPr/>
        </p:nvSpPr>
        <p:spPr>
          <a:xfrm>
            <a:off x="3450867" y="120883"/>
            <a:ext cx="6268692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主は言われる、「貧しい者がかすめられ、乏しい者が嘆くゆえに、わたしはいま立ちあがって、彼らをその慕い求める安全な所に置こう」と。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ja-JP" altLang="en-US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詩篇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12:5)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788044-3A47-5592-FF8C-E25B8B78F507}"/>
              </a:ext>
            </a:extLst>
          </p:cNvPr>
          <p:cNvSpPr txBox="1"/>
          <p:nvPr/>
        </p:nvSpPr>
        <p:spPr>
          <a:xfrm>
            <a:off x="5292538" y="1302633"/>
            <a:ext cx="689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聖書は、神が不正を容認しないことをはっきりと示している。困っている者や虐げられている者が神に叫ぶなら、　神は彼らに正義を与えるために立ち上がられる（詩</a:t>
            </a:r>
            <a:r>
              <a:rPr lang="en-US" altLang="ja-JP" sz="2000" b="1" dirty="0"/>
              <a:t>12:5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4" name="Imagen 3" descr="Imagen que contiene tabla, sostener, pequeño, comida&#10;&#10;Descripción generada automáticamente">
            <a:extLst>
              <a:ext uri="{FF2B5EF4-FFF2-40B4-BE49-F238E27FC236}">
                <a16:creationId xmlns:a16="http://schemas.microsoft.com/office/drawing/2014/main" id="{EB40B221-05F2-03FB-EC43-1CA16CB86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424442"/>
            <a:ext cx="4854388" cy="2296768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4140E5-54AA-FFD3-C48E-2E16BC128132}"/>
              </a:ext>
            </a:extLst>
          </p:cNvPr>
          <p:cNvSpPr txBox="1"/>
          <p:nvPr/>
        </p:nvSpPr>
        <p:spPr>
          <a:xfrm>
            <a:off x="206188" y="3997387"/>
            <a:ext cx="8900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困っている人々に対する神の態度は、私たちにも同じように感じるように、つまり、彼らを気遣うようにと呼びかけている。主はこのような態度をとる者に報いられる（詩</a:t>
            </a:r>
            <a:r>
              <a:rPr lang="en-US" altLang="ja-JP" sz="2000" b="1" dirty="0"/>
              <a:t>41:1-3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pic>
        <p:nvPicPr>
          <p:cNvPr id="12" name="Imagen 11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51039F8-93B7-8A1C-07E2-184FBDC33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786685"/>
            <a:ext cx="2790824" cy="196234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294FA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Imagen que contiene edificio, exterior, persona, hombre&#10;&#10;Descripción generada automáticamente">
            <a:extLst>
              <a:ext uri="{FF2B5EF4-FFF2-40B4-BE49-F238E27FC236}">
                <a16:creationId xmlns:a16="http://schemas.microsoft.com/office/drawing/2014/main" id="{F4AFACAF-B3E7-1D9C-2B13-BF5221E53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987" y="4117543"/>
            <a:ext cx="2790825" cy="2631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1B0E81-9DE9-E428-728C-C775D0621E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0833" y="106999"/>
            <a:ext cx="2334979" cy="1069364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96C7DD1-9291-E98F-A9B4-8C95B9CBB7A9}"/>
              </a:ext>
            </a:extLst>
          </p:cNvPr>
          <p:cNvSpPr txBox="1"/>
          <p:nvPr/>
        </p:nvSpPr>
        <p:spPr>
          <a:xfrm>
            <a:off x="206188" y="5056979"/>
            <a:ext cx="54611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私たちの知恵や能力に頼るのではなく、神の知恵と力に頼って、抑圧に立ち向かわなければならない。正当に行動できるのは神だけだ。神は、虐げられた者を助けない怠慢と同様に、すべての虐待を裁かれる（マタ</a:t>
            </a:r>
            <a:r>
              <a:rPr lang="en-US" altLang="ja-JP" sz="2000" b="1" dirty="0"/>
              <a:t>25:31-46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D6E6DF-EB6F-5876-6A87-B042E648C2F3}"/>
              </a:ext>
            </a:extLst>
          </p:cNvPr>
          <p:cNvSpPr txBox="1"/>
          <p:nvPr/>
        </p:nvSpPr>
        <p:spPr>
          <a:xfrm>
            <a:off x="5284741" y="2376412"/>
            <a:ext cx="6899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ダビデは、自分が弱く病んでいると感じ、自分の友人たちが密かに自分の死を願っていた時、神に叫んだ（詩</a:t>
            </a:r>
            <a:r>
              <a:rPr lang="en-US" altLang="ja-JP" sz="2000" b="1" dirty="0"/>
              <a:t>41:7-9</a:t>
            </a:r>
            <a:r>
              <a:rPr lang="ja-JP" altLang="en-US" sz="2000" b="1" dirty="0"/>
              <a:t>）。ダビデは自分の無価値さを告白し、神が聞いて　　くださることを確信して、憐れみ深い神の御手に委ねた（詩</a:t>
            </a:r>
            <a:r>
              <a:rPr lang="en-US" altLang="ja-JP" sz="2000" b="1" dirty="0"/>
              <a:t>41:4</a:t>
            </a:r>
            <a:r>
              <a:rPr lang="ja-JP" altLang="en-US" sz="2000" b="1" dirty="0"/>
              <a:t>、</a:t>
            </a:r>
            <a:r>
              <a:rPr lang="en-US" altLang="ja-JP" sz="2000" b="1" dirty="0"/>
              <a:t>11-13</a:t>
            </a:r>
            <a:r>
              <a:rPr lang="ja-JP" altLang="en-US" sz="2000" b="1" dirty="0"/>
              <a:t>）。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962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B53C5-3B8A-5227-8241-F466E20E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月</a:t>
            </a:r>
            <a:r>
              <a:rPr kumimoji="1" lang="en-US" altLang="ja-JP" dirty="0"/>
              <a:t>)</a:t>
            </a:r>
            <a:br>
              <a:rPr kumimoji="1" lang="en-US" altLang="ja-JP" dirty="0"/>
            </a:br>
            <a:r>
              <a:rPr kumimoji="1" lang="ja-JP" altLang="en-US" dirty="0"/>
              <a:t>どうしたら、弱い立場の仲間たちを、</a:t>
            </a:r>
            <a:br>
              <a:rPr kumimoji="1" lang="en-US" altLang="ja-JP" dirty="0"/>
            </a:br>
            <a:r>
              <a:rPr kumimoji="1" lang="ja-JP" altLang="en-US" dirty="0"/>
              <a:t>常に、大切にすることが</a:t>
            </a:r>
            <a:br>
              <a:rPr kumimoji="1" lang="en-US" altLang="ja-JP" dirty="0"/>
            </a:br>
            <a:r>
              <a:rPr kumimoji="1" lang="ja-JP" altLang="en-US" dirty="0"/>
              <a:t>できるでしょうか？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35795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2060"/>
      </a:accent1>
      <a:accent2>
        <a:srgbClr val="A6B727"/>
      </a:accent2>
      <a:accent3>
        <a:srgbClr val="7030A0"/>
      </a:accent3>
      <a:accent4>
        <a:srgbClr val="33CCCC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2455</Words>
  <Application>Microsoft Office PowerPoint</Application>
  <PresentationFormat>Panorámica</PresentationFormat>
  <Paragraphs>63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Aptos Display</vt:lpstr>
      <vt:lpstr>Calibri</vt:lpstr>
      <vt:lpstr>Constantia</vt:lpstr>
      <vt:lpstr>Aptos</vt:lpstr>
      <vt:lpstr>Comic Sans MS</vt:lpstr>
      <vt:lpstr>Arial</vt:lpstr>
      <vt:lpstr>游ゴシック</vt:lpstr>
      <vt:lpstr>Tema de Office</vt:lpstr>
      <vt:lpstr>2_Tema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(日) 神様からあなたが受けた賜物のなかで、あなたが今、特に感謝し、 神様のみ名を賛美したいと思うのは、 どのような賜物ですか？</vt:lpstr>
      <vt:lpstr>Presentación de PowerPoint</vt:lpstr>
      <vt:lpstr>Presentación de PowerPoint</vt:lpstr>
      <vt:lpstr>(月) どうしたら、弱い立場の仲間たちを、 常に、大切にすることが できるでしょうか？</vt:lpstr>
      <vt:lpstr>Presentación de PowerPoint</vt:lpstr>
      <vt:lpstr>(火) どうしたら、神様に与えられた影響力、地位、仕事、立場を、 常に賢く用いることが できるでしょうか？</vt:lpstr>
      <vt:lpstr>Presentación de PowerPoint</vt:lpstr>
      <vt:lpstr>Presentación de PowerPoint</vt:lpstr>
      <vt:lpstr>(水) 悪に対する怒りと、 敵を愛することを、 どうしたら両立できますか？ </vt:lpstr>
      <vt:lpstr>Presentación de PowerPoint</vt:lpstr>
      <vt:lpstr>(木) 何故、主の裁きは、 良き知らせなのですか？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105</cp:revision>
  <dcterms:created xsi:type="dcterms:W3CDTF">2024-01-21T15:46:05Z</dcterms:created>
  <dcterms:modified xsi:type="dcterms:W3CDTF">2024-02-05T05:58:11Z</dcterms:modified>
</cp:coreProperties>
</file>