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304" r:id="rId4"/>
    <p:sldId id="305" r:id="rId5"/>
    <p:sldId id="257" r:id="rId6"/>
    <p:sldId id="258" r:id="rId7"/>
    <p:sldId id="259" r:id="rId8"/>
    <p:sldId id="306" r:id="rId9"/>
    <p:sldId id="301" r:id="rId10"/>
    <p:sldId id="261" r:id="rId11"/>
    <p:sldId id="307" r:id="rId12"/>
    <p:sldId id="262" r:id="rId13"/>
    <p:sldId id="308" r:id="rId14"/>
    <p:sldId id="302" r:id="rId15"/>
    <p:sldId id="264" r:id="rId16"/>
    <p:sldId id="309" r:id="rId17"/>
    <p:sldId id="303" r:id="rId18"/>
    <p:sldId id="310" r:id="rId19"/>
    <p:sldId id="300"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
      <p:font typeface="Raleway" pitchFamily="2" charset="0"/>
      <p:regular r:id="rId30"/>
      <p:bold r:id="rId31"/>
      <p:italic r:id="rId32"/>
      <p:boldItalic r:id="rId3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47820-7A0A-4599-AE7F-6E3643573798}" v="129" dt="2024-07-11T18:02:49.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26" autoAdjust="0"/>
    <p:restoredTop sz="94660"/>
  </p:normalViewPr>
  <p:slideViewPr>
    <p:cSldViewPr snapToGrid="0">
      <p:cViewPr varScale="1">
        <p:scale>
          <a:sx n="27" d="100"/>
          <a:sy n="27" d="100"/>
        </p:scale>
        <p:origin x="78" y="14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豊実 福島" userId="ab266e8c5ae34791" providerId="LiveId" clId="{9EA47820-7A0A-4599-AE7F-6E3643573798}"/>
    <pc:docChg chg="custSel addSld modSld">
      <pc:chgData name="豊実 福島" userId="ab266e8c5ae34791" providerId="LiveId" clId="{9EA47820-7A0A-4599-AE7F-6E3643573798}" dt="2024-07-11T18:03:30.832" v="1604" actId="20577"/>
      <pc:docMkLst>
        <pc:docMk/>
      </pc:docMkLst>
      <pc:sldChg chg="addSp delSp modSp mod">
        <pc:chgData name="豊実 福島" userId="ab266e8c5ae34791" providerId="LiveId" clId="{9EA47820-7A0A-4599-AE7F-6E3643573798}" dt="2024-07-11T17:37:20.937" v="124" actId="20577"/>
        <pc:sldMkLst>
          <pc:docMk/>
          <pc:sldMk cId="3702579085" sldId="300"/>
        </pc:sldMkLst>
        <pc:spChg chg="mod">
          <ac:chgData name="豊実 福島" userId="ab266e8c5ae34791" providerId="LiveId" clId="{9EA47820-7A0A-4599-AE7F-6E3643573798}" dt="2024-07-11T17:35:56.492" v="41" actId="20577"/>
          <ac:spMkLst>
            <pc:docMk/>
            <pc:sldMk cId="3702579085" sldId="300"/>
            <ac:spMk id="3" creationId="{5052B9C4-E298-CC81-CA22-D53277651CE2}"/>
          </ac:spMkLst>
        </pc:spChg>
        <pc:spChg chg="mod">
          <ac:chgData name="豊実 福島" userId="ab266e8c5ae34791" providerId="LiveId" clId="{9EA47820-7A0A-4599-AE7F-6E3643573798}" dt="2024-07-11T17:37:20.937" v="124" actId="20577"/>
          <ac:spMkLst>
            <pc:docMk/>
            <pc:sldMk cId="3702579085" sldId="300"/>
            <ac:spMk id="4" creationId="{F693C611-51F3-CD44-16A8-1974BD8C0FE1}"/>
          </ac:spMkLst>
        </pc:spChg>
        <pc:spChg chg="add del">
          <ac:chgData name="豊実 福島" userId="ab266e8c5ae34791" providerId="LiveId" clId="{9EA47820-7A0A-4599-AE7F-6E3643573798}" dt="2024-07-11T17:34:07.878" v="4" actId="478"/>
          <ac:spMkLst>
            <pc:docMk/>
            <pc:sldMk cId="3702579085" sldId="300"/>
            <ac:spMk id="5" creationId="{35C9B4C3-E69E-367B-EABB-29EDFEF01629}"/>
          </ac:spMkLst>
        </pc:spChg>
      </pc:sldChg>
      <pc:sldChg chg="modSp new mod">
        <pc:chgData name="豊実 福島" userId="ab266e8c5ae34791" providerId="LiveId" clId="{9EA47820-7A0A-4599-AE7F-6E3643573798}" dt="2024-07-11T17:47:59.127" v="287" actId="20577"/>
        <pc:sldMkLst>
          <pc:docMk/>
          <pc:sldMk cId="3475671666" sldId="306"/>
        </pc:sldMkLst>
        <pc:spChg chg="mod">
          <ac:chgData name="豊実 福島" userId="ab266e8c5ae34791" providerId="LiveId" clId="{9EA47820-7A0A-4599-AE7F-6E3643573798}" dt="2024-07-11T17:47:59.127" v="287" actId="20577"/>
          <ac:spMkLst>
            <pc:docMk/>
            <pc:sldMk cId="3475671666" sldId="306"/>
            <ac:spMk id="2" creationId="{E8896BDA-1073-1F23-54C3-6B8AE3C14DBF}"/>
          </ac:spMkLst>
        </pc:spChg>
      </pc:sldChg>
      <pc:sldChg chg="modSp mod">
        <pc:chgData name="豊実 福島" userId="ab266e8c5ae34791" providerId="LiveId" clId="{9EA47820-7A0A-4599-AE7F-6E3643573798}" dt="2024-07-11T17:54:55.527" v="637" actId="6549"/>
        <pc:sldMkLst>
          <pc:docMk/>
          <pc:sldMk cId="3346587225" sldId="307"/>
        </pc:sldMkLst>
        <pc:spChg chg="mod">
          <ac:chgData name="豊実 福島" userId="ab266e8c5ae34791" providerId="LiveId" clId="{9EA47820-7A0A-4599-AE7F-6E3643573798}" dt="2024-07-11T17:54:55.527" v="637" actId="6549"/>
          <ac:spMkLst>
            <pc:docMk/>
            <pc:sldMk cId="3346587225" sldId="307"/>
            <ac:spMk id="2" creationId="{E8896BDA-1073-1F23-54C3-6B8AE3C14DBF}"/>
          </ac:spMkLst>
        </pc:spChg>
      </pc:sldChg>
      <pc:sldChg chg="modSp mod">
        <pc:chgData name="豊実 福島" userId="ab266e8c5ae34791" providerId="LiveId" clId="{9EA47820-7A0A-4599-AE7F-6E3643573798}" dt="2024-07-11T17:57:15.866" v="816" actId="20577"/>
        <pc:sldMkLst>
          <pc:docMk/>
          <pc:sldMk cId="67797578" sldId="308"/>
        </pc:sldMkLst>
        <pc:spChg chg="mod">
          <ac:chgData name="豊実 福島" userId="ab266e8c5ae34791" providerId="LiveId" clId="{9EA47820-7A0A-4599-AE7F-6E3643573798}" dt="2024-07-11T17:57:15.866" v="816" actId="20577"/>
          <ac:spMkLst>
            <pc:docMk/>
            <pc:sldMk cId="67797578" sldId="308"/>
            <ac:spMk id="2" creationId="{E8896BDA-1073-1F23-54C3-6B8AE3C14DBF}"/>
          </ac:spMkLst>
        </pc:spChg>
      </pc:sldChg>
      <pc:sldChg chg="modSp mod">
        <pc:chgData name="豊実 福島" userId="ab266e8c5ae34791" providerId="LiveId" clId="{9EA47820-7A0A-4599-AE7F-6E3643573798}" dt="2024-07-11T18:01:05.713" v="1144" actId="20577"/>
        <pc:sldMkLst>
          <pc:docMk/>
          <pc:sldMk cId="2697215060" sldId="309"/>
        </pc:sldMkLst>
        <pc:spChg chg="mod">
          <ac:chgData name="豊実 福島" userId="ab266e8c5ae34791" providerId="LiveId" clId="{9EA47820-7A0A-4599-AE7F-6E3643573798}" dt="2024-07-11T18:01:05.713" v="1144" actId="20577"/>
          <ac:spMkLst>
            <pc:docMk/>
            <pc:sldMk cId="2697215060" sldId="309"/>
            <ac:spMk id="2" creationId="{E8896BDA-1073-1F23-54C3-6B8AE3C14DBF}"/>
          </ac:spMkLst>
        </pc:spChg>
      </pc:sldChg>
      <pc:sldChg chg="addSp modSp mod">
        <pc:chgData name="豊実 福島" userId="ab266e8c5ae34791" providerId="LiveId" clId="{9EA47820-7A0A-4599-AE7F-6E3643573798}" dt="2024-07-11T18:03:30.832" v="1604" actId="20577"/>
        <pc:sldMkLst>
          <pc:docMk/>
          <pc:sldMk cId="2003431155" sldId="310"/>
        </pc:sldMkLst>
        <pc:spChg chg="mod">
          <ac:chgData name="豊実 福島" userId="ab266e8c5ae34791" providerId="LiveId" clId="{9EA47820-7A0A-4599-AE7F-6E3643573798}" dt="2024-07-11T18:03:30.832" v="1604" actId="20577"/>
          <ac:spMkLst>
            <pc:docMk/>
            <pc:sldMk cId="2003431155" sldId="310"/>
            <ac:spMk id="2" creationId="{E8896BDA-1073-1F23-54C3-6B8AE3C14DBF}"/>
          </ac:spMkLst>
        </pc:spChg>
        <pc:picChg chg="add">
          <ac:chgData name="豊実 福島" userId="ab266e8c5ae34791" providerId="LiveId" clId="{9EA47820-7A0A-4599-AE7F-6E3643573798}" dt="2024-07-11T18:02:46.546" v="1494"/>
          <ac:picMkLst>
            <pc:docMk/>
            <pc:sldMk cId="2003431155" sldId="310"/>
            <ac:picMk id="3" creationId="{1573255C-0FB7-0233-24C0-8E78211FD98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kumimoji="1" lang="ja-JP" altLang="en-US" b="1" dirty="0">
              <a:effectLst/>
            </a:rPr>
            <a:t>教会に悪魔がいた。 教会には汚れた霊がいて、私たちはそれを見分けることができない（マタ</a:t>
          </a:r>
          <a:r>
            <a:rPr kumimoji="1" lang="en-US" altLang="ja-JP" b="1" dirty="0">
              <a:effectLst/>
            </a:rPr>
            <a:t>13:24-30</a:t>
          </a:r>
          <a:r>
            <a:rPr kumimoji="1" lang="ja-JP" altLang="en-US" b="1" dirty="0">
              <a:effectLst/>
            </a:rPr>
            <a:t>）。</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kumimoji="1" lang="ja-JP" altLang="en-US" b="1" dirty="0">
              <a:effectLst/>
            </a:rPr>
            <a:t>悪魔はイエスが誰であるかを知っており、イエスの影響を無効にする方法を探していた。</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kumimoji="1" lang="ja-JP" altLang="en-US" b="1" dirty="0">
              <a:effectLst/>
            </a:rPr>
            <a:t>イエスは彼に沈黙を命じた。自分をメシアだと公言する時ではなかったのだ。</a:t>
          </a:r>
          <a:r>
            <a:rPr lang="en" b="1" dirty="0">
              <a:effectLst/>
            </a:rPr>
            <a:t>.</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pPr>
            <a:lnSpc>
              <a:spcPts val="2300"/>
            </a:lnSpc>
          </a:pPr>
          <a:r>
            <a:rPr kumimoji="1" lang="ja-JP" altLang="en-US" sz="2000" b="1" dirty="0">
              <a:effectLst>
                <a:outerShdw blurRad="38100" dist="38100" dir="2700000" algn="tl">
                  <a:srgbClr val="000000">
                    <a:alpha val="43137"/>
                  </a:srgbClr>
                </a:outerShdw>
              </a:effectLst>
            </a:rPr>
            <a:t>彼を癒した後、彼は二重の目的で二つの命令を下した。
</a:t>
          </a:r>
          <a:r>
            <a:rPr kumimoji="1" lang="en-US" altLang="ja-JP" sz="2000" b="1" dirty="0">
              <a:effectLst>
                <a:outerShdw blurRad="38100" dist="38100" dir="2700000" algn="tl">
                  <a:srgbClr val="000000">
                    <a:alpha val="43137"/>
                  </a:srgbClr>
                </a:outerShdw>
              </a:effectLst>
            </a:rPr>
            <a:t>(</a:t>
          </a:r>
          <a:r>
            <a:rPr kumimoji="1" lang="ja-JP" altLang="en-US" sz="2000" b="1" dirty="0">
              <a:effectLst>
                <a:outerShdw blurRad="38100" dist="38100" dir="2700000" algn="tl">
                  <a:srgbClr val="000000">
                    <a:alpha val="43137"/>
                  </a:srgbClr>
                </a:outerShdw>
              </a:effectLst>
            </a:rPr>
            <a:t>マコ</a:t>
          </a:r>
          <a:r>
            <a:rPr kumimoji="1" lang="en-US" altLang="ja-JP" sz="2000" b="1" dirty="0">
              <a:effectLst>
                <a:outerShdw blurRad="38100" dist="38100" dir="2700000" algn="tl">
                  <a:srgbClr val="000000">
                    <a:alpha val="43137"/>
                  </a:srgbClr>
                </a:outerShdw>
              </a:effectLst>
            </a:rPr>
            <a:t>1:44)</a:t>
          </a:r>
          <a:endParaRPr lang="en" sz="2000" b="1" dirty="0">
            <a:effectLst>
              <a:outerShdw blurRad="38100" dist="38100" dir="2700000" algn="tl">
                <a:srgbClr val="000000">
                  <a:alpha val="43137"/>
                </a:srgbClr>
              </a:outerShdw>
            </a:effectLst>
          </a:endParaRP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kumimoji="1" lang="ja-JP" altLang="en-US" sz="2000" b="1" dirty="0">
              <a:effectLst>
                <a:outerShdw blurRad="38100" dist="38100" dir="2700000" algn="tl">
                  <a:srgbClr val="000000">
                    <a:alpha val="43137"/>
                  </a:srgbClr>
                </a:outerShdw>
              </a:effectLst>
            </a:rPr>
            <a:t>祭司に自分の体を見せる</a:t>
          </a:r>
          <a:endParaRPr lang="en"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kumimoji="1" lang="ja-JP" altLang="en-US" sz="2000" b="1" dirty="0">
              <a:effectLst>
                <a:outerShdw blurRad="38100" dist="38100" dir="2700000" algn="tl">
                  <a:srgbClr val="000000">
                    <a:alpha val="43137"/>
                  </a:srgbClr>
                </a:outerShdw>
              </a:effectLst>
            </a:rPr>
            <a:t>法律を尊重する姿勢を示した</a:t>
          </a:r>
          <a:endParaRPr lang="en"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kumimoji="1" lang="ja-JP" altLang="en-US" sz="2000" b="1" dirty="0">
              <a:effectLst>
                <a:outerShdw blurRad="38100" dist="38100" dir="2700000" algn="tl">
                  <a:srgbClr val="000000">
                    <a:alpha val="43137"/>
                  </a:srgbClr>
                </a:outerShdw>
              </a:effectLst>
            </a:rPr>
            <a:t>祭司たちに、彼をメシアとして受け入れる機会を与えたのだ。</a:t>
          </a:r>
          <a:endParaRPr lang="en"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kumimoji="1" lang="ja-JP" altLang="en-US" sz="2000" b="1" dirty="0">
              <a:effectLst>
                <a:outerShdw blurRad="38100" dist="38100" dir="2700000" algn="tl">
                  <a:srgbClr val="000000">
                    <a:alpha val="43137"/>
                  </a:srgbClr>
                </a:outerShdw>
              </a:effectLst>
            </a:rPr>
            <a:t>黙っている</a:t>
          </a:r>
          <a:endParaRPr lang="en"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kumimoji="1" lang="ja-JP" altLang="en-US" sz="2000" b="1" dirty="0">
              <a:effectLst>
                <a:outerShdw blurRad="38100" dist="38100" dir="2700000" algn="tl">
                  <a:srgbClr val="000000">
                    <a:alpha val="43137"/>
                  </a:srgbClr>
                </a:outerShdw>
              </a:effectLst>
            </a:rPr>
            <a:t>祭司たちがハンセン病患者に対して敵意を抱くのを防いだ。</a:t>
          </a:r>
          <a:endParaRPr lang="en"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kumimoji="1" lang="ja-JP" altLang="en-US" sz="2000" b="1" dirty="0">
              <a:effectLst>
                <a:outerShdw blurRad="38100" dist="38100" dir="2700000" algn="tl">
                  <a:srgbClr val="000000">
                    <a:alpha val="43137"/>
                  </a:srgbClr>
                </a:outerShdw>
              </a:effectLst>
            </a:rPr>
            <a:t>彼は群衆にメシア的な期待を抱かせることを避けた。</a:t>
          </a:r>
          <a:endParaRPr lang="en"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266700" lvl="1" indent="-266700" algn="l" defTabSz="577850">
            <a:lnSpc>
              <a:spcPct val="90000"/>
            </a:lnSpc>
            <a:spcBef>
              <a:spcPct val="0"/>
            </a:spcBef>
            <a:spcAft>
              <a:spcPct val="15000"/>
            </a:spcAft>
            <a:buClr>
              <a:schemeClr val="accent1">
                <a:lumMod val="50000"/>
              </a:schemeClr>
            </a:buClr>
            <a:buFont typeface="+mj-lt"/>
            <a:buAutoNum type="arabicPeriod"/>
          </a:pPr>
          <a:r>
            <a:rPr kumimoji="1" lang="ja-JP" altLang="en-US" sz="1300" b="1" kern="1200" dirty="0">
              <a:effectLst/>
            </a:rPr>
            <a:t>教会に悪魔がいた。 教会には汚れた霊がいて、私たちはそれを見分けることができない（マタ</a:t>
          </a:r>
          <a:r>
            <a:rPr kumimoji="1" lang="en-US" altLang="ja-JP" sz="1300" b="1" kern="1200" dirty="0">
              <a:effectLst/>
            </a:rPr>
            <a:t>13:24-30</a:t>
          </a:r>
          <a:r>
            <a:rPr kumimoji="1" lang="ja-JP" altLang="en-US" sz="1300" b="1" kern="1200" dirty="0">
              <a:effectLst/>
            </a:rPr>
            <a:t>）。</a:t>
          </a:r>
          <a:endParaRPr lang="es-ES" sz="13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266700" lvl="1" indent="-266700" algn="l" defTabSz="577850">
            <a:lnSpc>
              <a:spcPct val="90000"/>
            </a:lnSpc>
            <a:spcBef>
              <a:spcPct val="0"/>
            </a:spcBef>
            <a:spcAft>
              <a:spcPct val="15000"/>
            </a:spcAft>
            <a:buClr>
              <a:schemeClr val="accent5">
                <a:lumMod val="50000"/>
              </a:schemeClr>
            </a:buClr>
            <a:buFont typeface="+mj-lt"/>
            <a:buAutoNum type="arabicPeriod" startAt="2"/>
          </a:pPr>
          <a:r>
            <a:rPr kumimoji="1" lang="ja-JP" altLang="en-US" sz="1300" b="1" kern="1200" dirty="0">
              <a:effectLst/>
            </a:rPr>
            <a:t>悪魔はイエスが誰であるかを知っており、イエスの影響を無効にする方法を探していた。</a:t>
          </a:r>
          <a:endParaRPr lang="es-ES" sz="13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266700" lvl="1" indent="-266700" algn="l" defTabSz="577850">
            <a:lnSpc>
              <a:spcPct val="90000"/>
            </a:lnSpc>
            <a:spcBef>
              <a:spcPct val="0"/>
            </a:spcBef>
            <a:spcAft>
              <a:spcPct val="15000"/>
            </a:spcAft>
            <a:buClr>
              <a:schemeClr val="accent6">
                <a:lumMod val="50000"/>
              </a:schemeClr>
            </a:buClr>
            <a:buFont typeface="+mj-lt"/>
            <a:buAutoNum type="arabicPeriod" startAt="3"/>
          </a:pPr>
          <a:r>
            <a:rPr kumimoji="1" lang="ja-JP" altLang="en-US" sz="1300" b="1" kern="1200" dirty="0">
              <a:effectLst/>
            </a:rPr>
            <a:t>イエスは彼に沈黙を命じた。自分をメシアだと公言する時ではなかったのだ。</a:t>
          </a:r>
          <a:r>
            <a:rPr lang="en" sz="1300" b="1" kern="1200" dirty="0">
              <a:effectLst/>
            </a:rPr>
            <a:t>.</a:t>
          </a:r>
          <a:endParaRPr lang="es-ES" sz="13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23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彼を癒した後、彼は二重の目的で二つの命令を下した。
</a:t>
          </a:r>
          <a:r>
            <a:rPr kumimoji="1" lang="en-US" altLang="ja-JP" sz="2000" b="1" kern="1200" dirty="0">
              <a:effectLst>
                <a:outerShdw blurRad="38100" dist="38100" dir="2700000" algn="tl">
                  <a:srgbClr val="000000">
                    <a:alpha val="43137"/>
                  </a:srgbClr>
                </a:outerShdw>
              </a:effectLst>
            </a:rPr>
            <a:t>(</a:t>
          </a:r>
          <a:r>
            <a:rPr kumimoji="1" lang="ja-JP" altLang="en-US" sz="2000" b="1" kern="1200" dirty="0">
              <a:effectLst>
                <a:outerShdw blurRad="38100" dist="38100" dir="2700000" algn="tl">
                  <a:srgbClr val="000000">
                    <a:alpha val="43137"/>
                  </a:srgbClr>
                </a:outerShdw>
              </a:effectLst>
            </a:rPr>
            <a:t>マコ</a:t>
          </a:r>
          <a:r>
            <a:rPr kumimoji="1" lang="en-US" altLang="ja-JP" sz="2000" b="1" kern="1200" dirty="0">
              <a:effectLst>
                <a:outerShdw blurRad="38100" dist="38100" dir="2700000" algn="tl">
                  <a:srgbClr val="000000">
                    <a:alpha val="43137"/>
                  </a:srgbClr>
                </a:outerShdw>
              </a:effectLst>
            </a:rPr>
            <a:t>1:44)</a:t>
          </a:r>
          <a:endParaRPr lang="en" sz="2000" b="1" kern="1200" dirty="0">
            <a:effectLst>
              <a:outerShdw blurRad="38100" dist="38100" dir="2700000" algn="tl">
                <a:srgbClr val="000000">
                  <a:alpha val="43137"/>
                </a:srgbClr>
              </a:outerShdw>
            </a:effectLst>
          </a:endParaRP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祭司に自分の体を見せる</a:t>
          </a:r>
          <a:endParaRPr lang="en" sz="2000" b="1" kern="1200" dirty="0">
            <a:effectLst>
              <a:outerShdw blurRad="38100" dist="38100" dir="2700000" algn="tl">
                <a:srgbClr val="000000">
                  <a:alpha val="43137"/>
                </a:srgbClr>
              </a:outerShdw>
            </a:effectLst>
          </a:endParaRP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kumimoji="1" lang="ja-JP" altLang="en-US" sz="2000" b="1" kern="1200" dirty="0">
              <a:effectLst>
                <a:outerShdw blurRad="38100" dist="38100" dir="2700000" algn="tl">
                  <a:srgbClr val="000000">
                    <a:alpha val="43137"/>
                  </a:srgbClr>
                </a:outerShdw>
              </a:effectLst>
            </a:rPr>
            <a:t>法律を尊重する姿勢を示した</a:t>
          </a:r>
          <a:endParaRPr lang="en" sz="2000" b="1" kern="1200" dirty="0">
            <a:effectLst>
              <a:outerShdw blurRad="38100" dist="38100" dir="2700000" algn="tl">
                <a:srgbClr val="000000">
                  <a:alpha val="43137"/>
                </a:srgbClr>
              </a:outerShdw>
            </a:effectLst>
          </a:endParaRP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kumimoji="1" lang="ja-JP" altLang="en-US" sz="2000" b="1" kern="1200" dirty="0">
              <a:effectLst>
                <a:outerShdw blurRad="38100" dist="38100" dir="2700000" algn="tl">
                  <a:srgbClr val="000000">
                    <a:alpha val="43137"/>
                  </a:srgbClr>
                </a:outerShdw>
              </a:effectLst>
            </a:rPr>
            <a:t>祭司たちに、彼をメシアとして受け入れる機会を与えたのだ。</a:t>
          </a:r>
          <a:endParaRPr lang="en" sz="2000" b="1" kern="1200" dirty="0">
            <a:effectLst>
              <a:outerShdw blurRad="38100" dist="38100" dir="2700000" algn="tl">
                <a:srgbClr val="000000">
                  <a:alpha val="43137"/>
                </a:srgbClr>
              </a:outerShdw>
            </a:effectLst>
          </a:endParaRP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黙っている</a:t>
          </a:r>
          <a:endParaRPr lang="en" sz="2000" b="1" kern="1200" dirty="0">
            <a:effectLst>
              <a:outerShdw blurRad="38100" dist="38100" dir="2700000" algn="tl">
                <a:srgbClr val="000000">
                  <a:alpha val="43137"/>
                </a:srgbClr>
              </a:outerShdw>
            </a:effectLst>
          </a:endParaRP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kumimoji="1" lang="ja-JP" altLang="en-US" sz="2000" b="1" kern="1200" dirty="0">
              <a:effectLst>
                <a:outerShdw blurRad="38100" dist="38100" dir="2700000" algn="tl">
                  <a:srgbClr val="000000">
                    <a:alpha val="43137"/>
                  </a:srgbClr>
                </a:outerShdw>
              </a:effectLst>
            </a:rPr>
            <a:t>祭司たちがハンセン病患者に対して敵意を抱くのを防いだ。</a:t>
          </a:r>
          <a:endParaRPr lang="en" sz="2000" b="1" kern="1200" dirty="0">
            <a:effectLst>
              <a:outerShdw blurRad="38100" dist="38100" dir="2700000" algn="tl">
                <a:srgbClr val="000000">
                  <a:alpha val="43137"/>
                </a:srgbClr>
              </a:outerShdw>
            </a:effectLst>
          </a:endParaRP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kumimoji="1" lang="ja-JP" altLang="en-US" sz="2000" b="1" kern="1200" dirty="0">
              <a:effectLst>
                <a:outerShdw blurRad="38100" dist="38100" dir="2700000" algn="tl">
                  <a:srgbClr val="000000">
                    <a:alpha val="43137"/>
                  </a:srgbClr>
                </a:outerShdw>
              </a:effectLst>
            </a:rPr>
            <a:t>彼は群衆にメシア的な期待を抱かせることを避けた。</a:t>
          </a:r>
          <a:endParaRPr lang="en" sz="2000" b="1" kern="1200" dirty="0">
            <a:effectLst>
              <a:outerShdw blurRad="38100" dist="38100" dir="2700000" algn="tl">
                <a:srgbClr val="000000">
                  <a:alpha val="43137"/>
                </a:srgbClr>
              </a:outerShdw>
            </a:effectLst>
          </a:endParaRP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12/07/2024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4</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ja-JP" alt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イエスの宣教活動の一日</a:t>
            </a:r>
            <a:endPar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8977074" y="6197534"/>
            <a:ext cx="2903359" cy="400110"/>
          </a:xfrm>
          <a:prstGeom prst="rect">
            <a:avLst/>
          </a:prstGeom>
          <a:noFill/>
        </p:spPr>
        <p:txBody>
          <a:bodyPr wrap="none" rtlCol="0">
            <a:spAutoFit/>
          </a:bodyPr>
          <a:lstStyle/>
          <a:p>
            <a:pPr algn="r"/>
            <a:r>
              <a:rPr lang="en-US" altLang="ja-JP" sz="2000" b="1" dirty="0">
                <a:solidFill>
                  <a:srgbClr val="D4BDB0"/>
                </a:solidFill>
                <a:effectLst>
                  <a:outerShdw blurRad="38100" dist="38100" dir="2700000" algn="tl">
                    <a:srgbClr val="000000">
                      <a:alpha val="43137"/>
                    </a:srgbClr>
                  </a:outerShdw>
                </a:effectLst>
                <a:latin typeface="+mn-ea"/>
              </a:rPr>
              <a:t>2024</a:t>
            </a:r>
            <a:r>
              <a:rPr lang="ja-JP" altLang="en-US" sz="2000" b="1" dirty="0">
                <a:solidFill>
                  <a:srgbClr val="D4BDB0"/>
                </a:solidFill>
                <a:effectLst>
                  <a:outerShdw blurRad="38100" dist="38100" dir="2700000" algn="tl">
                    <a:srgbClr val="000000">
                      <a:alpha val="43137"/>
                    </a:srgbClr>
                  </a:outerShdw>
                </a:effectLst>
                <a:latin typeface="+mn-ea"/>
              </a:rPr>
              <a:t>年</a:t>
            </a:r>
            <a:r>
              <a:rPr lang="en-US" altLang="ja-JP" sz="2000" b="1" dirty="0">
                <a:solidFill>
                  <a:srgbClr val="D4BDB0"/>
                </a:solidFill>
                <a:effectLst>
                  <a:outerShdw blurRad="38100" dist="38100" dir="2700000" algn="tl">
                    <a:srgbClr val="000000">
                      <a:alpha val="43137"/>
                    </a:srgbClr>
                  </a:outerShdw>
                </a:effectLst>
                <a:latin typeface="+mn-ea"/>
              </a:rPr>
              <a:t>7</a:t>
            </a:r>
            <a:r>
              <a:rPr lang="ja-JP" altLang="en-US" sz="2000" b="1" dirty="0">
                <a:solidFill>
                  <a:srgbClr val="D4BDB0"/>
                </a:solidFill>
                <a:effectLst>
                  <a:outerShdw blurRad="38100" dist="38100" dir="2700000" algn="tl">
                    <a:srgbClr val="000000">
                      <a:alpha val="43137"/>
                    </a:srgbClr>
                  </a:outerShdw>
                </a:effectLst>
                <a:latin typeface="+mn-ea"/>
              </a:rPr>
              <a:t>月</a:t>
            </a:r>
            <a:r>
              <a:rPr lang="en-US" altLang="ja-JP" sz="2000" b="1" dirty="0">
                <a:solidFill>
                  <a:srgbClr val="D4BDB0"/>
                </a:solidFill>
                <a:effectLst>
                  <a:outerShdw blurRad="38100" dist="38100" dir="2700000" algn="tl">
                    <a:srgbClr val="000000">
                      <a:alpha val="43137"/>
                    </a:srgbClr>
                  </a:outerShdw>
                </a:effectLst>
                <a:latin typeface="+mn-ea"/>
              </a:rPr>
              <a:t>13</a:t>
            </a:r>
            <a:r>
              <a:rPr lang="ja-JP" altLang="en-US" sz="2000" b="1" dirty="0">
                <a:solidFill>
                  <a:srgbClr val="D4BDB0"/>
                </a:solidFill>
                <a:effectLst>
                  <a:outerShdw blurRad="38100" dist="38100" dir="2700000" algn="tl">
                    <a:srgbClr val="000000">
                      <a:alpha val="43137"/>
                    </a:srgbClr>
                  </a:outerShdw>
                </a:effectLst>
                <a:latin typeface="+mn-ea"/>
              </a:rPr>
              <a:t>日　第</a:t>
            </a:r>
            <a:r>
              <a:rPr lang="en-US" altLang="ja-JP" sz="2000" b="1" dirty="0">
                <a:solidFill>
                  <a:srgbClr val="D4BDB0"/>
                </a:solidFill>
                <a:effectLst>
                  <a:outerShdw blurRad="38100" dist="38100" dir="2700000" algn="tl">
                    <a:srgbClr val="000000">
                      <a:alpha val="43137"/>
                    </a:srgbClr>
                  </a:outerShdw>
                </a:effectLst>
                <a:latin typeface="+mn-ea"/>
              </a:rPr>
              <a:t>2</a:t>
            </a:r>
            <a:r>
              <a:rPr lang="ja-JP" altLang="en-US" sz="2000" b="1" dirty="0">
                <a:solidFill>
                  <a:srgbClr val="D4BDB0"/>
                </a:solidFill>
                <a:effectLst>
                  <a:outerShdw blurRad="38100" dist="38100" dir="2700000" algn="tl">
                    <a:srgbClr val="000000">
                      <a:alpha val="43137"/>
                    </a:srgbClr>
                  </a:outerShdw>
                </a:effectLst>
                <a:latin typeface="+mn-ea"/>
              </a:rPr>
              <a:t>課</a:t>
            </a:r>
            <a:endParaRPr lang="en" sz="2000" b="1" dirty="0">
              <a:solidFill>
                <a:srgbClr val="D4BDB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96BDA-1073-1F23-54C3-6B8AE3C14DBF}"/>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他の人々へ証するために、</a:t>
            </a:r>
            <a:br>
              <a:rPr kumimoji="1" lang="en-US" altLang="ja-JP" dirty="0"/>
            </a:br>
            <a:r>
              <a:rPr kumimoji="1" lang="ja-JP" altLang="en-US" dirty="0"/>
              <a:t>私たちが「現代の真理」について</a:t>
            </a:r>
            <a:br>
              <a:rPr kumimoji="1" lang="en-US" altLang="ja-JP" dirty="0"/>
            </a:br>
            <a:r>
              <a:rPr kumimoji="1" lang="ja-JP" altLang="en-US" dirty="0"/>
              <a:t>信じていることすべてを述べないことが　　賢明であるのはどのような時でしょうか？</a:t>
            </a:r>
          </a:p>
        </p:txBody>
      </p:sp>
    </p:spTree>
    <p:extLst>
      <p:ext uri="{BB962C8B-B14F-4D97-AF65-F5344CB8AC3E}">
        <p14:creationId xmlns:p14="http://schemas.microsoft.com/office/powerpoint/2010/main" val="33465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ja-JP" altLang="en-US"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癒し</a:t>
            </a:r>
            <a:endPar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4081584" y="114981"/>
            <a:ext cx="7344508" cy="707886"/>
          </a:xfrm>
          <a:prstGeom prst="rect">
            <a:avLst/>
          </a:prstGeom>
          <a:noFill/>
        </p:spPr>
        <p:txBody>
          <a:bodyPr wrap="square">
            <a:spAutoFit/>
          </a:bodyPr>
          <a:lstStyle/>
          <a:p>
            <a:pPr algn="ctr"/>
            <a:r>
              <a:rPr lang="ja-JP" altLang="en-US" sz="2000" b="1" dirty="0">
                <a:solidFill>
                  <a:schemeClr val="accent6">
                    <a:lumMod val="20000"/>
                    <a:lumOff val="80000"/>
                  </a:schemeClr>
                </a:solidFill>
                <a:effectLst>
                  <a:outerShdw blurRad="38100" dist="38100" dir="2700000" algn="tl">
                    <a:srgbClr val="000000">
                      <a:alpha val="43137"/>
                    </a:srgbClr>
                  </a:outerShdw>
                </a:effectLst>
                <a:latin typeface="+mn-ea"/>
              </a:rPr>
              <a:t>夕暮になり日が沈むと、人々は病人や悪霊につかれた者をみな、イエスのところに連れてきた。</a:t>
            </a:r>
            <a:r>
              <a:rPr lang="en" sz="2000" b="1" dirty="0">
                <a:solidFill>
                  <a:schemeClr val="accent6">
                    <a:lumMod val="20000"/>
                    <a:lumOff val="80000"/>
                  </a:schemeClr>
                </a:solidFill>
                <a:effectLst>
                  <a:outerShdw blurRad="38100" dist="38100" dir="2700000" algn="tl">
                    <a:srgbClr val="000000">
                      <a:alpha val="43137"/>
                    </a:srgbClr>
                  </a:outerShdw>
                </a:effectLst>
                <a:latin typeface="+mn-ea"/>
              </a:rPr>
              <a:t>(</a:t>
            </a:r>
            <a:r>
              <a:rPr lang="ja-JP" altLang="en-US" sz="2000" b="1" dirty="0">
                <a:solidFill>
                  <a:schemeClr val="accent6">
                    <a:lumMod val="20000"/>
                    <a:lumOff val="80000"/>
                  </a:schemeClr>
                </a:solidFill>
                <a:effectLst>
                  <a:outerShdw blurRad="38100" dist="38100" dir="2700000" algn="tl">
                    <a:srgbClr val="000000">
                      <a:alpha val="43137"/>
                    </a:srgbClr>
                  </a:outerShdw>
                </a:effectLst>
                <a:latin typeface="+mn-ea"/>
              </a:rPr>
              <a:t>マルコ</a:t>
            </a:r>
            <a:r>
              <a:rPr lang="en" sz="2000" b="1" dirty="0">
                <a:solidFill>
                  <a:schemeClr val="accent6">
                    <a:lumMod val="20000"/>
                    <a:lumOff val="80000"/>
                  </a:schemeClr>
                </a:solidFill>
                <a:effectLst>
                  <a:outerShdw blurRad="38100" dist="38100" dir="2700000" algn="tl">
                    <a:srgbClr val="000000">
                      <a:alpha val="43137"/>
                    </a:srgbClr>
                  </a:outerShdw>
                </a:effectLst>
                <a:latin typeface="+mn-ea"/>
              </a:rPr>
              <a:t>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5" y="963598"/>
            <a:ext cx="8726010" cy="707886"/>
          </a:xfrm>
          <a:prstGeom prst="rect">
            <a:avLst/>
          </a:prstGeom>
          <a:noFill/>
        </p:spPr>
        <p:txBody>
          <a:bodyPr wrap="square" rtlCol="0">
            <a:spAutoFit/>
          </a:bodyPr>
          <a:lstStyle/>
          <a:p>
            <a:pPr>
              <a:spcBef>
                <a:spcPts val="600"/>
              </a:spcBef>
            </a:pPr>
            <a:r>
              <a:rPr lang="ja-JP" altLang="en-US" sz="2000" b="1" dirty="0"/>
              <a:t>会堂での礼拝が終わると、イエスは</a:t>
            </a:r>
            <a:r>
              <a:rPr lang="en-US" altLang="ja-JP" sz="2000" b="1" dirty="0"/>
              <a:t>4</a:t>
            </a:r>
            <a:r>
              <a:rPr lang="ja-JP" altLang="en-US" sz="2000" b="1" dirty="0"/>
              <a:t>人の弟子たちとともにペテロの家に退かれ、食事を楽しまれた（マルコ</a:t>
            </a:r>
            <a:r>
              <a:rPr lang="en-US" altLang="ja-JP" sz="2000" b="1" dirty="0"/>
              <a:t>1</a:t>
            </a:r>
            <a:r>
              <a:rPr lang="ja-JP" altLang="en-US" sz="2000" b="1" dirty="0"/>
              <a:t>：</a:t>
            </a:r>
            <a:r>
              <a:rPr lang="en-US" altLang="ja-JP" sz="2000" b="1" dirty="0"/>
              <a:t>29</a:t>
            </a:r>
            <a:r>
              <a:rPr lang="ja-JP" altLang="en-US" sz="2000" b="1" dirty="0"/>
              <a:t>）。</a:t>
            </a:r>
            <a:endParaRPr lang="en" sz="2000" b="1" dirty="0"/>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148082"/>
            <a:ext cx="5494248" cy="1631216"/>
          </a:xfrm>
          <a:prstGeom prst="rect">
            <a:avLst/>
          </a:prstGeom>
          <a:noFill/>
        </p:spPr>
        <p:txBody>
          <a:bodyPr wrap="square">
            <a:spAutoFit/>
          </a:bodyPr>
          <a:lstStyle/>
          <a:p>
            <a:pPr>
              <a:spcBef>
                <a:spcPts val="600"/>
              </a:spcBef>
            </a:pPr>
            <a:r>
              <a:rPr lang="ja-JP" altLang="en-US" sz="2000" b="1" dirty="0"/>
              <a:t>悪霊にとりつかれた人の奇跡は、カファルナウムの多くの家庭で話題となった。そこで、安息日の神聖な時間が終わり、日が沈むと、彼らは多くの病人をイエスのもとに連れて行き、癒してもらった（マコ</a:t>
            </a:r>
            <a:r>
              <a:rPr lang="en-US" altLang="ja-JP" sz="2000" b="1" dirty="0"/>
              <a:t>1:32-34</a:t>
            </a:r>
            <a:r>
              <a:rPr lang="ja-JP" altLang="en-US" sz="2000" b="1" dirty="0"/>
              <a:t>）。</a:t>
            </a:r>
            <a:endParaRPr lang="en" sz="2000" b="1" dirty="0"/>
          </a:p>
        </p:txBody>
      </p:sp>
      <p:sp>
        <p:nvSpPr>
          <p:cNvPr id="14" name="CuadroTexto 13">
            <a:extLst>
              <a:ext uri="{FF2B5EF4-FFF2-40B4-BE49-F238E27FC236}">
                <a16:creationId xmlns:a16="http://schemas.microsoft.com/office/drawing/2014/main" id="{8733D0A9-D58D-463E-15AF-6AFE7B54576F}"/>
              </a:ext>
            </a:extLst>
          </p:cNvPr>
          <p:cNvSpPr txBox="1"/>
          <p:nvPr/>
        </p:nvSpPr>
        <p:spPr>
          <a:xfrm>
            <a:off x="2218438" y="4760286"/>
            <a:ext cx="6420255" cy="1323439"/>
          </a:xfrm>
          <a:prstGeom prst="rect">
            <a:avLst/>
          </a:prstGeom>
          <a:noFill/>
        </p:spPr>
        <p:txBody>
          <a:bodyPr wrap="square">
            <a:spAutoFit/>
          </a:bodyPr>
          <a:lstStyle/>
          <a:p>
            <a:pPr>
              <a:spcBef>
                <a:spcPts val="600"/>
              </a:spcBef>
            </a:pPr>
            <a:r>
              <a:rPr lang="ja-JP" altLang="en-US" sz="2000" b="1" dirty="0"/>
              <a:t>なんという喜びだろう！シモンの家には賛美の叫びが響き渡った！そして、いやされた人たちが賛美しただけでなく、イエスご自身もいやしをもたらすことを喜ばれた。</a:t>
            </a:r>
            <a:endParaRPr lang="en" sz="2000"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5" y="1772427"/>
            <a:ext cx="8726009" cy="1323439"/>
          </a:xfrm>
          <a:prstGeom prst="rect">
            <a:avLst/>
          </a:prstGeom>
          <a:noFill/>
        </p:spPr>
        <p:txBody>
          <a:bodyPr wrap="square">
            <a:spAutoFit/>
          </a:bodyPr>
          <a:lstStyle/>
          <a:p>
            <a:pPr>
              <a:spcBef>
                <a:spcPts val="600"/>
              </a:spcBef>
            </a:pPr>
            <a:r>
              <a:rPr lang="ja-JP" altLang="en-US" sz="2000" b="1" dirty="0"/>
              <a:t>食卓の準備をしているとき、彼らは熱病にかかったペテロの義母のことをイエスに話した（マコ</a:t>
            </a:r>
            <a:r>
              <a:rPr lang="en-US" altLang="ja-JP" sz="2000" b="1" dirty="0"/>
              <a:t>1:30</a:t>
            </a:r>
            <a:r>
              <a:rPr lang="ja-JP" altLang="en-US" sz="2000" b="1" dirty="0"/>
              <a:t>）。癒やされたこの女性は、客人たちをもてなした（マコ</a:t>
            </a:r>
            <a:r>
              <a:rPr lang="en-US" altLang="ja-JP" sz="2000" b="1" dirty="0"/>
              <a:t>1:31</a:t>
            </a:r>
            <a:r>
              <a:rPr lang="ja-JP" altLang="en-US" sz="2000" b="1" dirty="0"/>
              <a:t>）。イエスが私たちに与えてくださる恩恵は、私たちにそれを他の人にも分かち合いたいという欲求を起こさせる。</a:t>
            </a:r>
            <a:endParaRPr lang="en" sz="2000" b="1" dirty="0"/>
          </a:p>
        </p:txBody>
      </p:sp>
      <p:sp>
        <p:nvSpPr>
          <p:cNvPr id="9" name="CuadroTexto 8">
            <a:extLst>
              <a:ext uri="{FF2B5EF4-FFF2-40B4-BE49-F238E27FC236}">
                <a16:creationId xmlns:a16="http://schemas.microsoft.com/office/drawing/2014/main" id="{A397BD52-578D-56C4-448C-12888BC9D7D0}"/>
              </a:ext>
            </a:extLst>
          </p:cNvPr>
          <p:cNvSpPr txBox="1"/>
          <p:nvPr/>
        </p:nvSpPr>
        <p:spPr>
          <a:xfrm>
            <a:off x="2218439" y="6089265"/>
            <a:ext cx="6420254" cy="707886"/>
          </a:xfrm>
          <a:prstGeom prst="rect">
            <a:avLst/>
          </a:prstGeom>
          <a:noFill/>
        </p:spPr>
        <p:txBody>
          <a:bodyPr wrap="square">
            <a:spAutoFit/>
          </a:bodyPr>
          <a:lstStyle/>
          <a:p>
            <a:pPr>
              <a:spcBef>
                <a:spcPts val="600"/>
              </a:spcBef>
            </a:pPr>
            <a:r>
              <a:rPr lang="ja-JP" altLang="en-US" sz="2000" b="1" dirty="0"/>
              <a:t>疲れ果てた一日を終え、夜も更けた頃、イエスはようやく休むことができた。</a:t>
            </a:r>
            <a:endParaRPr lang="en" sz="20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96BDA-1073-1F23-54C3-6B8AE3C14DBF}"/>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イエスはペテロの家族を</a:t>
            </a:r>
            <a:br>
              <a:rPr kumimoji="1" lang="en-US" altLang="ja-JP" dirty="0"/>
            </a:br>
            <a:r>
              <a:rPr kumimoji="1" lang="ja-JP" altLang="en-US" dirty="0"/>
              <a:t>どのように助けられましたか？</a:t>
            </a:r>
            <a:br>
              <a:rPr kumimoji="1" lang="en-US" altLang="ja-JP" dirty="0"/>
            </a:br>
            <a:r>
              <a:rPr kumimoji="1" lang="ja-JP" altLang="en-US" dirty="0"/>
              <a:t>安息日に起こったこの出来事から</a:t>
            </a:r>
            <a:br>
              <a:rPr kumimoji="1" lang="en-US" altLang="ja-JP" dirty="0"/>
            </a:br>
            <a:r>
              <a:rPr kumimoji="1" lang="ja-JP" altLang="en-US" dirty="0"/>
              <a:t>どのような教訓を得ることができますか？</a:t>
            </a:r>
          </a:p>
        </p:txBody>
      </p:sp>
    </p:spTree>
    <p:extLst>
      <p:ext uri="{BB962C8B-B14F-4D97-AF65-F5344CB8AC3E}">
        <p14:creationId xmlns:p14="http://schemas.microsoft.com/office/powerpoint/2010/main" val="677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日常の活動</a:t>
            </a:r>
            <a:endParaRPr lang="en"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54769" y="3374379"/>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ja-JP" altLang="en-U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祈りと説教</a:t>
            </a:r>
            <a:endPar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871965" y="632330"/>
            <a:ext cx="7892387"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lumMod val="50000"/>
                  </a:schemeClr>
                </a:solidFill>
                <a:latin typeface="+mn-ea"/>
              </a:rPr>
              <a:t>朝早くまだ暗いうちに、イエスは起きて、人里離れた所へ出て行き、そこで祈っておられた。</a:t>
            </a:r>
            <a:r>
              <a:rPr lang="en" sz="2000" b="1" dirty="0">
                <a:solidFill>
                  <a:schemeClr val="accent5">
                    <a:lumMod val="50000"/>
                  </a:schemeClr>
                </a:solidFill>
                <a:latin typeface="+mn-ea"/>
              </a:rPr>
              <a:t> (</a:t>
            </a:r>
            <a:r>
              <a:rPr lang="ja-JP" altLang="en-US" sz="2000" b="1" dirty="0">
                <a:solidFill>
                  <a:schemeClr val="accent5">
                    <a:lumMod val="50000"/>
                  </a:schemeClr>
                </a:solidFill>
                <a:latin typeface="+mn-ea"/>
              </a:rPr>
              <a:t>マルコ</a:t>
            </a:r>
            <a:r>
              <a:rPr lang="en" sz="2000" b="1" dirty="0">
                <a:solidFill>
                  <a:schemeClr val="accent5">
                    <a:lumMod val="50000"/>
                  </a:schemeClr>
                </a:solidFill>
                <a:latin typeface="+mn-ea"/>
              </a:rPr>
              <a:t>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427637"/>
            <a:ext cx="6998782" cy="1015663"/>
          </a:xfrm>
          <a:prstGeom prst="rect">
            <a:avLst/>
          </a:prstGeom>
          <a:noFill/>
        </p:spPr>
        <p:txBody>
          <a:bodyPr wrap="square" rtlCol="0">
            <a:spAutoFit/>
          </a:bodyPr>
          <a:lstStyle/>
          <a:p>
            <a:pPr>
              <a:spcBef>
                <a:spcPts val="600"/>
              </a:spcBef>
            </a:pPr>
            <a:r>
              <a:rPr lang="ja-JP" altLang="en-US" sz="2000" b="1" dirty="0"/>
              <a:t>日曜日、弟子たちはイエスが町で説教されるのを待っていた。しかし、イエスの計画は違っていた。イエスは、より多くの人を祝福するために行動したのだ（マコ</a:t>
            </a:r>
            <a:r>
              <a:rPr lang="en-US" altLang="ja-JP" sz="2000" b="1" dirty="0"/>
              <a:t>1:36-39</a:t>
            </a:r>
            <a:r>
              <a:rPr lang="ja-JP" altLang="en-US" sz="2000" b="1" dirty="0"/>
              <a:t>）。</a:t>
            </a:r>
            <a:endParaRPr lang="en" sz="2000" b="1" dirty="0"/>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39564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3" y="4421628"/>
            <a:ext cx="7598752" cy="1323439"/>
          </a:xfrm>
          <a:prstGeom prst="rect">
            <a:avLst/>
          </a:prstGeom>
          <a:noFill/>
        </p:spPr>
        <p:txBody>
          <a:bodyPr wrap="square">
            <a:spAutoFit/>
          </a:bodyPr>
          <a:lstStyle/>
          <a:p>
            <a:pPr>
              <a:spcBef>
                <a:spcPts val="600"/>
              </a:spcBef>
            </a:pPr>
            <a:r>
              <a:rPr lang="ja-JP" altLang="en-US" sz="2000" b="1" dirty="0"/>
              <a:t>イエスは毎日、祈りのうちに神を求めておられ、私たちにも真似をするよう招いておられる（マコ</a:t>
            </a:r>
            <a:r>
              <a:rPr lang="en-US" altLang="ja-JP" sz="2000" b="1" dirty="0"/>
              <a:t>6:46</a:t>
            </a:r>
            <a:r>
              <a:rPr lang="ja-JP" altLang="en-US" sz="2000" b="1" dirty="0"/>
              <a:t>、ルカ</a:t>
            </a:r>
            <a:r>
              <a:rPr lang="en-US" altLang="ja-JP" sz="2000" b="1" dirty="0"/>
              <a:t>3:21</a:t>
            </a:r>
            <a:r>
              <a:rPr lang="ja-JP" altLang="en-US" sz="2000" b="1" dirty="0"/>
              <a:t>、</a:t>
            </a:r>
            <a:r>
              <a:rPr lang="en-US" altLang="ja-JP" sz="2000" b="1" dirty="0"/>
              <a:t>5:16</a:t>
            </a:r>
            <a:r>
              <a:rPr lang="ja-JP" altLang="en-US" sz="2000" b="1" dirty="0"/>
              <a:t>、</a:t>
            </a:r>
            <a:r>
              <a:rPr lang="en-US" altLang="ja-JP" sz="2000" b="1" dirty="0"/>
              <a:t>9:18</a:t>
            </a:r>
            <a:r>
              <a:rPr lang="ja-JP" altLang="en-US" sz="2000" b="1" dirty="0"/>
              <a:t>、</a:t>
            </a:r>
            <a:r>
              <a:rPr lang="en-US" altLang="ja-JP" sz="2000" b="1" dirty="0"/>
              <a:t>11:1</a:t>
            </a:r>
            <a:r>
              <a:rPr lang="ja-JP" altLang="en-US" sz="2000" b="1" dirty="0"/>
              <a:t>、</a:t>
            </a:r>
            <a:r>
              <a:rPr lang="en-US" altLang="ja-JP" sz="2000" b="1" dirty="0"/>
              <a:t>18:1</a:t>
            </a:r>
            <a:r>
              <a:rPr lang="ja-JP" altLang="en-US" sz="2000" b="1" dirty="0"/>
              <a:t>）。特別な時には、一晩中祈り続けたこともあった（ルカ</a:t>
            </a:r>
            <a:r>
              <a:rPr lang="en-US" altLang="ja-JP" sz="2000" b="1" dirty="0"/>
              <a:t>6:12-13</a:t>
            </a:r>
            <a:r>
              <a:rPr lang="ja-JP" altLang="en-US" sz="2000" b="1" dirty="0"/>
              <a:t>、マタ</a:t>
            </a:r>
            <a:r>
              <a:rPr lang="en-US" altLang="ja-JP" sz="2000" b="1" dirty="0"/>
              <a:t>14:21-23</a:t>
            </a:r>
            <a:r>
              <a:rPr lang="ja-JP" altLang="en-US" sz="2000" b="1" dirty="0"/>
              <a:t>）。</a:t>
            </a:r>
            <a:endParaRPr lang="en" sz="2000" b="1" dirty="0"/>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75184" y="2530721"/>
            <a:ext cx="7191932" cy="1015663"/>
          </a:xfrm>
          <a:prstGeom prst="rect">
            <a:avLst/>
          </a:prstGeom>
          <a:noFill/>
        </p:spPr>
        <p:txBody>
          <a:bodyPr wrap="square">
            <a:spAutoFit/>
          </a:bodyPr>
          <a:lstStyle/>
          <a:p>
            <a:pPr>
              <a:spcBef>
                <a:spcPts val="600"/>
              </a:spcBef>
            </a:pPr>
            <a:r>
              <a:rPr lang="ja-JP" altLang="en-US" sz="2000" b="1" dirty="0"/>
              <a:t>イエスは独断で行動したのではない。いつものように、まず父と話しに行き、その日なすべきことを告げられたのだ（マコ</a:t>
            </a:r>
            <a:r>
              <a:rPr lang="en-US" altLang="ja-JP" sz="2000" b="1" dirty="0"/>
              <a:t>1:35</a:t>
            </a:r>
            <a:r>
              <a:rPr lang="ja-JP" altLang="en-US" sz="2000" b="1" dirty="0"/>
              <a:t>、ヨハ</a:t>
            </a:r>
            <a:r>
              <a:rPr lang="en-US" altLang="ja-JP" sz="2000" b="1" dirty="0"/>
              <a:t>8:28 </a:t>
            </a:r>
            <a:r>
              <a:rPr lang="ja-JP" altLang="en-US" sz="2000" b="1" dirty="0"/>
              <a:t>）。</a:t>
            </a:r>
            <a:endParaRPr lang="en" sz="2000" b="1" dirty="0"/>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842337"/>
            <a:ext cx="7518400" cy="1015663"/>
          </a:xfrm>
          <a:prstGeom prst="rect">
            <a:avLst/>
          </a:prstGeom>
          <a:noFill/>
        </p:spPr>
        <p:txBody>
          <a:bodyPr wrap="square">
            <a:spAutoFit/>
          </a:bodyPr>
          <a:lstStyle/>
          <a:p>
            <a:pPr>
              <a:spcBef>
                <a:spcPts val="600"/>
              </a:spcBef>
            </a:pPr>
            <a:r>
              <a:rPr lang="ja-JP" altLang="en-US" sz="2000" b="1" dirty="0"/>
              <a:t>イエスのように、私たちも毎日祈りの中で神の御心を知ろうとすべきではないだろうか。特別な状況においては、特に祈りの中で神を求めるべきではないだろうか？</a:t>
            </a:r>
            <a:endParaRPr lang="en" sz="2000" b="1" dirty="0"/>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96BDA-1073-1F23-54C3-6B8AE3C14DBF}"/>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イエス様ご自身が祈りにこれほど多くの</a:t>
            </a:r>
            <a:br>
              <a:rPr kumimoji="1" lang="en-US" altLang="ja-JP" dirty="0"/>
            </a:br>
            <a:r>
              <a:rPr kumimoji="1" lang="ja-JP" altLang="en-US" dirty="0"/>
              <a:t>時間を費やす必要があるのならば、</a:t>
            </a:r>
            <a:br>
              <a:rPr kumimoji="1" lang="en-US" altLang="ja-JP" dirty="0"/>
            </a:br>
            <a:r>
              <a:rPr kumimoji="1" lang="ja-JP" altLang="en-US" dirty="0"/>
              <a:t>私たち自身はどうでしょうか、</a:t>
            </a:r>
            <a:br>
              <a:rPr kumimoji="1" lang="en-US" altLang="ja-JP" dirty="0"/>
            </a:br>
            <a:r>
              <a:rPr kumimoji="1" lang="ja-JP" altLang="en-US" dirty="0"/>
              <a:t>またどれくらいの時間を</a:t>
            </a:r>
            <a:br>
              <a:rPr kumimoji="1" lang="en-US" altLang="ja-JP" dirty="0"/>
            </a:br>
            <a:r>
              <a:rPr kumimoji="1" lang="ja-JP" altLang="en-US" dirty="0"/>
              <a:t>祈りに費やすべきでしょうか？</a:t>
            </a:r>
            <a:br>
              <a:rPr kumimoji="1" lang="en-US" altLang="ja-JP" dirty="0"/>
            </a:br>
            <a:r>
              <a:rPr kumimoji="1" lang="ja-JP" altLang="en-US" dirty="0"/>
              <a:t>イエスの模範は、わたしたちに</a:t>
            </a:r>
            <a:br>
              <a:rPr kumimoji="1" lang="en-US" altLang="ja-JP" dirty="0"/>
            </a:br>
            <a:r>
              <a:rPr kumimoji="1" lang="ja-JP" altLang="en-US" dirty="0"/>
              <a:t>何を語りかけているでしょうか？</a:t>
            </a:r>
          </a:p>
        </p:txBody>
      </p:sp>
    </p:spTree>
    <p:extLst>
      <p:ext uri="{BB962C8B-B14F-4D97-AF65-F5344CB8AC3E}">
        <p14:creationId xmlns:p14="http://schemas.microsoft.com/office/powerpoint/2010/main" val="26972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207396"/>
            <a:ext cx="5251938" cy="769441"/>
          </a:xfrm>
          <a:prstGeom prst="rect">
            <a:avLst/>
          </a:prstGeom>
          <a:noFill/>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癒しと法の尊重</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4751754" y="114299"/>
            <a:ext cx="7291754"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C00000"/>
                </a:solidFill>
                <a:latin typeface="Comic Sans MS" panose="030F0702030302020204" pitchFamily="66" charset="0"/>
              </a:rPr>
              <a:t>言われた。「だれにも、何も話さないように気をつけなさい。ただ、行って祭司に体を見せ、モーセが定めたものを清めのために献げて、人々に証明しなさい。」</a:t>
            </a:r>
            <a:r>
              <a:rPr lang="en" sz="1400" b="1" dirty="0">
                <a:solidFill>
                  <a:srgbClr val="C00000"/>
                </a:solidFill>
                <a:latin typeface="Comic Sans MS" panose="030F0702030302020204" pitchFamily="66" charset="0"/>
              </a:rPr>
              <a:t>(</a:t>
            </a:r>
            <a:r>
              <a:rPr lang="ja-JP" altLang="en-US" sz="1400" b="1" dirty="0">
                <a:solidFill>
                  <a:srgbClr val="C00000"/>
                </a:solidFill>
                <a:latin typeface="Comic Sans MS" panose="030F0702030302020204" pitchFamily="66" charset="0"/>
              </a:rPr>
              <a:t>マルコ</a:t>
            </a:r>
            <a:r>
              <a:rPr lang="en" sz="1400" b="1" dirty="0">
                <a:solidFill>
                  <a:srgbClr val="C00000"/>
                </a:solidFill>
                <a:latin typeface="Comic Sans MS" panose="030F0702030302020204" pitchFamily="66" charset="0"/>
              </a:rPr>
              <a:t>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211221" y="1293083"/>
            <a:ext cx="7952205" cy="707886"/>
          </a:xfrm>
          <a:prstGeom prst="rect">
            <a:avLst/>
          </a:prstGeom>
          <a:noFill/>
        </p:spPr>
        <p:txBody>
          <a:bodyPr wrap="square" rtlCol="0">
            <a:spAutoFit/>
          </a:bodyPr>
          <a:lstStyle/>
          <a:p>
            <a:pPr>
              <a:spcBef>
                <a:spcPts val="600"/>
              </a:spcBef>
            </a:pPr>
            <a:r>
              <a:rPr lang="ja-JP" altLang="en-US" sz="2000" b="1" dirty="0"/>
              <a:t>病気のために人との接触から隔離されていたらい病人は、イエスの前にひざまずいて癒しを願った（レビ</a:t>
            </a:r>
            <a:r>
              <a:rPr lang="en-US" altLang="ja-JP" sz="2000" b="1" dirty="0"/>
              <a:t>13:45</a:t>
            </a:r>
            <a:r>
              <a:rPr lang="ja-JP" altLang="en-US" sz="2000" b="1" dirty="0"/>
              <a:t>、マコ</a:t>
            </a:r>
            <a:r>
              <a:rPr lang="en-US" altLang="ja-JP" sz="2000" b="1" dirty="0"/>
              <a:t>1:40</a:t>
            </a:r>
            <a:r>
              <a:rPr lang="ja-JP" altLang="en-US" sz="2000" b="1" dirty="0"/>
              <a:t>）。</a:t>
            </a:r>
            <a:endParaRPr lang="en" sz="2000" b="1" dirty="0"/>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2143162574"/>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2222786" y="1224617"/>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211221" y="3091101"/>
            <a:ext cx="7952205" cy="1015663"/>
          </a:xfrm>
          <a:prstGeom prst="rect">
            <a:avLst/>
          </a:prstGeom>
          <a:noFill/>
        </p:spPr>
        <p:txBody>
          <a:bodyPr wrap="square">
            <a:spAutoFit/>
          </a:bodyPr>
          <a:lstStyle/>
          <a:p>
            <a:pPr>
              <a:spcBef>
                <a:spcPts val="600"/>
              </a:spcBef>
            </a:pPr>
            <a:r>
              <a:rPr lang="ja-JP" altLang="en-US" sz="2000" b="1" dirty="0"/>
              <a:t>私たちが罪と汚れを背負ってイエスのもとに来るとき、イエスは私たちから離れない。イエスは私たちに赦しと癒しを与え、私たちをイエスのようにきよめてくださる。</a:t>
            </a:r>
            <a:endParaRPr lang="en" sz="2000" b="1" dirty="0"/>
          </a:p>
        </p:txBody>
      </p:sp>
      <p:sp>
        <p:nvSpPr>
          <p:cNvPr id="11" name="CuadroTexto 10">
            <a:extLst>
              <a:ext uri="{FF2B5EF4-FFF2-40B4-BE49-F238E27FC236}">
                <a16:creationId xmlns:a16="http://schemas.microsoft.com/office/drawing/2014/main" id="{533DF14B-6BB8-A3FD-6236-169E3A59CE2A}"/>
              </a:ext>
            </a:extLst>
          </p:cNvPr>
          <p:cNvSpPr txBox="1"/>
          <p:nvPr/>
        </p:nvSpPr>
        <p:spPr>
          <a:xfrm>
            <a:off x="4210050" y="2013451"/>
            <a:ext cx="7981950" cy="1015663"/>
          </a:xfrm>
          <a:prstGeom prst="rect">
            <a:avLst/>
          </a:prstGeom>
          <a:noFill/>
        </p:spPr>
        <p:txBody>
          <a:bodyPr wrap="square">
            <a:spAutoFit/>
          </a:bodyPr>
          <a:lstStyle/>
          <a:p>
            <a:pPr>
              <a:spcBef>
                <a:spcPts val="600"/>
              </a:spcBef>
            </a:pPr>
            <a:r>
              <a:rPr lang="ja-JP" altLang="en-US" sz="2000" b="1" dirty="0"/>
              <a:t>群衆の前で、イエスは律法に反することをされた： つまり、らい病人に触れ、汚れた者とされたのである。しかし、らい病人はイエスの癒しを受けたのである。</a:t>
            </a:r>
            <a:endParaRPr lang="en" sz="2000" b="1" dirty="0"/>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96BDA-1073-1F23-54C3-6B8AE3C14DBF}"/>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たとい私たちがどれほど</a:t>
            </a:r>
            <a:br>
              <a:rPr kumimoji="1" lang="en-US" altLang="ja-JP" dirty="0"/>
            </a:br>
            <a:r>
              <a:rPr kumimoji="1" lang="ja-JP" altLang="en-US" dirty="0"/>
              <a:t>善意を持っていたとしても、</a:t>
            </a:r>
            <a:br>
              <a:rPr kumimoji="1" lang="en-US" altLang="ja-JP" dirty="0"/>
            </a:br>
            <a:r>
              <a:rPr kumimoji="1" lang="ja-JP" altLang="en-US" dirty="0"/>
              <a:t>福音伝道を妨げることをしないように</a:t>
            </a:r>
            <a:br>
              <a:rPr kumimoji="1" lang="en-US" altLang="ja-JP" dirty="0"/>
            </a:br>
            <a:r>
              <a:rPr kumimoji="1" lang="ja-JP" altLang="en-US"/>
              <a:t>するには、どうすればよいでしょうか？</a:t>
            </a:r>
            <a:endParaRPr kumimoji="1" lang="ja-JP" altLang="en-US" dirty="0"/>
          </a:p>
        </p:txBody>
      </p:sp>
    </p:spTree>
    <p:extLst>
      <p:ext uri="{BB962C8B-B14F-4D97-AF65-F5344CB8AC3E}">
        <p14:creationId xmlns:p14="http://schemas.microsoft.com/office/powerpoint/2010/main" val="200343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401885"/>
            <a:ext cx="9563101" cy="5016758"/>
          </a:xfrm>
          <a:prstGeom prst="rect">
            <a:avLst/>
          </a:prstGeom>
          <a:noFill/>
        </p:spPr>
        <p:txBody>
          <a:bodyPr wrap="square">
            <a:spAutoFit/>
          </a:bodyPr>
          <a:lstStyle/>
          <a:p>
            <a:pPr>
              <a:spcBef>
                <a:spcPts val="600"/>
              </a:spcBef>
            </a:pPr>
            <a:r>
              <a:rPr lang="ja-JP" altLang="en-US" sz="4000" b="1" dirty="0">
                <a:latin typeface="Constantia" panose="02030602050306030303" pitchFamily="18" charset="0"/>
              </a:rPr>
              <a:t>「</a:t>
            </a:r>
            <a:r>
              <a:rPr lang="ja-JP" altLang="en-US" sz="4000" dirty="0">
                <a:latin typeface="Raleway" pitchFamily="2" charset="0"/>
              </a:rPr>
              <a:t>救い主の地上における生涯は、安楽な自己中心の生活ではありませんでした。彼は、たゆまず熱心に失われた人類の　救いのために労されました。馬槽から　カルバリーに至るまで、彼は自己犠牲の道をたどり、至難なわざ困難な旅路など、いかなる労苦をも避けようとはなさい　ませんでした。」</a:t>
            </a:r>
            <a:endParaRPr lang="en" sz="4000" b="1" dirty="0">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7274829" y="6029325"/>
            <a:ext cx="3688446"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a:t>
            </a:r>
            <a:r>
              <a:rPr lang="ja-JP" altLang="en-US" sz="1600" b="1" dirty="0"/>
              <a:t>キリストへの道　第９章</a:t>
            </a:r>
            <a:r>
              <a:rPr lang="en" sz="1600" b="1" dirty="0"/>
              <a:t>)</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60569" y="823928"/>
            <a:ext cx="4667738" cy="5377370"/>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ja-JP" altLang="en-US" sz="35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イエスは彼らに言われた、「わたしについてきなさい。あなたがたを、人間をとる漁師にしてあげよう」。</a:t>
            </a:r>
            <a:endParaRPr kumimoji="0" lang="en-US" altLang="ja-JP" sz="35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endParaRP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a:t>
            </a:r>
            <a:r>
              <a:rPr kumimoji="0" lang="ja-JP" altLang="en-U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マルコ</a:t>
            </a:r>
            <a:r>
              <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1:17,</a:t>
            </a:r>
            <a:r>
              <a:rPr kumimoji="0" lang="ja-JP" altLang="en-U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口語訳</a:t>
            </a:r>
            <a:r>
              <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a:t>
            </a: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60569" y="823928"/>
            <a:ext cx="4667738" cy="4465966"/>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ja-JP" altLang="en-US" sz="35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イエスは、「わたしについて来なさい。人間をとる漁師にしよう」と言われた。</a:t>
            </a:r>
            <a:endParaRPr kumimoji="0" lang="en-US" altLang="ja-JP" sz="35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endParaRP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a:t>
            </a:r>
            <a:r>
              <a:rPr kumimoji="0" lang="ja-JP" altLang="en-US" sz="32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マルコ</a:t>
            </a:r>
            <a:r>
              <a:rPr kumimoji="0" lang="es-ES" sz="32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1:17,</a:t>
            </a:r>
            <a:r>
              <a:rPr kumimoji="0" lang="ja-JP" altLang="en-US" sz="32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新共同訳</a:t>
            </a:r>
            <a:r>
              <a:rPr kumimoji="0" lang="es-ES" sz="32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mn-ea"/>
                <a:cs typeface="+mn-cs"/>
              </a:rPr>
              <a:t>)</a:t>
            </a:r>
          </a:p>
        </p:txBody>
      </p:sp>
    </p:spTree>
    <p:extLst>
      <p:ext uri="{BB962C8B-B14F-4D97-AF65-F5344CB8AC3E}">
        <p14:creationId xmlns:p14="http://schemas.microsoft.com/office/powerpoint/2010/main" val="269186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7B0AEC"/>
                </a:solidFill>
              </a:rPr>
              <a:t>特別な活動</a:t>
            </a:r>
            <a:r>
              <a:rPr lang="en" sz="2000" b="1" dirty="0">
                <a:solidFill>
                  <a:srgbClr val="7B0AEC"/>
                </a:solidFill>
              </a:rPr>
              <a:t>:</a:t>
            </a:r>
          </a:p>
          <a:p>
            <a:pPr lvl="1">
              <a:spcBef>
                <a:spcPts val="600"/>
              </a:spcBef>
            </a:pPr>
            <a:r>
              <a:rPr lang="ja-JP" altLang="en-US" sz="2000" b="1" dirty="0"/>
              <a:t>弟子たちを呼ぶ　マルコ</a:t>
            </a:r>
            <a:r>
              <a:rPr lang="en" sz="2000" b="1" dirty="0"/>
              <a:t> 1:16-20</a:t>
            </a:r>
          </a:p>
          <a:p>
            <a:pPr>
              <a:spcBef>
                <a:spcPts val="1800"/>
              </a:spcBef>
            </a:pPr>
            <a:r>
              <a:rPr lang="ja-JP" altLang="en-US" sz="2000" b="1" dirty="0">
                <a:solidFill>
                  <a:srgbClr val="B81111"/>
                </a:solidFill>
              </a:rPr>
              <a:t>安息日の活動</a:t>
            </a:r>
            <a:r>
              <a:rPr lang="en" sz="2000" b="1" dirty="0">
                <a:solidFill>
                  <a:srgbClr val="B81111"/>
                </a:solidFill>
              </a:rPr>
              <a:t>:</a:t>
            </a:r>
          </a:p>
          <a:p>
            <a:pPr lvl="1">
              <a:spcBef>
                <a:spcPts val="600"/>
              </a:spcBef>
            </a:pPr>
            <a:r>
              <a:rPr lang="ja-JP" altLang="en-US" sz="2000" b="1" dirty="0"/>
              <a:t>会堂での説教　マルコ</a:t>
            </a:r>
            <a:r>
              <a:rPr lang="en" sz="2000" b="1" dirty="0"/>
              <a:t> 1:21-28</a:t>
            </a:r>
          </a:p>
          <a:p>
            <a:pPr lvl="1">
              <a:spcBef>
                <a:spcPts val="600"/>
              </a:spcBef>
            </a:pPr>
            <a:r>
              <a:rPr lang="ja-JP" altLang="en-US" sz="2000" b="1" dirty="0"/>
              <a:t>癒し　マルコ</a:t>
            </a:r>
            <a:r>
              <a:rPr lang="en" sz="2000" b="1" dirty="0"/>
              <a:t> 1:29-34</a:t>
            </a:r>
          </a:p>
          <a:p>
            <a:pPr>
              <a:spcBef>
                <a:spcPts val="1800"/>
              </a:spcBef>
            </a:pPr>
            <a:r>
              <a:rPr lang="ja-JP" altLang="en-US" sz="2000" b="1" dirty="0">
                <a:solidFill>
                  <a:srgbClr val="29870C"/>
                </a:solidFill>
              </a:rPr>
              <a:t>日常の活動</a:t>
            </a:r>
            <a:r>
              <a:rPr lang="en" sz="2000" b="1" dirty="0">
                <a:solidFill>
                  <a:srgbClr val="29870C"/>
                </a:solidFill>
              </a:rPr>
              <a:t>:</a:t>
            </a:r>
          </a:p>
          <a:p>
            <a:pPr lvl="1">
              <a:spcBef>
                <a:spcPts val="600"/>
              </a:spcBef>
            </a:pPr>
            <a:r>
              <a:rPr lang="ja-JP" altLang="en-US" sz="2000" b="1" dirty="0"/>
              <a:t>祈りと説教　マルコ</a:t>
            </a:r>
            <a:r>
              <a:rPr lang="en" sz="2000" b="1" dirty="0"/>
              <a:t> 1:35-39</a:t>
            </a:r>
          </a:p>
          <a:p>
            <a:pPr lvl="1">
              <a:spcBef>
                <a:spcPts val="600"/>
              </a:spcBef>
            </a:pPr>
            <a:r>
              <a:rPr lang="ja-JP" altLang="en-US" sz="2000" b="1" dirty="0"/>
              <a:t>癒しと法の尊重　マルコ</a:t>
            </a:r>
            <a:r>
              <a:rPr lang="en" sz="2000" b="1" dirty="0"/>
              <a:t>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5" y="200025"/>
            <a:ext cx="6457950" cy="707886"/>
          </a:xfrm>
          <a:prstGeom prst="rect">
            <a:avLst/>
          </a:prstGeom>
          <a:noFill/>
        </p:spPr>
        <p:txBody>
          <a:bodyPr wrap="square" rtlCol="0">
            <a:spAutoFit/>
          </a:bodyPr>
          <a:lstStyle/>
          <a:p>
            <a:pPr>
              <a:spcBef>
                <a:spcPts val="600"/>
              </a:spcBef>
            </a:pPr>
            <a:r>
              <a:rPr lang="ja-JP" altLang="en-US" sz="2000" b="1" dirty="0"/>
              <a:t>イエスの人生における一日とはどのようなものだろうか？もし私たちが一週間イエスに同行するとしたら？</a:t>
            </a:r>
            <a:endParaRPr lang="en" sz="20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605541"/>
            <a:ext cx="6580968" cy="1015663"/>
          </a:xfrm>
          <a:prstGeom prst="rect">
            <a:avLst/>
          </a:prstGeom>
          <a:noFill/>
        </p:spPr>
        <p:txBody>
          <a:bodyPr wrap="square">
            <a:spAutoFit/>
          </a:bodyPr>
          <a:lstStyle/>
          <a:p>
            <a:pPr>
              <a:spcBef>
                <a:spcPts val="600"/>
              </a:spcBef>
            </a:pPr>
            <a:r>
              <a:rPr lang="ja-JP" altLang="en-US" sz="2000" b="1" dirty="0"/>
              <a:t>私たちは、イエスが漁師たちを弟子に召し、</a:t>
            </a:r>
            <a:r>
              <a:rPr lang="en-US" altLang="ja-JP" sz="2000" b="1" dirty="0"/>
              <a:t>24</a:t>
            </a:r>
            <a:r>
              <a:rPr lang="ja-JP" altLang="en-US" sz="2000" b="1" dirty="0"/>
              <a:t>時間一緒にいて彼らを教えられるスケジュールに同行する； 　忙しい安息日を楽しみ、最後に彼らの日々の習慣を見る。</a:t>
            </a:r>
            <a:endParaRPr lang="en" sz="2000" b="1" dirty="0"/>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03390"/>
            <a:ext cx="6457950" cy="707886"/>
          </a:xfrm>
          <a:prstGeom prst="rect">
            <a:avLst/>
          </a:prstGeom>
          <a:noFill/>
        </p:spPr>
        <p:txBody>
          <a:bodyPr wrap="square">
            <a:spAutoFit/>
          </a:bodyPr>
          <a:lstStyle/>
          <a:p>
            <a:pPr>
              <a:spcBef>
                <a:spcPts val="600"/>
              </a:spcBef>
            </a:pPr>
            <a:r>
              <a:rPr lang="ja-JP" altLang="en-US" sz="2000" b="1" dirty="0"/>
              <a:t>マルコは、その第</a:t>
            </a:r>
            <a:r>
              <a:rPr lang="en-US" altLang="ja-JP" sz="2000" b="1" dirty="0"/>
              <a:t>1</a:t>
            </a:r>
            <a:r>
              <a:rPr lang="ja-JP" altLang="en-US" sz="2000" b="1" dirty="0"/>
              <a:t>章の最後の部分（マコ</a:t>
            </a:r>
            <a:r>
              <a:rPr lang="en-US" altLang="ja-JP" sz="2000" b="1" dirty="0"/>
              <a:t>1:16-45</a:t>
            </a:r>
            <a:r>
              <a:rPr lang="ja-JP" altLang="en-US" sz="2000" b="1" dirty="0"/>
              <a:t>）で、私たちが追体験するのを助けてくれる。</a:t>
            </a:r>
            <a:endParaRPr lang="en" sz="2000" b="1" dirty="0"/>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特別な活動</a:t>
            </a:r>
            <a:endParaRPr lang="en"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ja-JP" altLang="en-US"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弟子たちを呼ぶ</a:t>
            </a:r>
            <a:endPar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1" y="576216"/>
            <a:ext cx="9367452" cy="646331"/>
          </a:xfrm>
          <a:prstGeom prst="rect">
            <a:avLst/>
          </a:prstGeom>
          <a:noFill/>
        </p:spPr>
        <p:txBody>
          <a:bodyPr wrap="square">
            <a:spAutoFit/>
          </a:bodyPr>
          <a:lstStyle/>
          <a:p>
            <a:pPr algn="ctr"/>
            <a:r>
              <a:rPr lang="ja-JP" alt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イエスは彼らに言われた、「わたしについてきなさい。あなたがたを、人間をとる漁師にしてあげよう」。</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マルコ</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015663"/>
          </a:xfrm>
          <a:prstGeom prst="rect">
            <a:avLst/>
          </a:prstGeom>
          <a:noFill/>
        </p:spPr>
        <p:txBody>
          <a:bodyPr wrap="square" rtlCol="0">
            <a:spAutoFit/>
          </a:bodyPr>
          <a:lstStyle/>
          <a:p>
            <a:pPr>
              <a:spcBef>
                <a:spcPts val="600"/>
              </a:spcBef>
            </a:pPr>
            <a:r>
              <a:rPr lang="ja-JP" altLang="en-US" sz="2000" b="1" dirty="0"/>
              <a:t>マルコの特徴はその簡潔さである。他の福音書を参照しなければ、この召命について誤った結論に達するかもしれない。</a:t>
            </a:r>
            <a:endParaRPr lang="en" sz="2000" b="1" dirty="0"/>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713716"/>
            <a:ext cx="5312583" cy="1938992"/>
          </a:xfrm>
          <a:prstGeom prst="rect">
            <a:avLst/>
          </a:prstGeom>
          <a:noFill/>
        </p:spPr>
        <p:txBody>
          <a:bodyPr wrap="square">
            <a:spAutoFit/>
          </a:bodyPr>
          <a:lstStyle/>
          <a:p>
            <a:pPr>
              <a:spcBef>
                <a:spcPts val="600"/>
              </a:spcBef>
            </a:pPr>
            <a:r>
              <a:rPr lang="ja-JP" altLang="en-US" sz="2000" b="1" dirty="0"/>
              <a:t>イエスはペテロの船から説教し、そして奇跡的な漁が行われた。四人の兄弟の網は魚の多さに破れそうになっていた（ルカ</a:t>
            </a:r>
            <a:r>
              <a:rPr lang="en-US" altLang="ja-JP" sz="2000" b="1" dirty="0"/>
              <a:t>5</a:t>
            </a:r>
            <a:r>
              <a:rPr lang="ja-JP" altLang="en-US" sz="2000" b="1" dirty="0"/>
              <a:t>：</a:t>
            </a:r>
            <a:r>
              <a:rPr lang="en-US" altLang="ja-JP" sz="2000" b="1" dirty="0"/>
              <a:t>1-7</a:t>
            </a:r>
            <a:r>
              <a:rPr lang="ja-JP" altLang="en-US" sz="2000" b="1" dirty="0"/>
              <a:t>）。ヤコブとヨハネが網を繕っている間、ペテロはイエスの足元に倒れ込んだ（ルカ</a:t>
            </a:r>
            <a:r>
              <a:rPr lang="en-US" altLang="ja-JP" sz="2000" b="1" dirty="0"/>
              <a:t>5</a:t>
            </a:r>
            <a:r>
              <a:rPr lang="ja-JP" altLang="en-US" sz="2000" b="1" dirty="0"/>
              <a:t>：</a:t>
            </a:r>
            <a:r>
              <a:rPr lang="en-US" altLang="ja-JP" sz="2000" b="1" dirty="0"/>
              <a:t>8-11</a:t>
            </a:r>
            <a:r>
              <a:rPr lang="ja-JP" altLang="en-US" sz="2000" b="1" dirty="0"/>
              <a:t>）。</a:t>
            </a:r>
            <a:endParaRPr lang="en" sz="2000" b="1" dirty="0"/>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323439"/>
          </a:xfrm>
          <a:prstGeom prst="rect">
            <a:avLst/>
          </a:prstGeom>
          <a:noFill/>
        </p:spPr>
        <p:txBody>
          <a:bodyPr wrap="square">
            <a:spAutoFit/>
          </a:bodyPr>
          <a:lstStyle/>
          <a:p>
            <a:pPr>
              <a:spcBef>
                <a:spcPts val="600"/>
              </a:spcBef>
            </a:pPr>
            <a:r>
              <a:rPr lang="ja-JP" altLang="en-US" sz="2000" b="1" dirty="0"/>
              <a:t>彼らがイエスに出会ったのはこれが初めてではなかった。バプテスマのヨハネの従者として、彼らはイエスについてのヨハネの言葉を聞き、イエスに従ったのだ。最初に従ったのはアンデレとヨハネで、その後にそれぞれの兄弟が続いた（ヨハ</a:t>
            </a:r>
            <a:r>
              <a:rPr lang="en-US" altLang="ja-JP" sz="2000" b="1" dirty="0"/>
              <a:t>1:35-42</a:t>
            </a:r>
            <a:r>
              <a:rPr lang="ja-JP" altLang="en-US" sz="2000" b="1" dirty="0"/>
              <a:t>）。</a:t>
            </a:r>
            <a:endParaRPr lang="en" sz="2000" b="1" dirty="0"/>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7" y="5557680"/>
            <a:ext cx="7603284" cy="1015663"/>
          </a:xfrm>
          <a:prstGeom prst="rect">
            <a:avLst/>
          </a:prstGeom>
          <a:noFill/>
        </p:spPr>
        <p:txBody>
          <a:bodyPr wrap="square">
            <a:spAutoFit/>
          </a:bodyPr>
          <a:lstStyle/>
          <a:p>
            <a:pPr>
              <a:spcBef>
                <a:spcPts val="600"/>
              </a:spcBef>
            </a:pPr>
            <a:r>
              <a:rPr lang="ja-JP" altLang="en-US" sz="2000" b="1" dirty="0"/>
              <a:t>ヤコブとヨハネは家業も父も捨て、ペテロとアンデレは魂の勝利者となるために生計を捨てた。イエスの呼びかけに従うことによって、彼らは人生を変え、全世界の人々の人生を変えた。</a:t>
            </a:r>
            <a:endParaRPr lang="en" sz="2000" b="1" dirty="0"/>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96BDA-1073-1F23-54C3-6B8AE3C14DBF}"/>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あなたはイエス様に従うために、</a:t>
            </a:r>
            <a:br>
              <a:rPr kumimoji="1" lang="en-US" altLang="ja-JP" dirty="0"/>
            </a:br>
            <a:r>
              <a:rPr kumimoji="1" lang="ja-JP" altLang="en-US" dirty="0"/>
              <a:t>何をあきらめましたか？</a:t>
            </a:r>
            <a:br>
              <a:rPr kumimoji="1" lang="en-US" altLang="ja-JP" dirty="0"/>
            </a:br>
            <a:r>
              <a:rPr kumimoji="1" lang="ja-JP" altLang="en-US" dirty="0"/>
              <a:t>（もし何も思いつかないとしたら、</a:t>
            </a:r>
            <a:br>
              <a:rPr kumimoji="1" lang="en-US" altLang="ja-JP" dirty="0"/>
            </a:br>
            <a:r>
              <a:rPr kumimoji="1" lang="ja-JP" altLang="en-US" dirty="0"/>
              <a:t>それは何を意味しているのでしょうか？）</a:t>
            </a:r>
          </a:p>
        </p:txBody>
      </p:sp>
    </p:spTree>
    <p:extLst>
      <p:ext uri="{BB962C8B-B14F-4D97-AF65-F5344CB8AC3E}">
        <p14:creationId xmlns:p14="http://schemas.microsoft.com/office/powerpoint/2010/main" val="347567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ja-JP" altLang="en-US"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安息日の活動</a:t>
            </a:r>
            <a:endParaRPr lang="en"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ja-JP" altLang="en-US" sz="4400" b="1" dirty="0">
                <a:ln w="22225">
                  <a:noFill/>
                  <a:prstDash val="solid"/>
                </a:ln>
                <a:solidFill>
                  <a:schemeClr val="accent2">
                    <a:lumMod val="40000"/>
                    <a:lumOff val="60000"/>
                  </a:schemeClr>
                </a:solidFill>
              </a:rPr>
              <a:t>会堂で説教する</a:t>
            </a:r>
            <a:endParaRPr lang="en"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1292348" y="694816"/>
            <a:ext cx="6601191" cy="646331"/>
          </a:xfrm>
          <a:prstGeom prst="rect">
            <a:avLst/>
          </a:prstGeom>
          <a:noFill/>
        </p:spPr>
        <p:txBody>
          <a:bodyPr wrap="square">
            <a:spAutoFit/>
          </a:bodyPr>
          <a:lstStyle/>
          <a:p>
            <a:pPr algn="ctr"/>
            <a:r>
              <a:rPr lang="ja-JP" alt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それから、彼らはカペナウムに行った。そして安息日にすぐ、イエスは会堂にはいって教えられた。</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マルコ</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8915400"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01600">
                    <a:srgbClr val="3F211A"/>
                  </a:glow>
                  <a:outerShdw blurRad="38100" dist="38100" dir="2700000" algn="tl">
                    <a:srgbClr val="000000">
                      <a:alpha val="43137"/>
                    </a:srgbClr>
                  </a:outerShdw>
                </a:effectLst>
              </a:rPr>
              <a:t>福音書は、安息日に会堂に行くことがイエスの習慣であり、孤立した行動ではなかったことを明らかにしている（ルカ</a:t>
            </a:r>
            <a:r>
              <a:rPr lang="en-US" altLang="ja-JP" sz="2000" b="1" dirty="0">
                <a:solidFill>
                  <a:schemeClr val="bg1"/>
                </a:solidFill>
                <a:effectLst>
                  <a:glow rad="101600">
                    <a:srgbClr val="3F211A"/>
                  </a:glow>
                  <a:outerShdw blurRad="38100" dist="38100" dir="2700000" algn="tl">
                    <a:srgbClr val="000000">
                      <a:alpha val="43137"/>
                    </a:srgbClr>
                  </a:outerShdw>
                </a:effectLst>
              </a:rPr>
              <a:t>4:16</a:t>
            </a:r>
            <a:r>
              <a:rPr lang="ja-JP" altLang="en-US" sz="2000" b="1" dirty="0">
                <a:solidFill>
                  <a:schemeClr val="bg1"/>
                </a:solidFill>
                <a:effectLst>
                  <a:glow rad="101600">
                    <a:srgbClr val="3F211A"/>
                  </a:glow>
                  <a:outerShdw blurRad="38100" dist="38100" dir="2700000" algn="tl">
                    <a:srgbClr val="000000">
                      <a:alpha val="43137"/>
                    </a:srgbClr>
                  </a:outerShdw>
                </a:effectLst>
              </a:rPr>
              <a:t>）。</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3821903839"/>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015663"/>
          </a:xfrm>
          <a:prstGeom prst="rect">
            <a:avLst/>
          </a:prstGeom>
          <a:noFill/>
        </p:spPr>
        <p:txBody>
          <a:bodyPr wrap="square">
            <a:spAutoFit/>
          </a:bodyPr>
          <a:lstStyle/>
          <a:p>
            <a:pPr>
              <a:spcBef>
                <a:spcPts val="600"/>
              </a:spcBef>
            </a:pPr>
            <a:r>
              <a:rPr lang="ja-JP" altLang="en-US" sz="2000" b="1" dirty="0">
                <a:solidFill>
                  <a:schemeClr val="bg1"/>
                </a:solidFill>
                <a:effectLst>
                  <a:glow rad="101600">
                    <a:srgbClr val="3F211A"/>
                  </a:glow>
                  <a:outerShdw blurRad="38100" dist="38100" dir="2700000" algn="tl">
                    <a:srgbClr val="000000">
                      <a:alpha val="43137"/>
                    </a:srgbClr>
                  </a:outerShdw>
                </a:effectLst>
              </a:rPr>
              <a:t>しかし、皆が喜んだわけではない。敵はイエスの影響力を無効にしようと、礼拝を中断することにした（マコ</a:t>
            </a:r>
            <a:r>
              <a:rPr lang="en-US" altLang="ja-JP" sz="2000" b="1" dirty="0">
                <a:solidFill>
                  <a:schemeClr val="bg1"/>
                </a:solidFill>
                <a:effectLst>
                  <a:glow rad="101600">
                    <a:srgbClr val="3F211A"/>
                  </a:glow>
                  <a:outerShdw blurRad="38100" dist="38100" dir="2700000" algn="tl">
                    <a:srgbClr val="000000">
                      <a:alpha val="43137"/>
                    </a:srgbClr>
                  </a:outerShdw>
                </a:effectLst>
              </a:rPr>
              <a:t>1:23-26</a:t>
            </a:r>
            <a:r>
              <a:rPr lang="ja-JP" altLang="en-US" sz="2000" b="1" dirty="0">
                <a:solidFill>
                  <a:schemeClr val="bg1"/>
                </a:solidFill>
                <a:effectLst>
                  <a:glow rad="101600">
                    <a:srgbClr val="3F211A"/>
                  </a:glow>
                  <a:outerShdw blurRad="38100" dist="38100" dir="2700000" algn="tl">
                    <a:srgbClr val="000000">
                      <a:alpha val="43137"/>
                    </a:srgbClr>
                  </a:outerShdw>
                </a:effectLst>
              </a:rPr>
              <a:t>）。素早い介入によって、人々はイエスの影響をさらに受けるようになった（マコ</a:t>
            </a:r>
            <a:r>
              <a:rPr lang="en-US" altLang="ja-JP" sz="2000" b="1" dirty="0">
                <a:solidFill>
                  <a:schemeClr val="bg1"/>
                </a:solidFill>
                <a:effectLst>
                  <a:glow rad="101600">
                    <a:srgbClr val="3F211A"/>
                  </a:glow>
                  <a:outerShdw blurRad="38100" dist="38100" dir="2700000" algn="tl">
                    <a:srgbClr val="000000">
                      <a:alpha val="43137"/>
                    </a:srgbClr>
                  </a:outerShdw>
                </a:effectLst>
              </a:rPr>
              <a:t>1:27-28</a:t>
            </a:r>
            <a:r>
              <a:rPr lang="ja-JP" altLang="en-US" sz="2000" b="1" dirty="0">
                <a:solidFill>
                  <a:schemeClr val="bg1"/>
                </a:solidFill>
                <a:effectLst>
                  <a:glow rad="101600">
                    <a:srgbClr val="3F211A"/>
                  </a:glow>
                  <a:outerShdw blurRad="38100" dist="38100" dir="2700000" algn="tl">
                    <a:srgbClr val="000000">
                      <a:alpha val="43137"/>
                    </a:srgbClr>
                  </a:outerShdw>
                </a:effectLst>
              </a:rPr>
              <a:t>）。</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ja-JP" altLang="en-US" sz="2000" b="1" dirty="0">
                <a:solidFill>
                  <a:schemeClr val="bg1"/>
                </a:solidFill>
                <a:effectLst>
                  <a:glow rad="101600">
                    <a:srgbClr val="3F211A"/>
                  </a:glow>
                  <a:outerShdw blurRad="38100" dist="38100" dir="2700000" algn="tl">
                    <a:srgbClr val="000000">
                      <a:alpha val="43137"/>
                    </a:srgbClr>
                  </a:outerShdw>
                </a:effectLst>
              </a:rPr>
              <a:t>イエスの説教に人々はどう反応したか？</a:t>
            </a:r>
            <a:r>
              <a:rPr lang="en-US" altLang="ja-JP" sz="2000" b="1" dirty="0">
                <a:solidFill>
                  <a:schemeClr val="bg1"/>
                </a:solidFill>
                <a:effectLst>
                  <a:glow rad="101600">
                    <a:srgbClr val="3F211A"/>
                  </a:glow>
                  <a:outerShdw blurRad="38100" dist="38100" dir="2700000" algn="tl">
                    <a:srgbClr val="000000">
                      <a:alpha val="43137"/>
                    </a:srgbClr>
                  </a:outerShdw>
                </a:effectLst>
              </a:rPr>
              <a:t>(</a:t>
            </a:r>
            <a:r>
              <a:rPr lang="ja-JP" altLang="en-US" sz="2000" b="1" dirty="0">
                <a:solidFill>
                  <a:schemeClr val="bg1"/>
                </a:solidFill>
                <a:effectLst>
                  <a:glow rad="101600">
                    <a:srgbClr val="3F211A"/>
                  </a:glow>
                  <a:outerShdw blurRad="38100" dist="38100" dir="2700000" algn="tl">
                    <a:srgbClr val="000000">
                      <a:alpha val="43137"/>
                    </a:srgbClr>
                  </a:outerShdw>
                </a:effectLst>
              </a:rPr>
              <a:t>マコ</a:t>
            </a:r>
            <a:r>
              <a:rPr lang="en-US" altLang="ja-JP" sz="2000" b="1" dirty="0">
                <a:solidFill>
                  <a:schemeClr val="bg1"/>
                </a:solidFill>
                <a:effectLst>
                  <a:glow rad="101600">
                    <a:srgbClr val="3F211A"/>
                  </a:glow>
                  <a:outerShdw blurRad="38100" dist="38100" dir="2700000" algn="tl">
                    <a:srgbClr val="000000">
                      <a:alpha val="43137"/>
                    </a:srgbClr>
                  </a:outerShdw>
                </a:effectLst>
              </a:rPr>
              <a:t>1:22</a:t>
            </a:r>
            <a:r>
              <a:rPr lang="ja-JP" altLang="en-US" sz="2000" b="1" dirty="0">
                <a:solidFill>
                  <a:schemeClr val="bg1"/>
                </a:solidFill>
                <a:effectLst>
                  <a:glow rad="101600">
                    <a:srgbClr val="3F211A"/>
                  </a:glow>
                  <a:outerShdw blurRad="38100" dist="38100" dir="2700000" algn="tl">
                    <a:srgbClr val="000000">
                      <a:alpha val="43137"/>
                    </a:srgbClr>
                  </a:outerShdw>
                </a:effectLst>
              </a:rPr>
              <a:t>）。</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67815" y="3834172"/>
            <a:ext cx="5944817" cy="400110"/>
          </a:xfrm>
          <a:prstGeom prst="rect">
            <a:avLst/>
          </a:prstGeom>
          <a:noFill/>
        </p:spPr>
        <p:txBody>
          <a:bodyPr wrap="square">
            <a:spAutoFit/>
          </a:bodyPr>
          <a:lstStyle/>
          <a:p>
            <a:pPr>
              <a:spcBef>
                <a:spcPts val="600"/>
              </a:spcBef>
            </a:pPr>
            <a:r>
              <a:rPr lang="ja-JP" altLang="en-US" sz="2000" b="1">
                <a:solidFill>
                  <a:schemeClr val="bg1"/>
                </a:solidFill>
                <a:effectLst>
                  <a:glow rad="101600">
                    <a:srgbClr val="3F211A"/>
                  </a:glow>
                  <a:outerShdw blurRad="38100" dist="38100" dir="2700000" algn="tl">
                    <a:srgbClr val="000000">
                      <a:alpha val="43137"/>
                    </a:srgbClr>
                  </a:outerShdw>
                </a:effectLst>
              </a:rPr>
              <a:t>この話からは</a:t>
            </a:r>
            <a:r>
              <a:rPr lang="en-US" altLang="ja-JP" sz="2000" b="1">
                <a:solidFill>
                  <a:schemeClr val="bg1"/>
                </a:solidFill>
                <a:effectLst>
                  <a:glow rad="101600">
                    <a:srgbClr val="3F211A"/>
                  </a:glow>
                  <a:outerShdw blurRad="38100" dist="38100" dir="2700000" algn="tl">
                    <a:srgbClr val="000000">
                      <a:alpha val="43137"/>
                    </a:srgbClr>
                  </a:outerShdw>
                </a:effectLst>
              </a:rPr>
              <a:t>3</a:t>
            </a:r>
            <a:r>
              <a:rPr lang="ja-JP" altLang="en-US" sz="2000" b="1">
                <a:solidFill>
                  <a:schemeClr val="bg1"/>
                </a:solidFill>
                <a:effectLst>
                  <a:glow rad="101600">
                    <a:srgbClr val="3F211A"/>
                  </a:glow>
                  <a:outerShdw blurRad="38100" dist="38100" dir="2700000" algn="tl">
                    <a:srgbClr val="000000">
                      <a:alpha val="43137"/>
                    </a:srgbClr>
                  </a:outerShdw>
                </a:effectLst>
              </a:rPr>
              <a:t>つの事実が浮かび上がってくる：</a:t>
            </a:r>
            <a:endParaRPr lang="en" sz="2000" b="1" dirty="0">
              <a:solidFill>
                <a:schemeClr val="bg1"/>
              </a:solidFill>
              <a:effectLst>
                <a:glow rad="101600">
                  <a:srgbClr val="3F211A"/>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1873</TotalTime>
  <Words>2881</Words>
  <Application>Microsoft Office PowerPoint</Application>
  <PresentationFormat>Panorámica</PresentationFormat>
  <Paragraphs>68</Paragraphs>
  <Slides>18</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Comic Sans MS</vt:lpstr>
      <vt:lpstr>Constantia</vt:lpstr>
      <vt:lpstr>Aptos Display</vt:lpstr>
      <vt:lpstr>Arial</vt:lpstr>
      <vt:lpstr>Aptos</vt:lpstr>
      <vt:lpstr>Raleway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あなたはイエス様に従うために、 何をあきらめましたか？ （もし何も思いつかないとしたら、 それは何を意味しているのでしょうか？）</vt:lpstr>
      <vt:lpstr>Presentación de PowerPoint</vt:lpstr>
      <vt:lpstr>Presentación de PowerPoint</vt:lpstr>
      <vt:lpstr>他の人々へ証するために、 私たちが「現代の真理」について 信じていることすべてを述べないことが　　賢明であるのはどのような時でしょうか？</vt:lpstr>
      <vt:lpstr>Presentación de PowerPoint</vt:lpstr>
      <vt:lpstr>イエスはペテロの家族を どのように助けられましたか？ 安息日に起こったこの出来事から どのような教訓を得ることができますか？</vt:lpstr>
      <vt:lpstr>Presentación de PowerPoint</vt:lpstr>
      <vt:lpstr>Presentación de PowerPoint</vt:lpstr>
      <vt:lpstr>イエス様ご自身が祈りにこれほど多くの 時間を費やす必要があるのならば、 私たち自身はどうでしょうか、 またどれくらいの時間を 祈りに費やすべきでしょうか？ イエスの模範は、わたしたちに 何を語りかけているでしょうか？</vt:lpstr>
      <vt:lpstr>Presentación de PowerPoint</vt:lpstr>
      <vt:lpstr>たとい私たちがどれほど 善意を持っていたとしても、 福音伝道を妨げることをしないように するには、どうすればよいでしょうか？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80</cp:revision>
  <dcterms:created xsi:type="dcterms:W3CDTF">2024-06-08T05:54:19Z</dcterms:created>
  <dcterms:modified xsi:type="dcterms:W3CDTF">2024-07-12T05:34:39Z</dcterms:modified>
</cp:coreProperties>
</file>