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303" r:id="rId3"/>
    <p:sldId id="305" r:id="rId4"/>
    <p:sldId id="306" r:id="rId5"/>
    <p:sldId id="257" r:id="rId6"/>
    <p:sldId id="258" r:id="rId7"/>
    <p:sldId id="313" r:id="rId8"/>
    <p:sldId id="259" r:id="rId9"/>
    <p:sldId id="304" r:id="rId10"/>
    <p:sldId id="309" r:id="rId11"/>
    <p:sldId id="260" r:id="rId12"/>
    <p:sldId id="310" r:id="rId13"/>
    <p:sldId id="261" r:id="rId14"/>
    <p:sldId id="262" r:id="rId15"/>
    <p:sldId id="312" r:id="rId16"/>
    <p:sldId id="263" r:id="rId17"/>
    <p:sldId id="311" r:id="rId18"/>
    <p:sldId id="301"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kumimoji="1" lang="ja-JP" altLang="en-US" sz="2000" b="1" dirty="0">
              <a:effectLst>
                <a:outerShdw blurRad="38100" dist="38100" dir="2700000" algn="tl">
                  <a:srgbClr val="000000">
                    <a:alpha val="43137"/>
                  </a:srgbClr>
                </a:outerShdw>
              </a:effectLst>
            </a:rPr>
            <a:t>結婚式のたとえ　　　（マコ</a:t>
          </a:r>
          <a:r>
            <a:rPr kumimoji="1" lang="en-US" altLang="ja-JP" sz="2000" b="1" dirty="0">
              <a:effectLst>
                <a:outerShdw blurRad="38100" dist="38100" dir="2700000" algn="tl">
                  <a:srgbClr val="000000">
                    <a:alpha val="43137"/>
                  </a:srgbClr>
                </a:outerShdw>
              </a:effectLst>
            </a:rPr>
            <a:t>2:19-20</a:t>
          </a:r>
          <a:r>
            <a:rPr kumimoji="1" lang="ja-JP" altLang="en-U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kumimoji="1" lang="ja-JP" altLang="en-US" sz="1900" b="1" dirty="0"/>
            <a:t>結婚式中に断食なんてできるのだろうか？花婿はイエスであり、招待客は弟子たちである。イエスが死んで復活されたら、弟子たちは断食をしなければならない。</a:t>
          </a:r>
          <a:endParaRPr lang="es-ES" sz="19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kumimoji="1" lang="ja-JP" altLang="en-US" sz="1800" b="1" dirty="0">
              <a:effectLst>
                <a:outerShdw blurRad="38100" dist="38100" dir="2700000" algn="tl">
                  <a:srgbClr val="000000">
                    <a:alpha val="43137"/>
                  </a:srgbClr>
                </a:outerShdw>
              </a:effectLst>
            </a:rPr>
            <a:t>新しいものと古いもののたとえ（マコ</a:t>
          </a:r>
          <a:r>
            <a:rPr kumimoji="1" lang="en-US" altLang="ja-JP" sz="1800" b="1" dirty="0">
              <a:effectLst>
                <a:outerShdw blurRad="38100" dist="38100" dir="2700000" algn="tl">
                  <a:srgbClr val="000000">
                    <a:alpha val="43137"/>
                  </a:srgbClr>
                </a:outerShdw>
              </a:effectLst>
            </a:rPr>
            <a:t>2:21-22</a:t>
          </a:r>
          <a:r>
            <a:rPr kumimoji="1" lang="ja-JP" altLang="en-U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kumimoji="1" lang="ja-JP" altLang="en-US" sz="2000" b="1" dirty="0"/>
            <a:t>イエスの生きた教えは、伝統の死んだ教えには通用しない。</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ScaleY="79790" custLinFactNeighborX="-364" custLinFactNeighborY="-1483">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kumimoji="1" lang="ja-JP" altLang="en-US" sz="1900" b="1" kern="1200" dirty="0"/>
            <a:t>結婚式中に断食なんてできるのだろうか？花婿はイエスであり、招待客は弟子たちである。イエスが死んで復活されたら、弟子たちは断食をしなければならない。</a:t>
          </a:r>
          <a:endParaRPr lang="es-ES" sz="19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結婚式のたとえ　　　（マコ</a:t>
          </a:r>
          <a:r>
            <a:rPr kumimoji="1" lang="en-US" altLang="ja-JP" sz="2000" b="1" kern="1200" dirty="0">
              <a:effectLst>
                <a:outerShdw blurRad="38100" dist="38100" dir="2700000" algn="tl">
                  <a:srgbClr val="000000">
                    <a:alpha val="43137"/>
                  </a:srgbClr>
                </a:outerShdw>
              </a:effectLst>
            </a:rPr>
            <a:t>2:19-20</a:t>
          </a:r>
          <a:r>
            <a:rPr kumimoji="1" lang="ja-JP" altLang="en-U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3041601"/>
          <a:ext cx="2798036" cy="189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kumimoji="1" lang="ja-JP" altLang="en-US" sz="2000" b="1" kern="1200" dirty="0"/>
            <a:t>イエスの生きた教えは、伝統の死んだ教えには通用しない。</a:t>
          </a:r>
          <a:endParaRPr lang="es-ES" sz="2000" kern="1200" dirty="0"/>
        </a:p>
      </dsp:txBody>
      <dsp:txXfrm>
        <a:off x="3563729" y="3041601"/>
        <a:ext cx="2798036" cy="1891381"/>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新しいものと古いもののたとえ（マコ</a:t>
          </a:r>
          <a:r>
            <a:rPr kumimoji="1" lang="en-US" altLang="ja-JP" sz="1800" b="1" kern="1200" dirty="0">
              <a:effectLst>
                <a:outerShdw blurRad="38100" dist="38100" dir="2700000" algn="tl">
                  <a:srgbClr val="000000">
                    <a:alpha val="43137"/>
                  </a:srgbClr>
                </a:outerShdw>
              </a:effectLst>
            </a:rPr>
            <a:t>2:21-22</a:t>
          </a:r>
          <a:r>
            <a:rPr kumimoji="1" lang="ja-JP" altLang="en-U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AE114-B878-4767-9EF0-E0F6F3EB4897}" type="datetimeFigureOut">
              <a:rPr kumimoji="1" lang="ja-JP" altLang="en-US" smtClean="0"/>
              <a:t>2024/7/13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CFA59-11CD-40E9-B582-7075F713595F}" type="slidenum">
              <a:rPr kumimoji="1" lang="ja-JP" altLang="en-US" smtClean="0"/>
              <a:t>‹Nº›</a:t>
            </a:fld>
            <a:endParaRPr kumimoji="1" lang="ja-JP" altLang="en-US"/>
          </a:p>
        </p:txBody>
      </p:sp>
    </p:spTree>
    <p:extLst>
      <p:ext uri="{BB962C8B-B14F-4D97-AF65-F5344CB8AC3E}">
        <p14:creationId xmlns:p14="http://schemas.microsoft.com/office/powerpoint/2010/main" val="41471060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ECFA59-11CD-40E9-B582-7075F713595F}" type="slidenum">
              <a:rPr kumimoji="1" lang="ja-JP" altLang="en-US" smtClean="0"/>
              <a:t>17</a:t>
            </a:fld>
            <a:endParaRPr kumimoji="1" lang="ja-JP" altLang="en-US"/>
          </a:p>
        </p:txBody>
      </p:sp>
    </p:spTree>
    <p:extLst>
      <p:ext uri="{BB962C8B-B14F-4D97-AF65-F5344CB8AC3E}">
        <p14:creationId xmlns:p14="http://schemas.microsoft.com/office/powerpoint/2010/main" val="30918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13/07/2024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13/07/2024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a:off x="7563622" y="4584761"/>
            <a:ext cx="5284892" cy="1015663"/>
          </a:xfrm>
          <a:prstGeom prst="rect">
            <a:avLst/>
          </a:prstGeom>
          <a:noFill/>
        </p:spPr>
        <p:txBody>
          <a:bodyPr wrap="square" rtlCol="0">
            <a:spAutoFit/>
          </a:bodyPr>
          <a:lstStyle/>
          <a:p>
            <a:pPr algn="ctr"/>
            <a:r>
              <a:rPr lang="ja-JP" altLang="en-US" sz="6000" b="1" dirty="0">
                <a:ln w="10160">
                  <a:solidFill>
                    <a:schemeClr val="accent5"/>
                  </a:solidFill>
                  <a:prstDash val="solid"/>
                </a:ln>
                <a:solidFill>
                  <a:srgbClr val="FFFFFF"/>
                </a:solidFill>
                <a:effectLst>
                  <a:outerShdw blurRad="38100" dist="22860" dir="5400000" algn="tl" rotWithShape="0">
                    <a:srgbClr val="000000"/>
                  </a:outerShdw>
                </a:effectLst>
              </a:rPr>
              <a:t>論　争</a:t>
            </a:r>
            <a:endParaRPr lang="en" sz="60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886627" y="6149673"/>
            <a:ext cx="2638882" cy="369332"/>
          </a:xfrm>
          <a:prstGeom prst="rect">
            <a:avLst/>
          </a:prstGeom>
          <a:noFill/>
        </p:spPr>
        <p:txBody>
          <a:bodyPr wrap="square" rtlCol="0">
            <a:spAutoFit/>
          </a:bodyPr>
          <a:lstStyle/>
          <a:p>
            <a:r>
              <a:rPr lang="en-US" altLang="ja-JP" b="1" dirty="0">
                <a:solidFill>
                  <a:schemeClr val="accent5">
                    <a:lumMod val="20000"/>
                    <a:lumOff val="80000"/>
                  </a:schemeClr>
                </a:solidFill>
                <a:effectLst>
                  <a:outerShdw blurRad="38100" dist="38100" dir="2700000" algn="tl">
                    <a:srgbClr val="000000">
                      <a:alpha val="43137"/>
                    </a:srgbClr>
                  </a:outerShdw>
                </a:effectLst>
                <a:latin typeface="+mn-ea"/>
              </a:rPr>
              <a:t>2024</a:t>
            </a:r>
            <a:r>
              <a:rPr lang="ja-JP" altLang="en-US" b="1" dirty="0">
                <a:solidFill>
                  <a:schemeClr val="accent5">
                    <a:lumMod val="20000"/>
                    <a:lumOff val="80000"/>
                  </a:schemeClr>
                </a:solidFill>
                <a:effectLst>
                  <a:outerShdw blurRad="38100" dist="38100" dir="2700000" algn="tl">
                    <a:srgbClr val="000000">
                      <a:alpha val="43137"/>
                    </a:srgbClr>
                  </a:outerShdw>
                </a:effectLst>
                <a:latin typeface="+mn-ea"/>
              </a:rPr>
              <a:t>年</a:t>
            </a:r>
            <a:r>
              <a:rPr lang="en-US" altLang="ja-JP" b="1" dirty="0">
                <a:solidFill>
                  <a:schemeClr val="accent5">
                    <a:lumMod val="20000"/>
                    <a:lumOff val="80000"/>
                  </a:schemeClr>
                </a:solidFill>
                <a:effectLst>
                  <a:outerShdw blurRad="38100" dist="38100" dir="2700000" algn="tl">
                    <a:srgbClr val="000000">
                      <a:alpha val="43137"/>
                    </a:srgbClr>
                  </a:outerShdw>
                </a:effectLst>
                <a:latin typeface="+mn-ea"/>
              </a:rPr>
              <a:t>7</a:t>
            </a:r>
            <a:r>
              <a:rPr lang="ja-JP" altLang="en-US" b="1" dirty="0">
                <a:solidFill>
                  <a:schemeClr val="accent5">
                    <a:lumMod val="20000"/>
                    <a:lumOff val="80000"/>
                  </a:schemeClr>
                </a:solidFill>
                <a:effectLst>
                  <a:outerShdw blurRad="38100" dist="38100" dir="2700000" algn="tl">
                    <a:srgbClr val="000000">
                      <a:alpha val="43137"/>
                    </a:srgbClr>
                  </a:outerShdw>
                </a:effectLst>
                <a:latin typeface="+mn-ea"/>
              </a:rPr>
              <a:t>月</a:t>
            </a:r>
            <a:r>
              <a:rPr lang="en-US" altLang="ja-JP" b="1" dirty="0">
                <a:solidFill>
                  <a:schemeClr val="accent5">
                    <a:lumMod val="20000"/>
                    <a:lumOff val="80000"/>
                  </a:schemeClr>
                </a:solidFill>
                <a:effectLst>
                  <a:outerShdw blurRad="38100" dist="38100" dir="2700000" algn="tl">
                    <a:srgbClr val="000000">
                      <a:alpha val="43137"/>
                    </a:srgbClr>
                  </a:outerShdw>
                </a:effectLst>
                <a:latin typeface="+mn-ea"/>
              </a:rPr>
              <a:t>20</a:t>
            </a:r>
            <a:r>
              <a:rPr lang="ja-JP" altLang="en-US" b="1" dirty="0">
                <a:solidFill>
                  <a:schemeClr val="accent5">
                    <a:lumMod val="20000"/>
                    <a:lumOff val="80000"/>
                  </a:schemeClr>
                </a:solidFill>
                <a:effectLst>
                  <a:outerShdw blurRad="38100" dist="38100" dir="2700000" algn="tl">
                    <a:srgbClr val="000000">
                      <a:alpha val="43137"/>
                    </a:srgbClr>
                  </a:outerShdw>
                </a:effectLst>
                <a:latin typeface="+mn-ea"/>
              </a:rPr>
              <a:t>日　第</a:t>
            </a:r>
            <a:r>
              <a:rPr lang="en-US" altLang="ja-JP" b="1" dirty="0">
                <a:solidFill>
                  <a:schemeClr val="accent5">
                    <a:lumMod val="20000"/>
                    <a:lumOff val="80000"/>
                  </a:schemeClr>
                </a:solidFill>
                <a:effectLst>
                  <a:outerShdw blurRad="38100" dist="38100" dir="2700000" algn="tl">
                    <a:srgbClr val="000000">
                      <a:alpha val="43137"/>
                    </a:srgbClr>
                  </a:outerShdw>
                </a:effectLst>
                <a:latin typeface="+mn-ea"/>
              </a:rPr>
              <a:t>3</a:t>
            </a:r>
            <a:r>
              <a:rPr lang="ja-JP" altLang="en-US" b="1" dirty="0">
                <a:solidFill>
                  <a:schemeClr val="accent5">
                    <a:lumMod val="20000"/>
                    <a:lumOff val="80000"/>
                  </a:schemeClr>
                </a:solidFill>
                <a:effectLst>
                  <a:outerShdw blurRad="38100" dist="38100" dir="2700000" algn="tl">
                    <a:srgbClr val="000000">
                      <a:alpha val="43137"/>
                    </a:srgbClr>
                  </a:outerShdw>
                </a:effectLst>
                <a:latin typeface="+mn-ea"/>
              </a:rPr>
              <a:t>課</a:t>
            </a:r>
            <a:endParaRPr lang="en" b="1" dirty="0">
              <a:solidFill>
                <a:schemeClr val="accent5">
                  <a:lumMod val="20000"/>
                  <a:lumOff val="80000"/>
                </a:schemeClr>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1" y="107246"/>
            <a:ext cx="6158522" cy="769441"/>
          </a:xfrm>
          <a:prstGeom prst="rect">
            <a:avLst/>
          </a:prstGeom>
          <a:noFill/>
        </p:spPr>
        <p:txBody>
          <a:bodyPr wrap="square">
            <a:spAutoFit/>
          </a:bodyPr>
          <a:lstStyle/>
          <a:p>
            <a:pPr algn="ctr"/>
            <a:r>
              <a:rPr lang="ja-JP" alt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安息日をめぐる論争</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08E0D82-BEBF-D756-47AA-155F41DC2FBC}"/>
              </a:ext>
            </a:extLst>
          </p:cNvPr>
          <p:cNvSpPr txBox="1"/>
          <p:nvPr/>
        </p:nvSpPr>
        <p:spPr>
          <a:xfrm>
            <a:off x="6033477" y="117039"/>
            <a:ext cx="6158521" cy="861774"/>
          </a:xfrm>
          <a:prstGeom prst="rect">
            <a:avLst/>
          </a:prstGeom>
          <a:noFill/>
        </p:spPr>
        <p:txBody>
          <a:bodyPr wrap="square">
            <a:spAutoFit/>
          </a:bodyPr>
          <a:lstStyle/>
          <a:p>
            <a:pPr algn="ctr"/>
            <a:r>
              <a:rPr lang="ja-JP" altLang="en-US" b="1" dirty="0">
                <a:solidFill>
                  <a:schemeClr val="accent6">
                    <a:lumMod val="75000"/>
                  </a:schemeClr>
                </a:solidFill>
                <a:latin typeface="Comic Sans MS" panose="030F0702030302020204" pitchFamily="66" charset="0"/>
              </a:rPr>
              <a:t>すると、パリサイ人たちがイエスに言った、「いったい、彼らはなぜ、安息日にしてはならぬことをするのですか」。</a:t>
            </a:r>
            <a:r>
              <a:rPr lang="en" sz="1400" b="1" dirty="0">
                <a:solidFill>
                  <a:schemeClr val="accent6">
                    <a:lumMod val="75000"/>
                  </a:schemeClr>
                </a:solidFill>
                <a:latin typeface="Comic Sans MS" panose="030F0702030302020204" pitchFamily="66" charset="0"/>
              </a:rPr>
              <a:t>(</a:t>
            </a:r>
            <a:r>
              <a:rPr lang="ja-JP" altLang="en-US" sz="1400" b="1" dirty="0">
                <a:solidFill>
                  <a:schemeClr val="accent6">
                    <a:lumMod val="75000"/>
                  </a:schemeClr>
                </a:solidFill>
                <a:latin typeface="Comic Sans MS" panose="030F0702030302020204" pitchFamily="66" charset="0"/>
              </a:rPr>
              <a:t>マルコ</a:t>
            </a:r>
            <a:r>
              <a:rPr lang="en" sz="1400" b="1" dirty="0">
                <a:solidFill>
                  <a:schemeClr val="accent6">
                    <a:lumMod val="75000"/>
                  </a:schemeClr>
                </a:solidFill>
                <a:latin typeface="Comic Sans MS" panose="030F0702030302020204" pitchFamily="66" charset="0"/>
              </a:rPr>
              <a:t>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66675" y="1063109"/>
            <a:ext cx="7058025" cy="677108"/>
          </a:xfrm>
          <a:prstGeom prst="rect">
            <a:avLst/>
          </a:prstGeom>
          <a:noFill/>
        </p:spPr>
        <p:txBody>
          <a:bodyPr wrap="square" rtlCol="0">
            <a:spAutoFit/>
          </a:bodyPr>
          <a:lstStyle/>
          <a:p>
            <a:pPr>
              <a:spcBef>
                <a:spcPts val="600"/>
              </a:spcBef>
            </a:pPr>
            <a:r>
              <a:rPr lang="ja-JP" altLang="en-US" sz="1900" b="1" dirty="0">
                <a:latin typeface="+mn-ea"/>
              </a:rPr>
              <a:t>パリサイ派は、神が定めた安息日の休息に背くことになる</a:t>
            </a:r>
            <a:r>
              <a:rPr lang="en-US" altLang="ja-JP" sz="1900" b="1" dirty="0">
                <a:latin typeface="+mn-ea"/>
              </a:rPr>
              <a:t>39</a:t>
            </a:r>
            <a:r>
              <a:rPr lang="ja-JP" altLang="en-US" sz="1900" b="1" dirty="0">
                <a:latin typeface="+mn-ea"/>
              </a:rPr>
              <a:t>の業について教えていた。</a:t>
            </a:r>
            <a:endParaRPr lang="en" sz="1900" b="1" dirty="0">
              <a:latin typeface="+mn-ea"/>
            </a:endParaRP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0" y="3898744"/>
            <a:ext cx="6619875" cy="677108"/>
          </a:xfrm>
          <a:prstGeom prst="rect">
            <a:avLst/>
          </a:prstGeom>
          <a:noFill/>
        </p:spPr>
        <p:txBody>
          <a:bodyPr wrap="square">
            <a:spAutoFit/>
          </a:bodyPr>
          <a:lstStyle/>
          <a:p>
            <a:pPr>
              <a:spcBef>
                <a:spcPts val="600"/>
              </a:spcBef>
            </a:pPr>
            <a:r>
              <a:rPr lang="ja-JP" altLang="en-US" sz="1900" b="1" dirty="0">
                <a:latin typeface="+mn-ea"/>
              </a:rPr>
              <a:t>その後、イエスは</a:t>
            </a:r>
            <a:r>
              <a:rPr lang="en-US" altLang="ja-JP" sz="1900" b="1" dirty="0">
                <a:latin typeface="+mn-ea"/>
              </a:rPr>
              <a:t>39</a:t>
            </a:r>
            <a:r>
              <a:rPr lang="ja-JP" altLang="en-US" sz="1900" b="1" dirty="0">
                <a:latin typeface="+mn-ea"/>
              </a:rPr>
              <a:t>の中には含まれないが、安息日を犯すとみなされる「業」、すなわち癒しを行った（マコ</a:t>
            </a:r>
            <a:r>
              <a:rPr lang="en-US" altLang="ja-JP" sz="1900" b="1" dirty="0">
                <a:latin typeface="+mn-ea"/>
              </a:rPr>
              <a:t>3:1-3</a:t>
            </a:r>
            <a:r>
              <a:rPr lang="ja-JP" altLang="en-US" sz="1900" b="1" dirty="0">
                <a:latin typeface="+mn-ea"/>
              </a:rPr>
              <a:t>）。</a:t>
            </a:r>
            <a:endParaRPr lang="en" sz="1900" b="1" dirty="0">
              <a:latin typeface="+mn-ea"/>
            </a:endParaRP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66674" y="2771269"/>
            <a:ext cx="7058025" cy="969496"/>
          </a:xfrm>
          <a:prstGeom prst="rect">
            <a:avLst/>
          </a:prstGeom>
          <a:noFill/>
        </p:spPr>
        <p:txBody>
          <a:bodyPr wrap="square">
            <a:spAutoFit/>
          </a:bodyPr>
          <a:lstStyle/>
          <a:p>
            <a:pPr>
              <a:spcBef>
                <a:spcPts val="600"/>
              </a:spcBef>
            </a:pPr>
            <a:r>
              <a:rPr lang="ja-JP" altLang="en-US" sz="1900" b="1" dirty="0">
                <a:latin typeface="+mn-ea"/>
              </a:rPr>
              <a:t>イエスの応答： ダビデが空腹だったとき、祭司たちだけが　　食べることのできた聖別されたパンを食べたのを覚えていないのか（マコ</a:t>
            </a:r>
            <a:r>
              <a:rPr lang="en-US" altLang="ja-JP" sz="1900" b="1" dirty="0">
                <a:latin typeface="+mn-ea"/>
              </a:rPr>
              <a:t>2</a:t>
            </a:r>
            <a:r>
              <a:rPr lang="ja-JP" altLang="en-US" sz="1900" b="1" dirty="0">
                <a:latin typeface="+mn-ea"/>
              </a:rPr>
              <a:t>：</a:t>
            </a:r>
            <a:r>
              <a:rPr lang="en-US" altLang="ja-JP" sz="1900" b="1" dirty="0">
                <a:latin typeface="+mn-ea"/>
              </a:rPr>
              <a:t>25-26</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2C72063D-1585-C0EF-7E06-C52EACFB9420}"/>
              </a:ext>
            </a:extLst>
          </p:cNvPr>
          <p:cNvSpPr txBox="1"/>
          <p:nvPr/>
        </p:nvSpPr>
        <p:spPr>
          <a:xfrm>
            <a:off x="66672" y="1767512"/>
            <a:ext cx="6981827" cy="969496"/>
          </a:xfrm>
          <a:prstGeom prst="rect">
            <a:avLst/>
          </a:prstGeom>
          <a:noFill/>
        </p:spPr>
        <p:txBody>
          <a:bodyPr wrap="square">
            <a:spAutoFit/>
          </a:bodyPr>
          <a:lstStyle/>
          <a:p>
            <a:pPr>
              <a:spcBef>
                <a:spcPts val="600"/>
              </a:spcBef>
            </a:pPr>
            <a:r>
              <a:rPr lang="ja-JP" altLang="en-US" sz="1900" b="1" dirty="0">
                <a:latin typeface="+mn-ea"/>
              </a:rPr>
              <a:t>穀物を取って殻を取り除き、それを食べることによって、弟子たちは安息日に禁じられた三つの業を行った。</a:t>
            </a:r>
            <a:r>
              <a:rPr lang="en-US" altLang="ja-JP" sz="1900" b="1" dirty="0">
                <a:latin typeface="+mn-ea"/>
              </a:rPr>
              <a:t>(</a:t>
            </a:r>
            <a:r>
              <a:rPr lang="ja-JP" altLang="en-US" sz="1900" b="1" dirty="0">
                <a:latin typeface="+mn-ea"/>
              </a:rPr>
              <a:t>マコ</a:t>
            </a:r>
            <a:r>
              <a:rPr lang="en-US" altLang="ja-JP" sz="1900" b="1" dirty="0">
                <a:latin typeface="+mn-ea"/>
              </a:rPr>
              <a:t>2:23-24</a:t>
            </a:r>
            <a:r>
              <a:rPr lang="ja-JP" altLang="en-US" sz="1900" b="1" dirty="0">
                <a:latin typeface="+mn-ea"/>
              </a:rPr>
              <a:t>、マタ</a:t>
            </a:r>
            <a:r>
              <a:rPr lang="en-US" altLang="ja-JP" sz="1900" b="1" dirty="0">
                <a:latin typeface="+mn-ea"/>
              </a:rPr>
              <a:t>12:1-2</a:t>
            </a:r>
            <a:r>
              <a:rPr lang="ja-JP" altLang="en-US" sz="1900" b="1" dirty="0">
                <a:latin typeface="+mn-ea"/>
              </a:rPr>
              <a:t>）。</a:t>
            </a:r>
            <a:endParaRPr lang="en" sz="1900" b="1" dirty="0">
              <a:latin typeface="+mn-ea"/>
            </a:endParaRP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677108"/>
          </a:xfrm>
          <a:prstGeom prst="rect">
            <a:avLst/>
          </a:prstGeom>
          <a:noFill/>
        </p:spPr>
        <p:txBody>
          <a:bodyPr wrap="square">
            <a:spAutoFit/>
          </a:bodyPr>
          <a:lstStyle/>
          <a:p>
            <a:pPr>
              <a:spcBef>
                <a:spcPts val="600"/>
              </a:spcBef>
            </a:pPr>
            <a:r>
              <a:rPr lang="ja-JP" altLang="en-US" sz="1900" b="1" dirty="0">
                <a:latin typeface="+mn-ea"/>
              </a:rPr>
              <a:t>不思議なことに、安息日を熱心に守る人々が殺人を企てた（マコ</a:t>
            </a:r>
            <a:r>
              <a:rPr lang="en-US" altLang="ja-JP" sz="1900" b="1" dirty="0">
                <a:latin typeface="+mn-ea"/>
              </a:rPr>
              <a:t>3:6</a:t>
            </a:r>
            <a:r>
              <a:rPr lang="ja-JP" altLang="en-US" sz="1900" b="1" dirty="0">
                <a:latin typeface="+mn-ea"/>
              </a:rPr>
              <a:t>）。</a:t>
            </a:r>
            <a:endParaRPr lang="en" sz="1900" b="1" dirty="0">
              <a:latin typeface="+mn-ea"/>
            </a:endParaRP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677108"/>
          </a:xfrm>
          <a:prstGeom prst="rect">
            <a:avLst/>
          </a:prstGeom>
          <a:noFill/>
        </p:spPr>
        <p:txBody>
          <a:bodyPr wrap="square">
            <a:spAutoFit/>
          </a:bodyPr>
          <a:lstStyle/>
          <a:p>
            <a:pPr>
              <a:spcBef>
                <a:spcPts val="600"/>
              </a:spcBef>
            </a:pPr>
            <a:r>
              <a:rPr lang="ja-JP" altLang="en-US" sz="1900" b="1" dirty="0">
                <a:latin typeface="+mn-ea"/>
              </a:rPr>
              <a:t>結局のところ、イエスは安息日の主であり、私たちのために安息日を与えてくださったのである（マコ</a:t>
            </a:r>
            <a:r>
              <a:rPr lang="en-US" altLang="ja-JP" sz="1900" b="1" dirty="0">
                <a:latin typeface="+mn-ea"/>
              </a:rPr>
              <a:t>2:27-28</a:t>
            </a:r>
            <a:r>
              <a:rPr lang="ja-JP" altLang="en-US" sz="1900" b="1" dirty="0">
                <a:latin typeface="+mn-ea"/>
              </a:rPr>
              <a:t>）。</a:t>
            </a:r>
            <a:endParaRPr lang="en" sz="1900" b="1" dirty="0">
              <a:latin typeface="+mn-ea"/>
            </a:endParaRP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7" y="4662791"/>
            <a:ext cx="6619873" cy="677108"/>
          </a:xfrm>
          <a:prstGeom prst="rect">
            <a:avLst/>
          </a:prstGeom>
          <a:noFill/>
        </p:spPr>
        <p:txBody>
          <a:bodyPr wrap="square">
            <a:spAutoFit/>
          </a:bodyPr>
          <a:lstStyle/>
          <a:p>
            <a:pPr>
              <a:spcBef>
                <a:spcPts val="600"/>
              </a:spcBef>
            </a:pPr>
            <a:r>
              <a:rPr lang="ja-JP" altLang="en-US" sz="1900" b="1" dirty="0">
                <a:latin typeface="+mn-ea"/>
              </a:rPr>
              <a:t>イエスの答え：「安息日に善を行うのと悪を行うのと、　命を救うのと殺すのと、どちらがよいか」 </a:t>
            </a:r>
            <a:r>
              <a:rPr lang="en-US" altLang="ja-JP" sz="1900" b="1" dirty="0">
                <a:latin typeface="+mn-ea"/>
              </a:rPr>
              <a:t>(</a:t>
            </a:r>
            <a:r>
              <a:rPr lang="ja-JP" altLang="en-US" sz="1900" b="1" dirty="0">
                <a:latin typeface="+mn-ea"/>
              </a:rPr>
              <a:t>マコ</a:t>
            </a:r>
            <a:r>
              <a:rPr lang="en-US" altLang="ja-JP" sz="1900" b="1" dirty="0">
                <a:latin typeface="+mn-ea"/>
              </a:rPr>
              <a:t>3:4</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AD4EF-E2BF-F3E2-0DBB-6752B986D086}"/>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火曜日</a:t>
            </a:r>
            <a:br>
              <a:rPr kumimoji="1" lang="ja-JP" altLang="en-US" b="1" dirty="0"/>
            </a:br>
            <a:r>
              <a:rPr kumimoji="1" lang="ja-JP" altLang="en-US" b="1" dirty="0"/>
              <a:t>キリストはあなたがどのように</a:t>
            </a:r>
            <a:br>
              <a:rPr kumimoji="1" lang="en-US" altLang="ja-JP" b="1" dirty="0"/>
            </a:br>
            <a:r>
              <a:rPr kumimoji="1" lang="ja-JP" altLang="en-US" b="1" dirty="0"/>
              <a:t>安息日を過ごすことを</a:t>
            </a:r>
            <a:br>
              <a:rPr kumimoji="1" lang="en-US" altLang="ja-JP" b="1" dirty="0"/>
            </a:br>
            <a:r>
              <a:rPr kumimoji="1" lang="ja-JP" altLang="en-US" b="1" dirty="0"/>
              <a:t>のぞまれるでしょうか？</a:t>
            </a:r>
          </a:p>
        </p:txBody>
      </p:sp>
    </p:spTree>
    <p:extLst>
      <p:ext uri="{BB962C8B-B14F-4D97-AF65-F5344CB8AC3E}">
        <p14:creationId xmlns:p14="http://schemas.microsoft.com/office/powerpoint/2010/main" val="108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2691791" y="2606545"/>
            <a:ext cx="5186118"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5400" b="1" dirty="0">
                <a:ln/>
                <a:solidFill>
                  <a:srgbClr val="9E2909"/>
                </a:solidFill>
              </a:rPr>
              <a:t>イエスに関する論争的な質問</a:t>
            </a:r>
            <a:endParaRPr lang="en" sz="5400" b="1" dirty="0">
              <a:ln/>
              <a:solidFill>
                <a:srgbClr val="9E2909"/>
              </a:solidFill>
            </a:endParaRP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38664"/>
          </a:xfrm>
          <a:prstGeom prst="rect">
            <a:avLst/>
          </a:prstGeom>
          <a:noFill/>
        </p:spPr>
        <p:txBody>
          <a:bodyPr wrap="square">
            <a:spAutoFit/>
          </a:bodyPr>
          <a:lstStyle/>
          <a:p>
            <a:pPr algn="ctr"/>
            <a:r>
              <a:rPr lang="ja-JP" altLang="en-US"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彼はどんな力で奇跡を起こすのか？</a:t>
            </a:r>
            <a:endParaRPr lang="en"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85054D82-87F7-7B44-A42E-8E5E617330D0}"/>
              </a:ext>
            </a:extLst>
          </p:cNvPr>
          <p:cNvSpPr txBox="1"/>
          <p:nvPr/>
        </p:nvSpPr>
        <p:spPr>
          <a:xfrm>
            <a:off x="321650" y="648417"/>
            <a:ext cx="11548697" cy="707886"/>
          </a:xfrm>
          <a:prstGeom prst="rect">
            <a:avLst/>
          </a:prstGeom>
          <a:noFill/>
        </p:spPr>
        <p:txBody>
          <a:bodyPr wrap="square">
            <a:spAutoFit/>
          </a:bodyPr>
          <a:lstStyle/>
          <a:p>
            <a:pPr algn="ctr"/>
            <a:r>
              <a:rPr lang="ja-JP" altLang="en-US" sz="20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また、エルサレムから下ってきた律法学者たちも、「彼はベルゼブルにとりつかれている」と言い、「悪霊どものかしらによって、悪霊どもを追い出しているのだ」とも言った。</a:t>
            </a:r>
            <a:r>
              <a:rPr lang="en" b="1" dirty="0">
                <a:solidFill>
                  <a:schemeClr val="bg1">
                    <a:lumMod val="85000"/>
                  </a:schemeClr>
                </a:solidFill>
                <a:effectLst>
                  <a:outerShdw blurRad="38100" dist="38100" dir="2700000" algn="tl">
                    <a:srgbClr val="000000">
                      <a:alpha val="43137"/>
                    </a:srgbClr>
                  </a:outerShdw>
                </a:effectLst>
                <a:latin typeface="+mn-ea"/>
              </a:rPr>
              <a:t>(</a:t>
            </a:r>
            <a:r>
              <a:rPr lang="ja-JP" altLang="en-US" b="1" dirty="0">
                <a:solidFill>
                  <a:schemeClr val="bg1">
                    <a:lumMod val="85000"/>
                  </a:schemeClr>
                </a:solidFill>
                <a:effectLst>
                  <a:outerShdw blurRad="38100" dist="38100" dir="2700000" algn="tl">
                    <a:srgbClr val="000000">
                      <a:alpha val="43137"/>
                    </a:srgbClr>
                  </a:outerShdw>
                </a:effectLst>
                <a:latin typeface="+mn-ea"/>
              </a:rPr>
              <a:t>マルコ</a:t>
            </a:r>
            <a:r>
              <a:rPr lang="en" b="1" dirty="0">
                <a:solidFill>
                  <a:schemeClr val="bg1">
                    <a:lumMod val="85000"/>
                  </a:schemeClr>
                </a:solidFill>
                <a:effectLst>
                  <a:outerShdw blurRad="38100" dist="38100" dir="2700000" algn="tl">
                    <a:srgbClr val="000000">
                      <a:alpha val="43137"/>
                    </a:srgbClr>
                  </a:outerShdw>
                </a:effectLst>
                <a:latin typeface="+mn-ea"/>
              </a:rPr>
              <a:t> 3:22)</a:t>
            </a:r>
            <a:endParaRPr lang="es-ES" b="1" dirty="0">
              <a:solidFill>
                <a:schemeClr val="bg1">
                  <a:lumMod val="85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117475" y="1518613"/>
            <a:ext cx="8393479" cy="1261884"/>
          </a:xfrm>
          <a:prstGeom prst="rect">
            <a:avLst/>
          </a:prstGeom>
          <a:noFill/>
        </p:spPr>
        <p:txBody>
          <a:bodyPr wrap="square" rtlCol="0">
            <a:spAutoFit/>
          </a:bodyPr>
          <a:lstStyle/>
          <a:p>
            <a:pPr>
              <a:spcBef>
                <a:spcPts val="600"/>
              </a:spcBef>
            </a:pPr>
            <a:r>
              <a:rPr lang="ja-JP" altLang="en-US" sz="1900" b="1" dirty="0"/>
              <a:t>マルコはイエスの家族についての物語を始めるが、それを中断してパリサイ人との論争を語る。その後、最初の話に戻る。マルコはこのパターンを何度か使って、二つの似たような物語をつなげ、中心的な物語を最も重要なものとして強調している。</a:t>
            </a:r>
            <a:endParaRPr lang="en" sz="1900" b="1" dirty="0"/>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ja-JP" altLang="en-US" sz="1700" b="1" dirty="0">
                  <a:effectLst>
                    <a:outerShdw blurRad="38100" dist="38100" dir="2700000" algn="tl">
                      <a:srgbClr val="000000">
                        <a:alpha val="43137"/>
                      </a:srgbClr>
                    </a:outerShdw>
                  </a:effectLst>
                </a:rPr>
                <a:t>身内の者はイエスを取り押さえにきた</a:t>
              </a:r>
              <a:endParaRPr lang="en" sz="17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effectLst>
                    <a:outerShdw blurRad="38100" dist="38100" dir="2700000" algn="tl">
                      <a:srgbClr val="000000">
                        <a:alpha val="43137"/>
                      </a:srgbClr>
                    </a:outerShdw>
                  </a:effectLst>
                </a:rPr>
                <a:t>マルコ</a:t>
              </a:r>
              <a:r>
                <a:rPr lang="en" b="1" dirty="0">
                  <a:effectLst>
                    <a:outerShdw blurRad="38100" dist="38100" dir="2700000" algn="tl">
                      <a:srgbClr val="000000">
                        <a:alpha val="43137"/>
                      </a:srgbClr>
                    </a:outerShdw>
                  </a:effectLst>
                </a:rPr>
                <a:t>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ja-JP" altLang="en-US" sz="1900" b="1" dirty="0">
                  <a:effectLst>
                    <a:outerShdw blurRad="38100" dist="38100" dir="2700000" algn="tl">
                      <a:srgbClr val="000000">
                        <a:alpha val="43137"/>
                      </a:srgbClr>
                    </a:outerShdw>
                  </a:effectLst>
                </a:rPr>
                <a:t>ファリサイ派の非難</a:t>
              </a:r>
              <a:endParaRPr lang="en" sz="1900"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effectLst>
                    <a:outerShdw blurRad="38100" dist="38100" dir="2700000" algn="tl">
                      <a:srgbClr val="000000">
                        <a:alpha val="43137"/>
                      </a:srgbClr>
                    </a:outerShdw>
                  </a:effectLst>
                </a:rPr>
                <a:t>マルコ</a:t>
              </a:r>
              <a:r>
                <a:rPr lang="en" b="1" dirty="0">
                  <a:effectLst>
                    <a:outerShdw blurRad="38100" dist="38100" dir="2700000" algn="tl">
                      <a:srgbClr val="000000">
                        <a:alpha val="43137"/>
                      </a:srgbClr>
                    </a:outerShdw>
                  </a:effectLst>
                </a:rPr>
                <a:t>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ja-JP" altLang="en-US" sz="1900" b="1" dirty="0">
                  <a:effectLst>
                    <a:outerShdw blurRad="38100" dist="38100" dir="2700000" algn="tl">
                      <a:srgbClr val="000000">
                        <a:alpha val="43137"/>
                      </a:srgbClr>
                    </a:outerShdw>
                  </a:effectLst>
                </a:rPr>
                <a:t>家族はイエスを呼び出そうとした</a:t>
              </a:r>
              <a:endParaRPr lang="en" sz="19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effectLst>
                    <a:outerShdw blurRad="38100" dist="38100" dir="2700000" algn="tl">
                      <a:srgbClr val="000000">
                        <a:alpha val="43137"/>
                      </a:srgbClr>
                    </a:outerShdw>
                  </a:effectLst>
                </a:rPr>
                <a:t>マルコ</a:t>
              </a:r>
              <a:r>
                <a:rPr lang="en" b="1" dirty="0">
                  <a:effectLst>
                    <a:outerShdw blurRad="38100" dist="38100" dir="2700000" algn="tl">
                      <a:srgbClr val="000000">
                        <a:alpha val="43137"/>
                      </a:srgbClr>
                    </a:outerShdw>
                  </a:effectLst>
                </a:rPr>
                <a:t>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252867"/>
            <a:ext cx="5943600" cy="1554272"/>
          </a:xfrm>
          <a:prstGeom prst="rect">
            <a:avLst/>
          </a:prstGeom>
          <a:noFill/>
        </p:spPr>
        <p:txBody>
          <a:bodyPr wrap="square">
            <a:spAutoFit/>
          </a:bodyPr>
          <a:lstStyle/>
          <a:p>
            <a:pPr>
              <a:spcBef>
                <a:spcPts val="600"/>
              </a:spcBef>
            </a:pPr>
            <a:r>
              <a:rPr lang="ja-JP" altLang="en-US" sz="1900" b="1" dirty="0">
                <a:latin typeface="+mn-ea"/>
              </a:rPr>
              <a:t>再びイエスは、自分に対する非難の不条理さを示すためにたとえ話を用いる（マコ</a:t>
            </a:r>
            <a:r>
              <a:rPr lang="en-US" altLang="ja-JP" sz="1900" b="1" dirty="0">
                <a:latin typeface="+mn-ea"/>
              </a:rPr>
              <a:t>3:23-27</a:t>
            </a:r>
            <a:r>
              <a:rPr lang="ja-JP" altLang="en-US" sz="1900" b="1" dirty="0">
                <a:latin typeface="+mn-ea"/>
              </a:rPr>
              <a:t>）。　　　　サタンがサタンを追い出すことはない。家に入ったら、まず強い人（サタン）を縛ってから財産を取り返す。（神の力は悪魔を追い出し正気にさせる）</a:t>
            </a:r>
            <a:endParaRPr lang="en" sz="1900" b="1" dirty="0">
              <a:latin typeface="+mn-ea"/>
            </a:endParaRP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117475" y="2982872"/>
            <a:ext cx="8153400" cy="707886"/>
          </a:xfrm>
          <a:prstGeom prst="rect">
            <a:avLst/>
          </a:prstGeom>
          <a:noFill/>
        </p:spPr>
        <p:txBody>
          <a:bodyPr wrap="square">
            <a:spAutoFit/>
          </a:bodyPr>
          <a:lstStyle/>
          <a:p>
            <a:pPr>
              <a:spcBef>
                <a:spcPts val="600"/>
              </a:spcBef>
            </a:pPr>
            <a:r>
              <a:rPr lang="ja-JP" altLang="en-US" sz="2000" b="1" dirty="0"/>
              <a:t>この場合、重要なのは、イエスが悪霊を追い出すことができたのは　何の力によるのかという律法学者たちの非難である（マコ</a:t>
            </a:r>
            <a:r>
              <a:rPr lang="en-US" altLang="ja-JP" sz="2000" b="1" dirty="0"/>
              <a:t>3</a:t>
            </a:r>
            <a:r>
              <a:rPr lang="ja-JP" altLang="en-US" sz="2000" b="1" dirty="0"/>
              <a:t>：</a:t>
            </a:r>
            <a:r>
              <a:rPr lang="en-US" altLang="ja-JP" sz="2000" b="1" dirty="0"/>
              <a:t>22</a:t>
            </a:r>
            <a:r>
              <a:rPr lang="ja-JP" altLang="en-US" sz="2000" b="1" dirty="0"/>
              <a:t>）。</a:t>
            </a:r>
            <a:endParaRPr lang="en" sz="2000" b="1" dirty="0"/>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677108"/>
          </a:xfrm>
          <a:prstGeom prst="rect">
            <a:avLst/>
          </a:prstGeom>
          <a:noFill/>
        </p:spPr>
        <p:txBody>
          <a:bodyPr wrap="square">
            <a:spAutoFit/>
          </a:bodyPr>
          <a:lstStyle/>
          <a:p>
            <a:pPr>
              <a:spcBef>
                <a:spcPts val="600"/>
              </a:spcBef>
            </a:pPr>
            <a:r>
              <a:rPr lang="ja-JP" altLang="en-US" sz="1900" b="1" dirty="0">
                <a:latin typeface="+mn-ea"/>
              </a:rPr>
              <a:t>また、この機会に、聖霊の働きを悪魔に帰することの危険性を警告している（マコ</a:t>
            </a:r>
            <a:r>
              <a:rPr lang="en-US" altLang="ja-JP" sz="1900" b="1" dirty="0">
                <a:latin typeface="+mn-ea"/>
              </a:rPr>
              <a:t>3:28-30</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AD4EF-E2BF-F3E2-0DBB-6752B986D086}"/>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水曜日</a:t>
            </a:r>
            <a:br>
              <a:rPr kumimoji="1" lang="ja-JP" altLang="en-US" b="1" dirty="0"/>
            </a:br>
            <a:r>
              <a:rPr kumimoji="1" lang="ja-JP" altLang="en-US" b="1" dirty="0"/>
              <a:t>赦されない罪とは、何ですか？</a:t>
            </a:r>
            <a:br>
              <a:rPr kumimoji="1" lang="en-US" altLang="ja-JP" b="1" dirty="0"/>
            </a:br>
            <a:r>
              <a:rPr kumimoji="1" lang="ja-JP" altLang="en-US" b="1" dirty="0"/>
              <a:t>どうしたらそのような罪を犯さずに</a:t>
            </a:r>
            <a:br>
              <a:rPr kumimoji="1" lang="en-US" altLang="ja-JP" b="1" dirty="0"/>
            </a:br>
            <a:r>
              <a:rPr kumimoji="1" lang="ja-JP" altLang="en-US" b="1" dirty="0"/>
              <a:t>済むでしょうか？</a:t>
            </a:r>
            <a:br>
              <a:rPr kumimoji="1" lang="ja-JP" altLang="en-US" b="1" dirty="0"/>
            </a:br>
            <a:endParaRPr kumimoji="1" lang="ja-JP" altLang="en-US" b="1" dirty="0"/>
          </a:p>
        </p:txBody>
      </p:sp>
    </p:spTree>
    <p:extLst>
      <p:ext uri="{BB962C8B-B14F-4D97-AF65-F5344CB8AC3E}">
        <p14:creationId xmlns:p14="http://schemas.microsoft.com/office/powerpoint/2010/main" val="184907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イエスは狂っているのか？</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9066580" cy="707886"/>
          </a:xfrm>
          <a:prstGeom prst="rect">
            <a:avLst/>
          </a:prstGeom>
          <a:noFill/>
        </p:spPr>
        <p:txBody>
          <a:bodyPr wrap="square">
            <a:spAutoFit/>
          </a:bodyPr>
          <a:lstStyle/>
          <a:p>
            <a:pPr algn="ctr"/>
            <a:r>
              <a:rPr lang="ja-JP" altLang="en-US" sz="20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mn-ea"/>
              </a:rPr>
              <a:t>身内の者たちはこの事を聞いて、イエスを取押えに出てきた。気が狂ったと思ったからである。</a:t>
            </a:r>
            <a:r>
              <a:rPr lang="en" sz="20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mn-ea"/>
              </a:rPr>
              <a:t>(</a:t>
            </a:r>
            <a:r>
              <a:rPr lang="ja-JP" altLang="en-US" sz="20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mn-ea"/>
              </a:rPr>
              <a:t>マルコ</a:t>
            </a:r>
            <a:r>
              <a:rPr lang="en" sz="20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mn-ea"/>
              </a:rPr>
              <a:t> 3:21 )</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94346" y="1465167"/>
            <a:ext cx="8097654" cy="677108"/>
          </a:xfrm>
          <a:prstGeom prst="rect">
            <a:avLst/>
          </a:prstGeom>
          <a:noFill/>
        </p:spPr>
        <p:txBody>
          <a:bodyPr wrap="square" rtlCol="0">
            <a:spAutoFit/>
          </a:bodyPr>
          <a:lstStyle/>
          <a:p>
            <a:pPr>
              <a:spcBef>
                <a:spcPts val="600"/>
              </a:spcBef>
            </a:pPr>
            <a:r>
              <a:rPr lang="ja-JP" altLang="en-US" sz="1900" b="1" dirty="0">
                <a:latin typeface="+mn-ea"/>
              </a:rPr>
              <a:t>イエスの家族が、イエスは気が狂ってしまったと思ったのはなぜか　（マコ</a:t>
            </a:r>
            <a:r>
              <a:rPr lang="en-US" altLang="ja-JP" sz="1900" b="1" dirty="0">
                <a:latin typeface="+mn-ea"/>
              </a:rPr>
              <a:t>3</a:t>
            </a:r>
            <a:r>
              <a:rPr lang="ja-JP" altLang="en-US" sz="1900" b="1" dirty="0">
                <a:latin typeface="+mn-ea"/>
              </a:rPr>
              <a:t>：</a:t>
            </a:r>
            <a:r>
              <a:rPr lang="en-US" altLang="ja-JP" sz="1900" b="1" dirty="0">
                <a:latin typeface="+mn-ea"/>
              </a:rPr>
              <a:t>20-21</a:t>
            </a:r>
            <a:r>
              <a:rPr lang="ja-JP" altLang="en-US" sz="1900" b="1" dirty="0">
                <a:latin typeface="+mn-ea"/>
              </a:rPr>
              <a:t>）。</a:t>
            </a:r>
            <a:endParaRPr lang="en" sz="1900" b="1" dirty="0">
              <a:latin typeface="+mn-ea"/>
            </a:endParaRP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208246" y="4054265"/>
            <a:ext cx="8097655" cy="384721"/>
          </a:xfrm>
          <a:prstGeom prst="rect">
            <a:avLst/>
          </a:prstGeom>
          <a:noFill/>
        </p:spPr>
        <p:txBody>
          <a:bodyPr wrap="square">
            <a:spAutoFit/>
          </a:bodyPr>
          <a:lstStyle/>
          <a:p>
            <a:pPr>
              <a:spcBef>
                <a:spcPts val="600"/>
              </a:spcBef>
            </a:pPr>
            <a:r>
              <a:rPr lang="ja-JP" altLang="en-US" sz="1900" b="1" dirty="0">
                <a:latin typeface="+mn-ea"/>
              </a:rPr>
              <a:t>イエスの家族に対する配慮のなさである！</a:t>
            </a:r>
            <a:r>
              <a:rPr lang="en-US" altLang="ja-JP" sz="1900" b="1" dirty="0">
                <a:latin typeface="+mn-ea"/>
              </a:rPr>
              <a:t>(</a:t>
            </a:r>
            <a:r>
              <a:rPr lang="ja-JP" altLang="en-US" sz="1900" b="1" dirty="0">
                <a:latin typeface="+mn-ea"/>
              </a:rPr>
              <a:t>マコ</a:t>
            </a:r>
            <a:r>
              <a:rPr lang="en-US" altLang="ja-JP" sz="1900" b="1" dirty="0">
                <a:latin typeface="+mn-ea"/>
              </a:rPr>
              <a:t>3:32-33</a:t>
            </a:r>
            <a:r>
              <a:rPr lang="ja-JP" altLang="en-US" sz="1900" b="1" dirty="0">
                <a:latin typeface="+mn-ea"/>
              </a:rPr>
              <a:t>）。</a:t>
            </a:r>
            <a:endParaRPr lang="en" sz="1900" b="1" dirty="0">
              <a:latin typeface="+mn-ea"/>
            </a:endParaRP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7" y="2888104"/>
            <a:ext cx="8097655" cy="969496"/>
          </a:xfrm>
          <a:prstGeom prst="rect">
            <a:avLst/>
          </a:prstGeom>
          <a:noFill/>
        </p:spPr>
        <p:txBody>
          <a:bodyPr wrap="square">
            <a:spAutoFit/>
          </a:bodyPr>
          <a:lstStyle/>
          <a:p>
            <a:pPr>
              <a:spcBef>
                <a:spcPts val="600"/>
              </a:spcBef>
            </a:pPr>
            <a:r>
              <a:rPr lang="ja-JP" altLang="en-US" sz="1900" b="1" dirty="0">
                <a:latin typeface="+mn-ea"/>
              </a:rPr>
              <a:t>パリサイ派の人々の非難とイエスの返答の後、マルコは物語を再開し、イエスを探していた親族たち、すなわちイエスの母と兄弟たちを紹介　する（マコ</a:t>
            </a:r>
            <a:r>
              <a:rPr lang="en-US" altLang="ja-JP" sz="1900" b="1" dirty="0">
                <a:latin typeface="+mn-ea"/>
              </a:rPr>
              <a:t>3</a:t>
            </a:r>
            <a:r>
              <a:rPr lang="ja-JP" altLang="en-US" sz="1900" b="1" dirty="0">
                <a:latin typeface="+mn-ea"/>
              </a:rPr>
              <a:t>：</a:t>
            </a:r>
            <a:r>
              <a:rPr lang="en-US" altLang="ja-JP" sz="1900" b="1" dirty="0">
                <a:latin typeface="+mn-ea"/>
              </a:rPr>
              <a:t>31</a:t>
            </a:r>
            <a:r>
              <a:rPr lang="ja-JP" altLang="en-US" sz="1900" b="1" dirty="0">
                <a:latin typeface="+mn-ea"/>
              </a:rPr>
              <a:t>）。</a:t>
            </a:r>
            <a:endParaRPr lang="en" sz="1900" b="1" dirty="0">
              <a:latin typeface="+mn-ea"/>
            </a:endParaRP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8" y="2169155"/>
            <a:ext cx="8097654" cy="677108"/>
          </a:xfrm>
          <a:prstGeom prst="rect">
            <a:avLst/>
          </a:prstGeom>
          <a:noFill/>
        </p:spPr>
        <p:txBody>
          <a:bodyPr wrap="square">
            <a:spAutoFit/>
          </a:bodyPr>
          <a:lstStyle/>
          <a:p>
            <a:pPr>
              <a:spcBef>
                <a:spcPts val="600"/>
              </a:spcBef>
            </a:pPr>
            <a:r>
              <a:rPr lang="ja-JP" altLang="en-US" sz="1900" b="1" dirty="0">
                <a:latin typeface="+mn-ea"/>
              </a:rPr>
              <a:t>過労、栄養不良、律法学者やファリサイ派の人々と議論し続けたことによるストレス</a:t>
            </a:r>
            <a:r>
              <a:rPr lang="en-US" altLang="ja-JP" sz="1900" b="1" dirty="0">
                <a:latin typeface="+mn-ea"/>
              </a:rPr>
              <a:t>......</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56654" y="5595030"/>
            <a:ext cx="8072946" cy="969496"/>
          </a:xfrm>
          <a:prstGeom prst="rect">
            <a:avLst/>
          </a:prstGeom>
          <a:noFill/>
        </p:spPr>
        <p:txBody>
          <a:bodyPr wrap="square">
            <a:spAutoFit/>
          </a:bodyPr>
          <a:lstStyle/>
          <a:p>
            <a:pPr>
              <a:spcBef>
                <a:spcPts val="600"/>
              </a:spcBef>
            </a:pPr>
            <a:r>
              <a:rPr lang="ja-JP" altLang="en-US" sz="1900" b="1" dirty="0">
                <a:latin typeface="+mn-ea"/>
              </a:rPr>
              <a:t>肉的な絆よりも重要なのは、イエスと彼の霊的な家族を結びつける絆である： 「神のみこころを行う者はだれでも、わたしの兄弟、姉妹、母である」（マコ</a:t>
            </a:r>
            <a:r>
              <a:rPr lang="en-US" altLang="ja-JP" sz="1900" b="1" dirty="0">
                <a:latin typeface="+mn-ea"/>
              </a:rPr>
              <a:t>3:35</a:t>
            </a:r>
            <a:r>
              <a:rPr lang="ja-JP" altLang="en-US" sz="1900" b="1" dirty="0">
                <a:latin typeface="+mn-ea"/>
              </a:rPr>
              <a:t>）。</a:t>
            </a:r>
            <a:endParaRPr lang="en" sz="1900" b="1" dirty="0">
              <a:latin typeface="+mn-ea"/>
            </a:endParaRP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56655" y="4514315"/>
            <a:ext cx="8072945" cy="969496"/>
          </a:xfrm>
          <a:prstGeom prst="rect">
            <a:avLst/>
          </a:prstGeom>
          <a:noFill/>
        </p:spPr>
        <p:txBody>
          <a:bodyPr wrap="square">
            <a:spAutoFit/>
          </a:bodyPr>
          <a:lstStyle/>
          <a:p>
            <a:pPr>
              <a:spcBef>
                <a:spcPts val="600"/>
              </a:spcBef>
            </a:pPr>
            <a:r>
              <a:rPr lang="ja-JP" altLang="en-US" sz="1900" b="1" dirty="0"/>
              <a:t>しかし、見かけは欺くものだ。母親と兄たちは間違っていた。あの時、彼らに付き添うために仕事を離れることは、彼の使命にとって</a:t>
            </a:r>
            <a:r>
              <a:rPr lang="ja-JP" altLang="en-US" sz="1900" b="1"/>
              <a:t>も、　　彼ら</a:t>
            </a:r>
            <a:r>
              <a:rPr lang="ja-JP" altLang="en-US" sz="1900" b="1" dirty="0"/>
              <a:t>自身にとっても有害だった。</a:t>
            </a:r>
            <a:endParaRPr lang="en" sz="1900" b="1" dirty="0"/>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AD4EF-E2BF-F3E2-0DBB-6752B986D086}"/>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木曜日</a:t>
            </a:r>
            <a:br>
              <a:rPr kumimoji="1" lang="ja-JP" altLang="en-US" b="1" dirty="0"/>
            </a:br>
            <a:r>
              <a:rPr kumimoji="1" lang="ja-JP" altLang="en-US" b="1" dirty="0"/>
              <a:t>御子の母として選ばれたマリヤや、</a:t>
            </a:r>
            <a:br>
              <a:rPr kumimoji="1" lang="en-US" altLang="ja-JP" b="1" dirty="0"/>
            </a:br>
            <a:r>
              <a:rPr kumimoji="1" lang="ja-JP" altLang="en-US" b="1" dirty="0"/>
              <a:t>その子らでさえも、</a:t>
            </a:r>
            <a:br>
              <a:rPr kumimoji="1" lang="en-US" altLang="ja-JP" b="1" dirty="0"/>
            </a:br>
            <a:r>
              <a:rPr kumimoji="1" lang="ja-JP" altLang="en-US" b="1" dirty="0"/>
              <a:t>キリストを充分に理解できなかったのは</a:t>
            </a:r>
            <a:br>
              <a:rPr kumimoji="1" lang="en-US" altLang="ja-JP" b="1" dirty="0"/>
            </a:br>
            <a:r>
              <a:rPr kumimoji="1" lang="ja-JP" altLang="en-US" b="1" dirty="0"/>
              <a:t>なぜですか？</a:t>
            </a:r>
          </a:p>
        </p:txBody>
      </p:sp>
    </p:spTree>
    <p:extLst>
      <p:ext uri="{BB962C8B-B14F-4D97-AF65-F5344CB8AC3E}">
        <p14:creationId xmlns:p14="http://schemas.microsoft.com/office/powerpoint/2010/main" val="40980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32092"/>
          </a:xfrm>
          <a:prstGeom prst="rect">
            <a:avLst/>
          </a:prstGeom>
          <a:noFill/>
        </p:spPr>
        <p:txBody>
          <a:bodyPr wrap="square">
            <a:spAutoFit/>
          </a:bodyPr>
          <a:lstStyle/>
          <a:p>
            <a:r>
              <a:rPr lang="ja-JP" altLang="en-US" sz="2800" b="1" dirty="0">
                <a:solidFill>
                  <a:schemeClr val="bg1"/>
                </a:solidFill>
              </a:rPr>
              <a:t>「迫害の精神は、神とのつながりを持たず、道徳的な強さを　　持たない人々に対して興奮するのではない。迫害の霊は、世に　譲歩することなく、世の意見や好意や反対に左右されることの　ない、忠実な者たちに対して起こされるのである。聖さを支持　する生きた証を示し、高慢、利己主義、貪欲、流行の罪を戒める宗教は、世間からも、表面的なクリスチャンからも嫌われることになる</a:t>
            </a:r>
            <a:r>
              <a:rPr lang="en-US" altLang="ja-JP" sz="2800" b="1" dirty="0">
                <a:solidFill>
                  <a:schemeClr val="bg1"/>
                </a:solidFill>
              </a:rPr>
              <a:t>......</a:t>
            </a:r>
            <a:r>
              <a:rPr lang="ja-JP" altLang="en-US" sz="2800" b="1" dirty="0">
                <a:solidFill>
                  <a:schemeClr val="bg1"/>
                </a:solidFill>
              </a:rPr>
              <a:t>。あなたが非難や迫害を受けるとき、あなたは　　　素晴らしい仲間にいる。もしあなたが神のために忠実な歩哨で　あるなら、これらのことはあなたに対する賛辞である。不滅の　栄冠を勝ち取るのは、ひとりでも真実であろうとする英雄的な　魂である。」</a:t>
            </a:r>
            <a:endParaRPr lang="ja-JP" altLang="en-US" sz="2800" dirty="0">
              <a:solidFill>
                <a:schemeClr val="bg1"/>
              </a:solidFill>
            </a:endParaRPr>
          </a:p>
        </p:txBody>
      </p:sp>
      <p:sp>
        <p:nvSpPr>
          <p:cNvPr id="4" name="CuadroTexto 3">
            <a:extLst>
              <a:ext uri="{FF2B5EF4-FFF2-40B4-BE49-F238E27FC236}">
                <a16:creationId xmlns:a16="http://schemas.microsoft.com/office/drawing/2014/main" id="{1FEF7005-A3E7-E48A-D379-0CE4AB8C2709}"/>
              </a:ext>
            </a:extLst>
          </p:cNvPr>
          <p:cNvSpPr txBox="1"/>
          <p:nvPr/>
        </p:nvSpPr>
        <p:spPr>
          <a:xfrm>
            <a:off x="7839962" y="6438900"/>
            <a:ext cx="4313938" cy="307777"/>
          </a:xfrm>
          <a:prstGeom prst="rect">
            <a:avLst/>
          </a:prstGeom>
          <a:noFill/>
        </p:spPr>
        <p:txBody>
          <a:bodyPr wrap="none" rtlCol="0">
            <a:spAutoFit/>
          </a:bodyPr>
          <a:lstStyle/>
          <a:p>
            <a:pPr algn="r"/>
            <a:r>
              <a:rPr lang="en" sz="1400" b="1" dirty="0"/>
              <a:t>EGW (The Medical Ministry, pg. 282</a:t>
            </a:r>
            <a:r>
              <a:rPr lang="ja-JP" altLang="en-US" sz="1400" b="1" dirty="0"/>
              <a:t>（非公式翻訳）</a:t>
            </a:r>
            <a:r>
              <a:rPr lang="en" sz="1400" b="1" dirty="0"/>
              <a:t>)</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53603" y="5172074"/>
            <a:ext cx="11302410"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また彼らに言われた、「安息日は人のためにあるもので、　人が安息日のためにあるのではない。それだから、人の子は、安息日にもまた主なのである」。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マルコ</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2:27, 28, </a:t>
            </a:r>
            <a:r>
              <a:rPr kumimoji="0" lang="ja-JP" altLang="en-U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口語訳</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257917" y="5120671"/>
            <a:ext cx="11618042"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DB3817"/>
                </a:solidFill>
                <a:effectLst/>
                <a:uLnTx/>
                <a:uFillTx/>
                <a:latin typeface="+mn-ea"/>
                <a:cs typeface="+mn-cs"/>
              </a:rPr>
              <a:t>そして更に言われた。「安息日は、人のために定められた。　人が安息日のためにあるのではない。だから、人の子は安息日の主でもある。」</a:t>
            </a:r>
            <a:r>
              <a:rPr kumimoji="0" lang="ja-JP" altLang="en-US" sz="2400" b="1" i="0" u="none" strike="noStrike" kern="1200" cap="none" spc="0" normalizeH="0" baseline="0" noProof="0" dirty="0">
                <a:ln/>
                <a:solidFill>
                  <a:srgbClr val="DB3817"/>
                </a:solidFill>
                <a:effectLst/>
                <a:uLnTx/>
                <a:uFillTx/>
                <a:latin typeface="+mn-ea"/>
                <a:cs typeface="+mn-cs"/>
              </a:rPr>
              <a:t>  </a:t>
            </a:r>
            <a:r>
              <a:rPr kumimoji="0" lang="es-ES" sz="2400" b="1" i="0" u="none" strike="noStrike" kern="1200" cap="none" spc="0" normalizeH="0" baseline="0" noProof="0" dirty="0">
                <a:ln/>
                <a:solidFill>
                  <a:srgbClr val="DB3817"/>
                </a:solidFill>
                <a:effectLst/>
                <a:uLnTx/>
                <a:uFillTx/>
                <a:latin typeface="+mn-ea"/>
                <a:cs typeface="+mn-cs"/>
              </a:rPr>
              <a:t>(</a:t>
            </a:r>
            <a:r>
              <a:rPr kumimoji="0" lang="ja-JP" altLang="en-US" sz="2400" b="1" i="0" u="none" strike="noStrike" kern="1200" cap="none" spc="0" normalizeH="0" baseline="0" noProof="0" dirty="0">
                <a:ln/>
                <a:solidFill>
                  <a:srgbClr val="DB3817"/>
                </a:solidFill>
                <a:effectLst/>
                <a:uLnTx/>
                <a:uFillTx/>
                <a:latin typeface="+mn-ea"/>
                <a:cs typeface="+mn-cs"/>
              </a:rPr>
              <a:t>マルコ</a:t>
            </a:r>
            <a:r>
              <a:rPr kumimoji="0" lang="es-ES" sz="2400" b="1" i="0" u="none" strike="noStrike" kern="1200" cap="none" spc="0" normalizeH="0" baseline="0" noProof="0" dirty="0">
                <a:ln/>
                <a:solidFill>
                  <a:srgbClr val="DB3817"/>
                </a:solidFill>
                <a:effectLst/>
                <a:uLnTx/>
                <a:uFillTx/>
                <a:latin typeface="+mn-ea"/>
                <a:cs typeface="+mn-cs"/>
              </a:rPr>
              <a:t> 2:27, 28, </a:t>
            </a:r>
            <a:r>
              <a:rPr kumimoji="0" lang="ja-JP" altLang="en-US" sz="2400" b="1" i="0" u="none" strike="noStrike" kern="1200" cap="none" spc="0" normalizeH="0" baseline="0" noProof="0" dirty="0">
                <a:ln/>
                <a:solidFill>
                  <a:srgbClr val="DB3817"/>
                </a:solidFill>
                <a:effectLst/>
                <a:uLnTx/>
                <a:uFillTx/>
                <a:latin typeface="+mn-ea"/>
                <a:cs typeface="+mn-cs"/>
              </a:rPr>
              <a:t>新共同訳</a:t>
            </a:r>
            <a:r>
              <a:rPr kumimoji="0" lang="es-ES" sz="2400" b="1" i="0" u="none" strike="noStrike" kern="1200" cap="none" spc="0" normalizeH="0" baseline="0" noProof="0" dirty="0">
                <a:ln/>
                <a:solidFill>
                  <a:srgbClr val="DB3817"/>
                </a:solidFill>
                <a:effectLst/>
                <a:uLnTx/>
                <a:uFillTx/>
                <a:latin typeface="+mn-ea"/>
                <a:cs typeface="+mn-cs"/>
              </a:rPr>
              <a:t>)</a:t>
            </a:r>
          </a:p>
        </p:txBody>
      </p:sp>
    </p:spTree>
    <p:extLst>
      <p:ext uri="{BB962C8B-B14F-4D97-AF65-F5344CB8AC3E}">
        <p14:creationId xmlns:p14="http://schemas.microsoft.com/office/powerpoint/2010/main" val="290871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554545"/>
          </a:xfrm>
          <a:prstGeom prst="rect">
            <a:avLst/>
          </a:prstGeom>
          <a:noFill/>
        </p:spPr>
        <p:txBody>
          <a:bodyPr wrap="square" rtlCol="0">
            <a:spAutoFit/>
          </a:bodyPr>
          <a:lstStyle/>
          <a:p>
            <a:pPr>
              <a:spcBef>
                <a:spcPts val="1200"/>
              </a:spcBef>
            </a:pPr>
            <a:r>
              <a:rPr lang="ja-JP" altLang="en-US" sz="2000" b="1" dirty="0"/>
              <a:t>赦しをめぐる論争 マルコ</a:t>
            </a:r>
            <a:r>
              <a:rPr lang="en-US" altLang="ja-JP" sz="2000" b="1" dirty="0"/>
              <a:t>2:1-12</a:t>
            </a:r>
            <a:r>
              <a:rPr lang="ja-JP" altLang="en-US" sz="2000" b="1" dirty="0"/>
              <a:t>。</a:t>
            </a:r>
            <a:endParaRPr lang="en-US" altLang="ja-JP" sz="2000" b="1" dirty="0"/>
          </a:p>
          <a:p>
            <a:pPr>
              <a:spcBef>
                <a:spcPts val="1200"/>
              </a:spcBef>
            </a:pPr>
            <a:r>
              <a:rPr lang="ja-JP" altLang="en-US" sz="2000" b="1" dirty="0"/>
              <a:t>食べ物の論争 マルコ</a:t>
            </a:r>
            <a:r>
              <a:rPr lang="en-US" altLang="ja-JP" sz="2000" b="1" dirty="0"/>
              <a:t>2:13-22</a:t>
            </a:r>
            <a:r>
              <a:rPr lang="ja-JP" altLang="en-US" sz="2000" b="1" dirty="0"/>
              <a:t>。</a:t>
            </a:r>
            <a:endParaRPr lang="en-US" altLang="ja-JP" sz="2000" b="1" dirty="0"/>
          </a:p>
          <a:p>
            <a:pPr>
              <a:spcBef>
                <a:spcPts val="1200"/>
              </a:spcBef>
            </a:pPr>
            <a:r>
              <a:rPr lang="ja-JP" altLang="en-US" sz="2000" b="1" dirty="0"/>
              <a:t>安息日をめぐる論争 マルコ</a:t>
            </a:r>
            <a:r>
              <a:rPr lang="en-US" altLang="ja-JP" sz="2000" b="1" dirty="0"/>
              <a:t>2:23-3:6</a:t>
            </a:r>
            <a:r>
              <a:rPr lang="en" sz="2000" b="1" dirty="0"/>
              <a:t>.</a:t>
            </a:r>
          </a:p>
          <a:p>
            <a:pPr>
              <a:spcBef>
                <a:spcPts val="1200"/>
              </a:spcBef>
            </a:pPr>
            <a:r>
              <a:rPr lang="ja-JP" altLang="en-US" sz="2000" b="1" dirty="0"/>
              <a:t>イエスに関する論争的な質問</a:t>
            </a:r>
            <a:r>
              <a:rPr lang="en" sz="2000" b="1" dirty="0"/>
              <a:t>:</a:t>
            </a:r>
          </a:p>
          <a:p>
            <a:pPr lvl="1">
              <a:spcBef>
                <a:spcPts val="600"/>
              </a:spcBef>
            </a:pPr>
            <a:r>
              <a:rPr lang="ja-JP" altLang="en-US" sz="2000" b="1" dirty="0"/>
              <a:t>彼はどのような力で奇跡を起こすのか？マルコ</a:t>
            </a:r>
            <a:r>
              <a:rPr lang="en-US" altLang="ja-JP" sz="2000" b="1" dirty="0"/>
              <a:t>3:22-30</a:t>
            </a:r>
            <a:r>
              <a:rPr lang="en" sz="2000" b="1" dirty="0"/>
              <a:t>.</a:t>
            </a:r>
          </a:p>
          <a:p>
            <a:pPr lvl="1">
              <a:spcBef>
                <a:spcPts val="600"/>
              </a:spcBef>
            </a:pPr>
            <a:r>
              <a:rPr lang="ja-JP" altLang="en-US" sz="2000" b="1" dirty="0"/>
              <a:t>イエスは狂っているのか？マルコ</a:t>
            </a:r>
            <a:r>
              <a:rPr lang="en-US" altLang="ja-JP" sz="2000" b="1" dirty="0"/>
              <a:t>3:20-21</a:t>
            </a:r>
            <a:r>
              <a:rPr lang="ja-JP" altLang="en-US" sz="2000" b="1" dirty="0"/>
              <a:t>、</a:t>
            </a:r>
            <a:r>
              <a:rPr lang="en-US" altLang="ja-JP" sz="2000" b="1" dirty="0"/>
              <a:t>31-35</a:t>
            </a:r>
            <a:r>
              <a:rPr lang="en" sz="2000" b="1" dirty="0"/>
              <a:t>.</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707886"/>
          </a:xfrm>
          <a:prstGeom prst="rect">
            <a:avLst/>
          </a:prstGeom>
          <a:noFill/>
        </p:spPr>
        <p:txBody>
          <a:bodyPr wrap="square" rtlCol="0">
            <a:spAutoFit/>
          </a:bodyPr>
          <a:lstStyle/>
          <a:p>
            <a:pPr>
              <a:spcBef>
                <a:spcPts val="1200"/>
              </a:spcBef>
            </a:pPr>
            <a:r>
              <a:rPr lang="ja-JP" altLang="en-US" sz="2000" b="1" dirty="0">
                <a:solidFill>
                  <a:schemeClr val="bg1"/>
                </a:solidFill>
                <a:effectLst>
                  <a:outerShdw blurRad="38100" dist="38100" dir="2700000" algn="tl">
                    <a:srgbClr val="000000">
                      <a:alpha val="43137"/>
                    </a:srgbClr>
                  </a:outerShdw>
                </a:effectLst>
              </a:rPr>
              <a:t>イエスの行動、説教の方法、そして癒しさえも、宗教的権威の伝統と真っ向から対立した。</a:t>
            </a:r>
            <a:endParaRPr lang="en" sz="2000" b="1" dirty="0">
              <a:solidFill>
                <a:schemeClr val="bg1"/>
              </a:solidFill>
              <a:effectLst>
                <a:outerShdw blurRad="38100" dist="38100" dir="2700000" algn="tl">
                  <a:srgbClr val="000000">
                    <a:alpha val="43137"/>
                  </a:srgbClr>
                </a:outerShdw>
              </a:effectLst>
            </a:endParaRP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985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968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ja-JP" altLang="en-US" sz="2000" b="1" dirty="0">
                <a:solidFill>
                  <a:schemeClr val="bg1"/>
                </a:solidFill>
                <a:effectLst>
                  <a:outerShdw blurRad="38100" dist="38100" dir="2700000" algn="tl">
                    <a:srgbClr val="000000">
                      <a:alpha val="43137"/>
                    </a:srgbClr>
                  </a:outerShdw>
                </a:effectLst>
              </a:rPr>
              <a:t>間違いなく、イエスの生涯は物議を醸す人生だった。</a:t>
            </a:r>
            <a:endParaRPr lang="en" sz="2000" b="1"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ja-JP" altLang="en-US" sz="2000" b="1" dirty="0">
                <a:solidFill>
                  <a:schemeClr val="bg1"/>
                </a:solidFill>
                <a:effectLst>
                  <a:outerShdw blurRad="38100" dist="38100" dir="2700000" algn="tl">
                    <a:srgbClr val="000000">
                      <a:alpha val="43137"/>
                    </a:srgbClr>
                  </a:outerShdw>
                </a:effectLst>
              </a:rPr>
              <a:t>彼の親族たちは、イエスが過労のために正気を失ったと信じるようになった。</a:t>
            </a:r>
            <a:endParaRPr lang="en" sz="20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707886"/>
          </a:xfrm>
          <a:prstGeom prst="rect">
            <a:avLst/>
          </a:prstGeom>
          <a:noFill/>
        </p:spPr>
        <p:txBody>
          <a:bodyPr wrap="square">
            <a:spAutoFit/>
          </a:bodyPr>
          <a:lstStyle/>
          <a:p>
            <a:pPr>
              <a:spcBef>
                <a:spcPts val="1200"/>
              </a:spcBef>
            </a:pPr>
            <a:r>
              <a:rPr lang="ja-JP" altLang="en-US" sz="2000" b="1" dirty="0">
                <a:solidFill>
                  <a:schemeClr val="bg1"/>
                </a:solidFill>
                <a:effectLst>
                  <a:outerShdw blurRad="38100" dist="38100" dir="2700000" algn="tl">
                    <a:srgbClr val="000000">
                      <a:alpha val="43137"/>
                    </a:srgbClr>
                  </a:outerShdw>
                </a:effectLst>
              </a:rPr>
              <a:t>大食漢で罪人の友であり、安息日に背く者</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。ベルゼバブルのために働いているとまで非難した！</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ja-JP" altLang="en-US"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赦しをめぐる論争</a:t>
            </a:r>
            <a:endParaRPr lang="en"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400110"/>
          </a:xfrm>
          <a:prstGeom prst="rect">
            <a:avLst/>
          </a:prstGeom>
          <a:noFill/>
        </p:spPr>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イエスは彼らの信仰を見て、中風の者に、「子よ、あなたの罪はゆるされた」と言われた。</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bg1"/>
                </a:solidFill>
                <a:effectLst>
                  <a:outerShdw blurRad="38100" dist="38100" dir="2700000" algn="tl">
                    <a:srgbClr val="000000">
                      <a:alpha val="43137"/>
                    </a:srgbClr>
                  </a:outerShdw>
                </a:effectLst>
                <a:latin typeface="Comic Sans MS" panose="030F0702030302020204" pitchFamily="66" charset="0"/>
              </a:rPr>
              <a:t>マルコ</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0" y="1096267"/>
            <a:ext cx="7924801" cy="1846659"/>
          </a:xfrm>
          <a:prstGeom prst="rect">
            <a:avLst/>
          </a:prstGeom>
          <a:noFill/>
        </p:spPr>
        <p:txBody>
          <a:bodyPr wrap="square" rtlCol="0">
            <a:spAutoFit/>
          </a:bodyPr>
          <a:lstStyle/>
          <a:p>
            <a:pPr>
              <a:spcBef>
                <a:spcPts val="600"/>
              </a:spcBef>
            </a:pPr>
            <a:r>
              <a:rPr lang="ja-JP" altLang="en-US" sz="1900" b="1" dirty="0">
                <a:latin typeface="+mn-ea"/>
              </a:rPr>
              <a:t>イエスがカファルナウムのペテロの家に戻られると、多くの人々が　　イエスの話を聞きに来た（マコ</a:t>
            </a:r>
            <a:r>
              <a:rPr lang="en-US" altLang="ja-JP" sz="1900" b="1" dirty="0">
                <a:latin typeface="+mn-ea"/>
              </a:rPr>
              <a:t>2</a:t>
            </a:r>
            <a:r>
              <a:rPr lang="ja-JP" altLang="en-US" sz="1900" b="1" dirty="0">
                <a:latin typeface="+mn-ea"/>
              </a:rPr>
              <a:t>：</a:t>
            </a:r>
            <a:r>
              <a:rPr lang="en-US" altLang="ja-JP" sz="1900" b="1" dirty="0">
                <a:latin typeface="+mn-ea"/>
              </a:rPr>
              <a:t>1-2</a:t>
            </a:r>
            <a:r>
              <a:rPr lang="ja-JP" altLang="en-US" sz="1900" b="1" dirty="0">
                <a:latin typeface="+mn-ea"/>
              </a:rPr>
              <a:t>）。四人の友だちが、半身不随の友だちをイエスに癒してもらおうと近づいたが、イエスに近づくことができなかった。彼をイエスのところに連れて行こうと決心した彼らは、屋根に上り、彼を降ろすための口を開けた。イエスの話は中断され、　皆は黙って、イエスが何をなさるかを待っていた（マコ</a:t>
            </a:r>
            <a:r>
              <a:rPr lang="en-US" altLang="ja-JP" sz="1900" b="1" dirty="0">
                <a:latin typeface="+mn-ea"/>
              </a:rPr>
              <a:t>2:3-4</a:t>
            </a:r>
            <a:r>
              <a:rPr lang="ja-JP" altLang="en-US" sz="1900" b="1" dirty="0">
                <a:latin typeface="+mn-ea"/>
              </a:rPr>
              <a:t>）。</a:t>
            </a:r>
            <a:endParaRPr lang="en" sz="1900" b="1" dirty="0">
              <a:latin typeface="+mn-ea"/>
            </a:endParaRP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323439"/>
          </a:xfrm>
          <a:prstGeom prst="rect">
            <a:avLst/>
          </a:prstGeom>
          <a:noFill/>
        </p:spPr>
        <p:txBody>
          <a:bodyPr wrap="square">
            <a:spAutoFit/>
          </a:bodyPr>
          <a:lstStyle/>
          <a:p>
            <a:pPr>
              <a:spcBef>
                <a:spcPts val="600"/>
              </a:spcBef>
            </a:pPr>
            <a:r>
              <a:rPr lang="ja-JP" altLang="en-US" sz="2000" b="1" dirty="0"/>
              <a:t>人々は、イエスに罪を赦す力を与えた神を賛美した（マコ</a:t>
            </a:r>
            <a:r>
              <a:rPr lang="en-US" altLang="ja-JP" sz="2000" b="1" dirty="0"/>
              <a:t>2:12</a:t>
            </a:r>
            <a:r>
              <a:rPr lang="ja-JP" altLang="en-US" sz="2000" b="1" dirty="0"/>
              <a:t>、　マタ</a:t>
            </a:r>
            <a:r>
              <a:rPr lang="en-US" altLang="ja-JP" sz="2000" b="1" dirty="0"/>
              <a:t>9:8</a:t>
            </a:r>
            <a:r>
              <a:rPr lang="ja-JP" altLang="en-US" sz="2000" b="1" dirty="0"/>
              <a:t>）。しかし、律法学者たちは、イエスが彼らの心を読み、　罪人を赦し、癒しを与えることができることを信じることができず、盲目となった。</a:t>
            </a:r>
            <a:endParaRPr lang="en" sz="2000" b="1" dirty="0"/>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2" y="4422204"/>
            <a:ext cx="7924799" cy="969496"/>
          </a:xfrm>
          <a:prstGeom prst="rect">
            <a:avLst/>
          </a:prstGeom>
          <a:noFill/>
        </p:spPr>
        <p:txBody>
          <a:bodyPr wrap="square">
            <a:spAutoFit/>
          </a:bodyPr>
          <a:lstStyle/>
          <a:p>
            <a:pPr>
              <a:spcBef>
                <a:spcPts val="600"/>
              </a:spcBef>
            </a:pPr>
            <a:r>
              <a:rPr lang="ja-JP" altLang="en-US" sz="1900" b="1" dirty="0">
                <a:latin typeface="+mn-ea"/>
              </a:rPr>
              <a:t>律法学者にとって、これは神への冒涜であった（イエスが神でないなら、その通りである）。イエスには赦す力があることを示すために、イエスは半身不随の人を癒した（マコ</a:t>
            </a:r>
            <a:r>
              <a:rPr lang="en-US" altLang="ja-JP" sz="1900" b="1" dirty="0">
                <a:latin typeface="+mn-ea"/>
              </a:rPr>
              <a:t>2:8-11</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28472" y="3023770"/>
            <a:ext cx="7924799" cy="1261884"/>
          </a:xfrm>
          <a:prstGeom prst="rect">
            <a:avLst/>
          </a:prstGeom>
          <a:noFill/>
        </p:spPr>
        <p:txBody>
          <a:bodyPr wrap="square">
            <a:spAutoFit/>
          </a:bodyPr>
          <a:lstStyle/>
          <a:p>
            <a:pPr>
              <a:spcBef>
                <a:spcPts val="600"/>
              </a:spcBef>
            </a:pPr>
            <a:r>
              <a:rPr lang="ja-JP" altLang="en-US" sz="1900" b="1" dirty="0">
                <a:latin typeface="+mn-ea"/>
              </a:rPr>
              <a:t>「あなたの罪は赦された」（マコ</a:t>
            </a:r>
            <a:r>
              <a:rPr lang="en-US" altLang="ja-JP" sz="1900" b="1" dirty="0">
                <a:latin typeface="+mn-ea"/>
              </a:rPr>
              <a:t>2:5</a:t>
            </a:r>
            <a:r>
              <a:rPr lang="ja-JP" altLang="en-US" sz="1900" b="1" dirty="0">
                <a:latin typeface="+mn-ea"/>
              </a:rPr>
              <a:t>）。半身不随の患者はこう主張することができた： 「私に必要なのは歩くことだ。しかし、彼はそれをしなかった。イエスは彼の病の根源を癒された。彼は、再び歩けなくなることではなく、彼の魂に平安を与える赦しのことを気にしていたのだ。</a:t>
            </a:r>
            <a:endParaRPr lang="en" sz="1900" b="1" dirty="0">
              <a:latin typeface="+mn-ea"/>
            </a:endParaRP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AD4EF-E2BF-F3E2-0DBB-6752B986D086}"/>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日曜日</a:t>
            </a:r>
            <a:br>
              <a:rPr kumimoji="1" lang="ja-JP" altLang="en-US" b="1" dirty="0"/>
            </a:br>
            <a:r>
              <a:rPr kumimoji="1" lang="ja-JP" altLang="en-US" b="1" dirty="0"/>
              <a:t>なぜキリストは中風の患者に、</a:t>
            </a:r>
            <a:br>
              <a:rPr kumimoji="1" lang="en-US" altLang="ja-JP" b="1" dirty="0"/>
            </a:br>
            <a:r>
              <a:rPr kumimoji="1" lang="ja-JP" altLang="en-US" b="1" dirty="0"/>
              <a:t>まず肉体の癒しでなく、</a:t>
            </a:r>
            <a:br>
              <a:rPr kumimoji="1" lang="en-US" altLang="ja-JP" b="1" dirty="0"/>
            </a:br>
            <a:r>
              <a:rPr kumimoji="1" lang="ja-JP" altLang="en-US" b="1" dirty="0"/>
              <a:t>罪の赦しについて</a:t>
            </a:r>
            <a:br>
              <a:rPr kumimoji="1" lang="en-US" altLang="ja-JP" b="1" dirty="0"/>
            </a:br>
            <a:r>
              <a:rPr kumimoji="1" lang="ja-JP" altLang="en-US" b="1" dirty="0"/>
              <a:t>語られたのですか？</a:t>
            </a:r>
          </a:p>
        </p:txBody>
      </p:sp>
    </p:spTree>
    <p:extLst>
      <p:ext uri="{BB962C8B-B14F-4D97-AF65-F5344CB8AC3E}">
        <p14:creationId xmlns:p14="http://schemas.microsoft.com/office/powerpoint/2010/main" val="26951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ja-JP" altLang="en-U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食べ物の論争（１）</a:t>
            </a:r>
            <a:endPar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707886"/>
          </a:xfrm>
          <a:prstGeom prst="rect">
            <a:avLst/>
          </a:prstGeom>
          <a:noFill/>
        </p:spPr>
        <p:txBody>
          <a:bodyPr wrap="square">
            <a:spAutoFit/>
          </a:bodyPr>
          <a:lstStyle/>
          <a:p>
            <a:pPr algn="ctr"/>
            <a:r>
              <a:rPr lang="ja-JP" altLang="en-US" sz="20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また途中で、アルパヨの子レビが収税所にすわっているのをごらんになって、「わたしに従ってきなさい」と言われた。すると彼は立ちあがって、イエスに従った。</a:t>
            </a: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mn-ea"/>
              </a:rPr>
              <a:t>(</a:t>
            </a:r>
            <a:r>
              <a:rPr lang="ja-JP" alt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mn-ea"/>
              </a:rPr>
              <a:t>マルコ</a:t>
            </a: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mn-ea"/>
              </a:rPr>
              <a:t> 2:14).</a:t>
            </a:r>
            <a:endPar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8" y="1385827"/>
            <a:ext cx="8391522" cy="1261884"/>
          </a:xfrm>
          <a:prstGeom prst="rect">
            <a:avLst/>
          </a:prstGeom>
          <a:noFill/>
        </p:spPr>
        <p:txBody>
          <a:bodyPr wrap="square" rtlCol="0">
            <a:spAutoFit/>
          </a:bodyPr>
          <a:lstStyle/>
          <a:p>
            <a:pPr>
              <a:spcBef>
                <a:spcPts val="600"/>
              </a:spcBef>
            </a:pPr>
            <a:r>
              <a:rPr lang="ja-JP" altLang="en-US" sz="1900" b="1" dirty="0">
                <a:latin typeface="+mn-ea"/>
              </a:rPr>
              <a:t>レビへの呼びかけが論争を巻き起こしたことは想像に難くない（マコ</a:t>
            </a:r>
            <a:r>
              <a:rPr lang="en-US" altLang="ja-JP" sz="1900" b="1" dirty="0">
                <a:latin typeface="+mn-ea"/>
              </a:rPr>
              <a:t>2:13-14</a:t>
            </a:r>
            <a:r>
              <a:rPr lang="ja-JP" altLang="en-US" sz="1900" b="1" dirty="0">
                <a:latin typeface="+mn-ea"/>
              </a:rPr>
              <a:t>）。正統派のユダヤ人にとって、取税人は異邦人よりも悪い存在だった。彼はローマ（敵）のために働く反逆したユダヤ人だった。彼らは彼と一緒に食事をすることも、彼に触れることもできなかった。</a:t>
            </a:r>
            <a:endParaRPr lang="en" sz="1900" b="1" dirty="0">
              <a:latin typeface="+mn-ea"/>
            </a:endParaRP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647710"/>
            <a:ext cx="3605213" cy="4049647"/>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562226" y="5127603"/>
            <a:ext cx="5714266" cy="1554272"/>
          </a:xfrm>
          <a:prstGeom prst="rect">
            <a:avLst/>
          </a:prstGeom>
          <a:noFill/>
        </p:spPr>
        <p:txBody>
          <a:bodyPr wrap="square">
            <a:spAutoFit/>
          </a:bodyPr>
          <a:lstStyle/>
          <a:p>
            <a:pPr>
              <a:spcBef>
                <a:spcPts val="600"/>
              </a:spcBef>
            </a:pPr>
            <a:r>
              <a:rPr lang="ja-JP" altLang="en-US" sz="1900" b="1" dirty="0">
                <a:latin typeface="+mn-ea"/>
              </a:rPr>
              <a:t>イエスは彼らに論理的に反論された。「わたしが救うべき罪人が、ここよりほかにどこにいるだろうか？</a:t>
            </a:r>
            <a:r>
              <a:rPr lang="en-US" altLang="ja-JP" sz="1900" b="1" dirty="0">
                <a:latin typeface="+mn-ea"/>
              </a:rPr>
              <a:t>(</a:t>
            </a:r>
            <a:r>
              <a:rPr lang="ja-JP" altLang="en-US" sz="1900" b="1" dirty="0">
                <a:latin typeface="+mn-ea"/>
              </a:rPr>
              <a:t>マコ</a:t>
            </a:r>
            <a:r>
              <a:rPr lang="en-US" altLang="ja-JP" sz="1900" b="1" dirty="0">
                <a:latin typeface="+mn-ea"/>
              </a:rPr>
              <a:t>2:17</a:t>
            </a:r>
            <a:r>
              <a:rPr lang="ja-JP" altLang="en-US" sz="1900" b="1" dirty="0">
                <a:latin typeface="+mn-ea"/>
              </a:rPr>
              <a:t>）。さらにイエスは、自分たちの感情を吟味するよう彼らに挑んだ。彼らは愛することを学ばなければならなかった（マタ</a:t>
            </a:r>
            <a:r>
              <a:rPr lang="en-US" altLang="ja-JP" sz="1900" b="1" dirty="0">
                <a:latin typeface="+mn-ea"/>
              </a:rPr>
              <a:t>9:12-13</a:t>
            </a:r>
            <a:r>
              <a:rPr lang="ja-JP" altLang="en-US" sz="1900" b="1" dirty="0">
                <a:latin typeface="+mn-ea"/>
              </a:rPr>
              <a:t>）。</a:t>
            </a:r>
            <a:endParaRPr lang="en" sz="1900" b="1" dirty="0">
              <a:latin typeface="+mn-ea"/>
            </a:endParaRP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818133"/>
            <a:ext cx="4540874" cy="2139047"/>
          </a:xfrm>
          <a:prstGeom prst="rect">
            <a:avLst/>
          </a:prstGeom>
          <a:noFill/>
        </p:spPr>
        <p:txBody>
          <a:bodyPr wrap="square">
            <a:spAutoFit/>
          </a:bodyPr>
          <a:lstStyle/>
          <a:p>
            <a:pPr>
              <a:spcBef>
                <a:spcPts val="600"/>
              </a:spcBef>
            </a:pPr>
            <a:r>
              <a:rPr lang="ja-JP" altLang="en-US" sz="1900" b="1" dirty="0">
                <a:latin typeface="+mn-ea"/>
              </a:rPr>
              <a:t>しかし、事態はさらに悪化した。イエスは徴税人の家で食事をされただけでなく、彼のような多くの人々に囲まれていた（マコ</a:t>
            </a:r>
            <a:r>
              <a:rPr lang="en-US" altLang="ja-JP" sz="1900" b="1" dirty="0">
                <a:latin typeface="+mn-ea"/>
              </a:rPr>
              <a:t>2:15</a:t>
            </a:r>
            <a:r>
              <a:rPr lang="ja-JP" altLang="en-US" sz="1900" b="1" dirty="0">
                <a:latin typeface="+mn-ea"/>
              </a:rPr>
              <a:t>）。批評家たちはこの機会を無駄にしなかった： 「取税人や罪人たちと飲み食いするとは何事か。</a:t>
            </a:r>
            <a:r>
              <a:rPr lang="en-US" altLang="ja-JP" sz="1900" b="1" dirty="0">
                <a:latin typeface="+mn-ea"/>
              </a:rPr>
              <a:t>(</a:t>
            </a:r>
            <a:r>
              <a:rPr lang="ja-JP" altLang="en-US" sz="1900" b="1" dirty="0">
                <a:latin typeface="+mn-ea"/>
              </a:rPr>
              <a:t>マコ</a:t>
            </a:r>
            <a:r>
              <a:rPr lang="en-US" altLang="ja-JP" sz="1900" b="1" dirty="0">
                <a:latin typeface="+mn-ea"/>
              </a:rPr>
              <a:t>2:16</a:t>
            </a:r>
            <a:r>
              <a:rPr lang="ja-JP" altLang="en-US" sz="1900" b="1" dirty="0">
                <a:latin typeface="+mn-ea"/>
              </a:rPr>
              <a:t>）。</a:t>
            </a:r>
            <a:endParaRPr lang="en" sz="1900" b="1" dirty="0">
              <a:latin typeface="+mn-ea"/>
            </a:endParaRP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632210" y="704685"/>
            <a:ext cx="10927578" cy="707886"/>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ja-JP" altLang="en-US" sz="2000" dirty="0">
                <a:effectLst>
                  <a:glow rad="88900">
                    <a:srgbClr val="B83608"/>
                  </a:glow>
                  <a:outerShdw blurRad="38100" dist="38100" dir="2700000" algn="tl">
                    <a:srgbClr val="000000">
                      <a:alpha val="43137"/>
                    </a:srgbClr>
                  </a:outerShdw>
                </a:effectLst>
              </a:rPr>
              <a:t>するとイエスは言われた、「婚礼の客は、花婿が一緒にいるのに、断食ができるであろうか。花婿と一緒にいる間は、断食はできない。</a:t>
            </a:r>
            <a:r>
              <a:rPr lang="en" dirty="0">
                <a:effectLst>
                  <a:glow rad="88900">
                    <a:srgbClr val="B83608"/>
                  </a:glow>
                  <a:outerShdw blurRad="38100" dist="38100" dir="2700000" algn="tl">
                    <a:srgbClr val="000000">
                      <a:alpha val="43137"/>
                    </a:srgbClr>
                  </a:outerShdw>
                </a:effectLst>
              </a:rPr>
              <a:t> (</a:t>
            </a:r>
            <a:r>
              <a:rPr lang="ja-JP" altLang="en-US" dirty="0">
                <a:effectLst>
                  <a:glow rad="88900">
                    <a:srgbClr val="B83608"/>
                  </a:glow>
                  <a:outerShdw blurRad="38100" dist="38100" dir="2700000" algn="tl">
                    <a:srgbClr val="000000">
                      <a:alpha val="43137"/>
                    </a:srgbClr>
                  </a:outerShdw>
                </a:effectLst>
              </a:rPr>
              <a:t>マルコ</a:t>
            </a:r>
            <a:r>
              <a:rPr lang="en" dirty="0">
                <a:effectLst>
                  <a:glow rad="88900">
                    <a:srgbClr val="B83608"/>
                  </a:glow>
                  <a:outerShdw blurRad="38100" dist="38100" dir="2700000" algn="tl">
                    <a:srgbClr val="000000">
                      <a:alpha val="43137"/>
                    </a:srgbClr>
                  </a:outerShdw>
                </a:effectLst>
              </a:rPr>
              <a:t>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938992"/>
          </a:xfrm>
          <a:prstGeom prst="rect">
            <a:avLst/>
          </a:prstGeom>
          <a:noFill/>
        </p:spPr>
        <p:txBody>
          <a:bodyPr wrap="square" rtlCol="0">
            <a:spAutoFit/>
          </a:bodyPr>
          <a:lstStyle/>
          <a:p>
            <a:pPr>
              <a:spcBef>
                <a:spcPts val="600"/>
              </a:spcBef>
            </a:pPr>
            <a:r>
              <a:rPr lang="ja-JP" altLang="en-US" sz="2000" b="1" dirty="0"/>
              <a:t>ファリサイ派の人々は、愛を学ぶどころか、ヨハネの弟子たちを利用して、彼らの批判を正当化しようとした： 「ヨハネの弟子たちとパリサイ人の弟子たちとが断食をしているのに、あなたの弟子たちは、なぜ断食をしないのですか」。 </a:t>
            </a:r>
            <a:r>
              <a:rPr lang="en-US" altLang="ja-JP" sz="2000" b="1" dirty="0"/>
              <a:t>(</a:t>
            </a:r>
            <a:r>
              <a:rPr lang="ja-JP" altLang="en-US" sz="2000" b="1" dirty="0"/>
              <a:t>マコ</a:t>
            </a:r>
            <a:r>
              <a:rPr lang="en-US" altLang="ja-JP" sz="2000" b="1" dirty="0"/>
              <a:t>2:18</a:t>
            </a:r>
            <a:r>
              <a:rPr lang="ja-JP" altLang="en-US" sz="2000" b="1" dirty="0"/>
              <a:t>）。</a:t>
            </a:r>
            <a:endParaRPr lang="en" sz="2000" b="1" dirty="0"/>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3459046977"/>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ja-JP" altLang="en-U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食べ物の論争</a:t>
            </a: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357120"/>
            <a:ext cx="5400674" cy="400110"/>
          </a:xfrm>
          <a:prstGeom prst="rect">
            <a:avLst/>
          </a:prstGeom>
          <a:noFill/>
        </p:spPr>
        <p:txBody>
          <a:bodyPr wrap="square">
            <a:spAutoFit/>
          </a:bodyPr>
          <a:lstStyle/>
          <a:p>
            <a:pPr>
              <a:spcBef>
                <a:spcPts val="600"/>
              </a:spcBef>
            </a:pPr>
            <a:r>
              <a:rPr lang="ja-JP" altLang="en-US" sz="2000" b="1" dirty="0"/>
              <a:t>イエスはたとえ話で応答された：</a:t>
            </a:r>
            <a:endParaRPr lang="en" sz="2000" b="1" dirty="0"/>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AD4EF-E2BF-F3E2-0DBB-6752B986D086}"/>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月曜日</a:t>
            </a:r>
            <a:br>
              <a:rPr kumimoji="1" lang="ja-JP" altLang="en-US" b="1" dirty="0"/>
            </a:br>
            <a:r>
              <a:rPr kumimoji="1" lang="ja-JP" altLang="en-US" b="1" dirty="0"/>
              <a:t>なぜ律法学者は、</a:t>
            </a:r>
            <a:br>
              <a:rPr kumimoji="1" lang="en-US" altLang="ja-JP" b="1" dirty="0"/>
            </a:br>
            <a:r>
              <a:rPr kumimoji="1" lang="ja-JP" altLang="en-US" b="1" dirty="0"/>
              <a:t>キリストのわざや言葉を</a:t>
            </a:r>
            <a:br>
              <a:rPr kumimoji="1" lang="en-US" altLang="ja-JP" b="1" dirty="0"/>
            </a:br>
            <a:r>
              <a:rPr kumimoji="1" lang="ja-JP" altLang="en-US" b="1" dirty="0"/>
              <a:t>目の当たりにしながらも、</a:t>
            </a:r>
            <a:br>
              <a:rPr kumimoji="1" lang="en-US" altLang="ja-JP" b="1" dirty="0"/>
            </a:br>
            <a:r>
              <a:rPr kumimoji="1" lang="ja-JP" altLang="en-US" b="1" dirty="0"/>
              <a:t>キリストを受け入れることが</a:t>
            </a:r>
            <a:br>
              <a:rPr kumimoji="1" lang="en-US" altLang="ja-JP" b="1" dirty="0"/>
            </a:br>
            <a:r>
              <a:rPr kumimoji="1" lang="ja-JP" altLang="en-US" b="1" dirty="0"/>
              <a:t>できなかったのですか？</a:t>
            </a:r>
          </a:p>
        </p:txBody>
      </p:sp>
    </p:spTree>
    <p:extLst>
      <p:ext uri="{BB962C8B-B14F-4D97-AF65-F5344CB8AC3E}">
        <p14:creationId xmlns:p14="http://schemas.microsoft.com/office/powerpoint/2010/main" val="40970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544</TotalTime>
  <Words>3560</Words>
  <Application>Microsoft Office PowerPoint</Application>
  <PresentationFormat>Panorámica</PresentationFormat>
  <Paragraphs>71</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Aptos</vt:lpstr>
      <vt:lpstr>游ゴシック</vt:lpstr>
      <vt:lpstr>Comic Sans MS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日曜日 なぜキリストは中風の患者に、 まず肉体の癒しでなく、 罪の赦しについて 語られたのですか？</vt:lpstr>
      <vt:lpstr>Presentación de PowerPoint</vt:lpstr>
      <vt:lpstr>Presentación de PowerPoint</vt:lpstr>
      <vt:lpstr>月曜日 なぜ律法学者は、 キリストのわざや言葉を 目の当たりにしながらも、 キリストを受け入れることが できなかったのですか？</vt:lpstr>
      <vt:lpstr>Presentación de PowerPoint</vt:lpstr>
      <vt:lpstr>火曜日 キリストはあなたがどのように 安息日を過ごすことを のぞまれるでしょうか？</vt:lpstr>
      <vt:lpstr>Presentación de PowerPoint</vt:lpstr>
      <vt:lpstr>Presentación de PowerPoint</vt:lpstr>
      <vt:lpstr>水曜日 赦されない罪とは、何ですか？ どうしたらそのような罪を犯さずに 済むでしょうか？ </vt:lpstr>
      <vt:lpstr>Presentación de PowerPoint</vt:lpstr>
      <vt:lpstr>木曜日 御子の母として選ばれたマリヤや、 その子らでさえも、 キリストを充分に理解できなかったのは なぜですか？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2024-06-22T14:42:36Z</dcterms:created>
  <dcterms:modified xsi:type="dcterms:W3CDTF">2024-07-13T15:08:57Z</dcterms:modified>
</cp:coreProperties>
</file>