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84" r:id="rId3"/>
    <p:sldId id="291" r:id="rId4"/>
    <p:sldId id="292" r:id="rId5"/>
    <p:sldId id="257" r:id="rId6"/>
    <p:sldId id="285" r:id="rId7"/>
    <p:sldId id="287" r:id="rId8"/>
    <p:sldId id="293" r:id="rId9"/>
    <p:sldId id="260" r:id="rId10"/>
    <p:sldId id="294" r:id="rId11"/>
    <p:sldId id="288" r:id="rId12"/>
    <p:sldId id="296" r:id="rId13"/>
    <p:sldId id="286" r:id="rId14"/>
    <p:sldId id="290" r:id="rId15"/>
    <p:sldId id="295" r:id="rId16"/>
    <p:sldId id="264" r:id="rId17"/>
    <p:sldId id="297" r:id="rId18"/>
    <p:sldId id="277" r:id="rId19"/>
    <p:sldId id="279" r:id="rId20"/>
  </p:sldIdLst>
  <p:sldSz cx="12192000" cy="6858000"/>
  <p:notesSz cx="6858000" cy="9144000"/>
  <p:embeddedFontLst>
    <p:embeddedFont>
      <p:font typeface="游ゴシック" panose="020B0400000000000000" pitchFamily="34" charset="-128"/>
      <p:regular r:id="rId22"/>
      <p:bold r:id="rId23"/>
    </p:embeddedFont>
    <p:embeddedFont>
      <p:font typeface="游ゴシック" panose="020B0400000000000000" pitchFamily="34" charset="-128"/>
      <p:regular r:id="rId22"/>
      <p:bold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Constantia" panose="02030602050306030303" pitchFamily="18" charset="0"/>
      <p:regular r:id="rId28"/>
      <p:bold r:id="rId29"/>
      <p:italic r:id="rId30"/>
      <p:boldItalic r:id="rId31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78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ja-JP" altLang="en-US" sz="2400" b="1" dirty="0">
              <a:solidFill>
                <a:schemeClr val="accent3">
                  <a:lumMod val="75000"/>
                </a:schemeClr>
              </a:solidFill>
            </a:rPr>
            <a:t>聖なる民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彼らは自らを神に　献げ、神のご性質を明らかにする。</a:t>
          </a: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kumimoji="1" lang="ja-JP" altLang="en-US" sz="2400" b="1" dirty="0">
              <a:solidFill>
                <a:schemeClr val="accent5">
                  <a:lumMod val="75000"/>
                </a:schemeClr>
              </a:solidFill>
            </a:rPr>
            <a:t>祭司の王国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彼らは他の人々を神と　結びつけ、神の掟を　　教える。</a:t>
          </a: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kumimoji="1" lang="ja-JP" altLang="en-US" sz="2400" b="1" dirty="0">
              <a:solidFill>
                <a:schemeClr val="accent4">
                  <a:lumMod val="50000"/>
                </a:schemeClr>
              </a:solidFill>
            </a:rPr>
            <a:t>神の特別な宝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神はイスラエルを、神に　　　　ついての知識で世界を啓蒙する水路とされる。</a:t>
          </a: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ja-JP" altLang="en-US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愛は律法を完成するものである。</a:t>
          </a:r>
          <a:r>
            <a:rPr lang="en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(</a:t>
          </a:r>
          <a:r>
            <a:rPr lang="ja-JP" altLang="en-US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ロマ</a:t>
          </a:r>
          <a:r>
            <a:rPr lang="en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kumimoji="1" lang="ja-JP" altLang="en-US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神を愛する（申</a:t>
          </a:r>
          <a:r>
            <a:rPr kumimoji="1" lang="en-US" altLang="ja-JP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6:5</a:t>
          </a:r>
          <a:r>
            <a:rPr kumimoji="1" lang="ja-JP" altLang="en-US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、出</a:t>
          </a:r>
          <a:r>
            <a:rPr kumimoji="1" lang="en-US" altLang="ja-JP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20:3-11</a:t>
          </a:r>
          <a:r>
            <a:rPr kumimoji="1" lang="ja-JP" altLang="en-US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）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kumimoji="1" lang="ja-JP" alt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隣人を愛しなさい（レビ</a:t>
          </a:r>
          <a:r>
            <a:rPr kumimoji="1" lang="en-US" altLang="ja-JP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19:18</a:t>
          </a:r>
          <a:r>
            <a:rPr kumimoji="1" lang="ja-JP" alt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、出</a:t>
          </a:r>
          <a:r>
            <a:rPr kumimoji="1" lang="en-US" altLang="ja-JP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20:12-17</a:t>
          </a:r>
          <a:r>
            <a:rPr kumimoji="1" lang="ja-JP" alt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）</a:t>
          </a:r>
          <a:endParaRPr lang="en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pPr>
            <a:lnSpc>
              <a:spcPts val="2000"/>
            </a:lnSpc>
          </a:pPr>
          <a:r>
            <a:rPr kumimoji="1" lang="ja-JP" alt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利己的な欲望によって人格が汚されることの　　　　ないように、自分自身を尊重しましょう。</a:t>
          </a:r>
          <a:endParaRPr lang="en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kumimoji="1" lang="ja-JP" alt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安息日を敬い、主の休息と礼拝の日としましょう</a:t>
          </a:r>
          <a:endParaRPr lang="en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游ゴシック" panose="020B0400000000000000" pitchFamily="50" charset="-128"/>
              <a:cs typeface="+mn-cs"/>
            </a:rPr>
            <a:t>私たちの生活の中で神を第一に　考え、神を敬い、崇拝しましょう。</a:t>
          </a:r>
          <a:endParaRPr kumimoji="1" lang="en" sz="19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游ゴシック" panose="020B0400000000000000" pitchFamily="50" charset="-128"/>
            <a:cs typeface="+mn-cs"/>
          </a:endParaRP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游ゴシック" panose="020B0400000000000000" pitchFamily="50" charset="-128"/>
              <a:cs typeface="+mn-cs"/>
            </a:rPr>
            <a:t>神を偶像に置き換えることなく　敬う</a:t>
          </a:r>
          <a:endParaRPr kumimoji="1" lang="en" sz="19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游ゴシック" panose="020B0400000000000000" pitchFamily="50" charset="-128"/>
            <a:cs typeface="+mn-cs"/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kumimoji="1" lang="ja-JP" alt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神の名、評判、そして人格を敬う</a:t>
          </a:r>
          <a:endParaRPr lang="en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両親を尊敬する</a:t>
          </a: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生命を尊重する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結婚を尊重する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人々の財産を尊重する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他人の評判を尊重する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97793" custScaleY="127040" custLinFactX="1017" custLinFactNeighborX="100000" custLinFactNeighborY="-1396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lnSpc>
              <a:spcPts val="2000"/>
            </a:lnSpc>
          </a:pPr>
          <a:r>
            <a:rPr kumimoji="1" lang="ja-JP" altLang="en-US" sz="1900" b="1" dirty="0">
              <a:solidFill>
                <a:srgbClr val="76612B"/>
              </a:solidFill>
              <a:latin typeface="+mn-ea"/>
              <a:ea typeface="+mn-ea"/>
            </a:rPr>
            <a:t>それは私たちを    悪から遠ざけます　　（詩</a:t>
          </a:r>
          <a:r>
            <a:rPr kumimoji="1" lang="en-US" altLang="ja-JP" sz="1900" b="1" dirty="0">
              <a:solidFill>
                <a:srgbClr val="76612B"/>
              </a:solidFill>
              <a:latin typeface="+mn-ea"/>
              <a:ea typeface="+mn-ea"/>
            </a:rPr>
            <a:t>119:104</a:t>
          </a:r>
          <a:r>
            <a:rPr kumimoji="1" lang="ja-JP" altLang="en-US" sz="1900" b="1" dirty="0">
              <a:solidFill>
                <a:srgbClr val="76612B"/>
              </a:solidFill>
              <a:latin typeface="+mn-ea"/>
              <a:ea typeface="+mn-ea"/>
            </a:rPr>
            <a:t>）</a:t>
          </a:r>
          <a:endParaRPr lang="es-ES" sz="1900" dirty="0">
            <a:solidFill>
              <a:srgbClr val="76612B"/>
            </a:solidFill>
            <a:latin typeface="+mn-ea"/>
            <a:ea typeface="+mn-ea"/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lnSpc>
              <a:spcPts val="2000"/>
            </a:lnSpc>
          </a:pPr>
          <a:r>
            <a:rPr kumimoji="1" lang="ja-JP" altLang="en-US" sz="1900" b="1" dirty="0">
              <a:solidFill>
                <a:srgbClr val="56782A"/>
              </a:solidFill>
              <a:latin typeface="+mn-ea"/>
              <a:ea typeface="+mn-ea"/>
            </a:rPr>
            <a:t>それは私たちに知恵を与えます（申</a:t>
          </a:r>
          <a:r>
            <a:rPr kumimoji="1" lang="en-US" altLang="ja-JP" sz="1900" b="1" dirty="0">
              <a:solidFill>
                <a:srgbClr val="56782A"/>
              </a:solidFill>
              <a:latin typeface="+mn-ea"/>
              <a:ea typeface="+mn-ea"/>
            </a:rPr>
            <a:t>4:6</a:t>
          </a:r>
          <a:r>
            <a:rPr kumimoji="1" lang="ja-JP" altLang="en-US" sz="1900" b="1" dirty="0">
              <a:solidFill>
                <a:srgbClr val="56782A"/>
              </a:solidFill>
              <a:latin typeface="+mn-ea"/>
              <a:ea typeface="+mn-ea"/>
            </a:rPr>
            <a:t>）</a:t>
          </a:r>
          <a:endParaRPr lang="es-ES" sz="1900" dirty="0">
            <a:solidFill>
              <a:srgbClr val="56782A"/>
            </a:solidFill>
            <a:latin typeface="+mn-ea"/>
            <a:ea typeface="+mn-ea"/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lnSpc>
              <a:spcPts val="2000"/>
            </a:lnSpc>
          </a:pPr>
          <a:r>
            <a:rPr kumimoji="1" lang="ja-JP" altLang="en-US" sz="1900" b="1" dirty="0">
              <a:solidFill>
                <a:srgbClr val="2B7337"/>
              </a:solidFill>
              <a:latin typeface="+mn-ea"/>
              <a:ea typeface="+mn-ea"/>
            </a:rPr>
            <a:t>それは私たちに自由を　　与えます　（ヤコ</a:t>
          </a:r>
          <a:r>
            <a:rPr kumimoji="1" lang="en-US" altLang="ja-JP" sz="1900" b="1" dirty="0">
              <a:solidFill>
                <a:srgbClr val="2B7337"/>
              </a:solidFill>
              <a:latin typeface="+mn-ea"/>
              <a:ea typeface="+mn-ea"/>
            </a:rPr>
            <a:t>2:12</a:t>
          </a:r>
          <a:r>
            <a:rPr kumimoji="1" lang="ja-JP" altLang="en-US" sz="1900" b="1" dirty="0">
              <a:solidFill>
                <a:srgbClr val="2B7337"/>
              </a:solidFill>
              <a:latin typeface="+mn-ea"/>
              <a:ea typeface="+mn-ea"/>
            </a:rPr>
            <a:t>）</a:t>
          </a:r>
          <a:endParaRPr lang="es-ES" sz="1900" dirty="0">
            <a:solidFill>
              <a:srgbClr val="2B7337"/>
            </a:solidFill>
            <a:latin typeface="+mn-ea"/>
            <a:ea typeface="+mn-ea"/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lnSpc>
              <a:spcPts val="2000"/>
            </a:lnSpc>
          </a:pPr>
          <a:r>
            <a:rPr kumimoji="1" lang="ja-JP" altLang="en-US" sz="1900" b="1" dirty="0">
              <a:solidFill>
                <a:srgbClr val="3FA59E"/>
              </a:solidFill>
              <a:latin typeface="+mn-ea"/>
              <a:ea typeface="+mn-ea"/>
            </a:rPr>
            <a:t>それは私たちに平安を与えて　くれます　　（詩</a:t>
          </a:r>
          <a:r>
            <a:rPr kumimoji="1" lang="en-US" altLang="ja-JP" sz="1900" b="1" dirty="0">
              <a:solidFill>
                <a:srgbClr val="3FA59E"/>
              </a:solidFill>
              <a:latin typeface="+mn-ea"/>
              <a:ea typeface="+mn-ea"/>
            </a:rPr>
            <a:t>119:165</a:t>
          </a:r>
          <a:r>
            <a:rPr kumimoji="1" lang="ja-JP" altLang="en-US" sz="1900" b="1" dirty="0">
              <a:solidFill>
                <a:srgbClr val="3FA59E"/>
              </a:solidFill>
              <a:latin typeface="+mn-ea"/>
              <a:ea typeface="+mn-ea"/>
            </a:rPr>
            <a:t>）</a:t>
          </a:r>
          <a:endParaRPr lang="es-ES" sz="1900" dirty="0">
            <a:solidFill>
              <a:srgbClr val="3FA59E"/>
            </a:solidFill>
            <a:latin typeface="+mn-ea"/>
            <a:ea typeface="+mn-ea"/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lnSpc>
              <a:spcPts val="2000"/>
            </a:lnSpc>
          </a:pPr>
          <a:r>
            <a:rPr kumimoji="1" lang="ja-JP" altLang="en-US" sz="1900" b="1" dirty="0">
              <a:solidFill>
                <a:srgbClr val="4466A9"/>
              </a:solidFill>
              <a:latin typeface="+mn-ea"/>
              <a:ea typeface="+mn-ea"/>
            </a:rPr>
            <a:t>神は私たちに繁栄を与えてくださいます（ヨシ</a:t>
          </a:r>
          <a:r>
            <a:rPr kumimoji="1" lang="en-US" altLang="ja-JP" sz="1900" b="1" dirty="0">
              <a:solidFill>
                <a:srgbClr val="4466A9"/>
              </a:solidFill>
              <a:latin typeface="+mn-ea"/>
              <a:ea typeface="+mn-ea"/>
            </a:rPr>
            <a:t>1:8</a:t>
          </a:r>
          <a:r>
            <a:rPr kumimoji="1" lang="ja-JP" altLang="en-US" sz="1900" b="1" dirty="0">
              <a:solidFill>
                <a:srgbClr val="4466A9"/>
              </a:solidFill>
              <a:latin typeface="+mn-ea"/>
              <a:ea typeface="+mn-ea"/>
            </a:rPr>
            <a:t>）</a:t>
          </a:r>
          <a:endParaRPr lang="es-ES" sz="1900" dirty="0">
            <a:solidFill>
              <a:srgbClr val="4466A9"/>
            </a:solidFill>
            <a:latin typeface="+mn-ea"/>
            <a:ea typeface="+mn-ea"/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lnSpc>
              <a:spcPts val="2000"/>
            </a:lnSpc>
          </a:pPr>
          <a:r>
            <a:rPr kumimoji="1" lang="ja-JP" altLang="en-US" sz="1900" b="1" dirty="0">
              <a:solidFill>
                <a:srgbClr val="623A91"/>
              </a:solidFill>
              <a:latin typeface="+mn-ea"/>
              <a:ea typeface="+mn-ea"/>
            </a:rPr>
            <a:t>イエスは私たちの罪を指摘されます    </a:t>
          </a:r>
          <a:r>
            <a:rPr kumimoji="1" lang="ja-JP" altLang="en-US" sz="1600" b="1" dirty="0">
              <a:solidFill>
                <a:srgbClr val="623A91"/>
              </a:solidFill>
              <a:latin typeface="+mn-ea"/>
              <a:ea typeface="+mn-ea"/>
            </a:rPr>
            <a:t>（ロマ</a:t>
          </a:r>
          <a:r>
            <a:rPr kumimoji="1" lang="en-US" altLang="ja-JP" sz="1600" b="1" dirty="0">
              <a:solidFill>
                <a:srgbClr val="623A91"/>
              </a:solidFill>
              <a:latin typeface="+mn-ea"/>
              <a:ea typeface="+mn-ea"/>
            </a:rPr>
            <a:t>7:7</a:t>
          </a:r>
          <a:r>
            <a:rPr kumimoji="1" lang="ja-JP" altLang="en-US" sz="1600" b="1" dirty="0">
              <a:solidFill>
                <a:srgbClr val="623A91"/>
              </a:solidFill>
              <a:latin typeface="+mn-ea"/>
              <a:ea typeface="+mn-ea"/>
            </a:rPr>
            <a:t>）</a:t>
          </a:r>
          <a:endParaRPr lang="es-ES" sz="1600" dirty="0">
            <a:solidFill>
              <a:srgbClr val="623A91"/>
            </a:solidFill>
            <a:latin typeface="+mn-ea"/>
            <a:ea typeface="+mn-ea"/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lnSpc>
              <a:spcPts val="2000"/>
            </a:lnSpc>
          </a:pPr>
          <a:r>
            <a:rPr kumimoji="1" lang="ja-JP" altLang="en-US" sz="2000" b="1" dirty="0">
              <a:solidFill>
                <a:srgbClr val="853974"/>
              </a:solidFill>
            </a:rPr>
            <a:t>私たちを      キリストへと導く            </a:t>
          </a:r>
          <a:r>
            <a:rPr kumimoji="1" lang="ja-JP" altLang="en-US" sz="1800" b="1" dirty="0">
              <a:solidFill>
                <a:srgbClr val="853974"/>
              </a:solidFill>
              <a:latin typeface="+mn-ea"/>
              <a:ea typeface="+mn-ea"/>
            </a:rPr>
            <a:t>（ガラ</a:t>
          </a:r>
          <a:r>
            <a:rPr kumimoji="1" lang="en-US" altLang="ja-JP" sz="1800" b="1" dirty="0">
              <a:solidFill>
                <a:srgbClr val="853974"/>
              </a:solidFill>
              <a:latin typeface="+mn-ea"/>
              <a:ea typeface="+mn-ea"/>
            </a:rPr>
            <a:t>3:24</a:t>
          </a:r>
          <a:r>
            <a:rPr kumimoji="1" lang="ja-JP" altLang="en-US" sz="1800" b="1" dirty="0">
              <a:solidFill>
                <a:srgbClr val="853974"/>
              </a:solidFill>
              <a:latin typeface="+mn-ea"/>
              <a:ea typeface="+mn-ea"/>
            </a:rPr>
            <a:t>）</a:t>
          </a:r>
          <a:endParaRPr lang="es-ES" sz="1800" dirty="0">
            <a:solidFill>
              <a:srgbClr val="853974"/>
            </a:solidFill>
            <a:latin typeface="+mn-ea"/>
            <a:ea typeface="+mn-ea"/>
          </a:endParaRPr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X="6854" custLinFactNeighborY="18231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 custLinFactNeighborX="4539" custLinFactNeighborY="-24106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15378" custLinFactNeighborX="17354" custLinFactNeighborY="-23568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25778" custLinFactNeighborY="-29620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 custLinFactNeighborX="2164" custLinFactNeighborY="1597"/>
      <dgm:spPr/>
    </dgm:pt>
    <dgm:pt modelId="{5B47DAD3-5C8B-47C1-BB23-9D48BEEB80B5}" type="pres">
      <dgm:prSet presAssocID="{2724542E-EC22-4BF8-86AF-0A882F1214C7}" presName="circ5Tx" presStyleLbl="revTx" presStyleIdx="0" presStyleCnt="0" custLinFactNeighborX="-4291" custLinFactNeighborY="-2866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 custScaleX="119250" custScaleY="107103" custLinFactNeighborX="-1862" custLinFactNeighborY="-20016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 custLinFactNeighborX="1008" custLinFactNeighborY="-25024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400" b="1" kern="1200" dirty="0">
              <a:solidFill>
                <a:schemeClr val="accent3">
                  <a:lumMod val="75000"/>
                </a:schemeClr>
              </a:solidFill>
            </a:rPr>
            <a:t>聖なる民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彼らは自らを神に　献げ、神のご性質を明らかにする。</a:t>
          </a: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b="1" kern="1200" dirty="0">
              <a:solidFill>
                <a:schemeClr val="accent5">
                  <a:lumMod val="75000"/>
                </a:schemeClr>
              </a:solidFill>
            </a:rPr>
            <a:t>祭司の王国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彼らは他の人々を神と　結びつけ、神の掟を　　教える。</a:t>
          </a: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b="1" kern="1200" dirty="0">
              <a:solidFill>
                <a:schemeClr val="accent4">
                  <a:lumMod val="50000"/>
                </a:schemeClr>
              </a:solidFill>
            </a:rPr>
            <a:t>神の特別な宝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神はイスラエルを、神に　　　　ついての知識で世界を啓蒙する水路とされる。</a:t>
          </a: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87944" y="734542"/>
          <a:ext cx="241863" cy="3235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5028"/>
              </a:lnTo>
              <a:lnTo>
                <a:pt x="241863" y="323502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87944" y="734542"/>
          <a:ext cx="241863" cy="2594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4554"/>
              </a:lnTo>
              <a:lnTo>
                <a:pt x="241863" y="259455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87944" y="734542"/>
          <a:ext cx="241863" cy="2030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0357"/>
              </a:lnTo>
              <a:lnTo>
                <a:pt x="241863" y="203035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87944" y="734542"/>
          <a:ext cx="241863" cy="1466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6160"/>
              </a:lnTo>
              <a:lnTo>
                <a:pt x="241863" y="146616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87944" y="734542"/>
          <a:ext cx="241863" cy="901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1963"/>
              </a:lnTo>
              <a:lnTo>
                <a:pt x="241863" y="90196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87944" y="734542"/>
          <a:ext cx="241863" cy="337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766"/>
              </a:lnTo>
              <a:lnTo>
                <a:pt x="241863" y="337766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556631" y="317839"/>
          <a:ext cx="2715441" cy="100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728"/>
              </a:lnTo>
              <a:lnTo>
                <a:pt x="2715441" y="48728"/>
              </a:lnTo>
              <a:lnTo>
                <a:pt x="2715441" y="10092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09340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09340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09340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09340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09340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09340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09340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09340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543837" cy="104397"/>
        </a:xfrm>
        <a:custGeom>
          <a:avLst/>
          <a:gdLst/>
          <a:ahLst/>
          <a:cxnLst/>
          <a:rect l="0" t="0" r="0" b="0"/>
          <a:pathLst>
            <a:path>
              <a:moveTo>
                <a:pt x="2543837" y="0"/>
              </a:moveTo>
              <a:lnTo>
                <a:pt x="2543837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958231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667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9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愛は律法を完成するものである。</a:t>
          </a:r>
          <a:r>
            <a:rPr lang="en" sz="19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(</a:t>
          </a:r>
          <a:r>
            <a:rPr lang="ja-JP" altLang="en-US" sz="19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ロマ</a:t>
          </a:r>
          <a:r>
            <a:rPr lang="en" sz="19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 13:10)</a:t>
          </a:r>
        </a:p>
      </dsp:txBody>
      <dsp:txXfrm>
        <a:off x="958231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667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神を愛する（申</a:t>
          </a:r>
          <a:r>
            <a:rPr kumimoji="1" lang="en-US" altLang="ja-JP" sz="19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6:5</a:t>
          </a:r>
          <a:r>
            <a:rPr kumimoji="1" lang="ja-JP" altLang="en-US" sz="19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、出</a:t>
          </a:r>
          <a:r>
            <a:rPr kumimoji="1" lang="en-US" altLang="ja-JP" sz="19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20:3-11</a:t>
          </a:r>
          <a:r>
            <a:rPr kumimoji="1" lang="ja-JP" altLang="en-US" sz="19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）</a:t>
          </a: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11899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065" rIns="14400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游ゴシック" panose="020B0400000000000000" pitchFamily="50" charset="-128"/>
              <a:cs typeface="+mn-cs"/>
            </a:rPr>
            <a:t>私たちの生活の中で神を第一に　考え、神を敬い、崇拝しましょう。</a:t>
          </a:r>
          <a:endParaRPr kumimoji="1" lang="en" sz="19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游ゴシック" panose="020B0400000000000000" pitchFamily="50" charset="-128"/>
            <a:cs typeface="+mn-cs"/>
          </a:endParaRPr>
        </a:p>
      </dsp:txBody>
      <dsp:txXfrm>
        <a:off x="611899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11899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065" rIns="14400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游ゴシック" panose="020B0400000000000000" pitchFamily="50" charset="-128"/>
              <a:cs typeface="+mn-cs"/>
            </a:rPr>
            <a:t>神を偶像に置き換えることなく　敬う</a:t>
          </a:r>
          <a:endParaRPr kumimoji="1" lang="en" sz="19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游ゴシック" panose="020B0400000000000000" pitchFamily="50" charset="-128"/>
            <a:cs typeface="+mn-cs"/>
          </a:endParaRPr>
        </a:p>
      </dsp:txBody>
      <dsp:txXfrm>
        <a:off x="611899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11899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065" rIns="14400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神の名、評判、そして人格を敬う</a:t>
          </a:r>
          <a:endParaRPr lang="en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1899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11899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065" rIns="14400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安息日を敬い、主の休息と礼拝の日としましょう</a:t>
          </a:r>
          <a:endParaRPr lang="en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1899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91912" y="418766"/>
          <a:ext cx="4960320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隣人を愛しなさい（レビ</a:t>
          </a:r>
          <a:r>
            <a:rPr kumimoji="1" lang="en-US" altLang="ja-JP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19:18</a:t>
          </a:r>
          <a:r>
            <a:rPr kumimoji="1" lang="ja-JP" alt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、出</a:t>
          </a:r>
          <a:r>
            <a:rPr kumimoji="1" lang="en-US" altLang="ja-JP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20:12-17</a:t>
          </a:r>
          <a:r>
            <a:rPr kumimoji="1" lang="ja-JP" alt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）</a:t>
          </a:r>
          <a:endParaRPr lang="en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1912" y="418766"/>
        <a:ext cx="4960320" cy="315776"/>
      </dsp:txXfrm>
    </dsp:sp>
    <dsp:sp modelId="{D76F753B-4A80-4132-A137-6BD41DFEBF05}">
      <dsp:nvSpPr>
        <dsp:cNvPr id="0" name=""/>
        <dsp:cNvSpPr/>
      </dsp:nvSpPr>
      <dsp:spPr>
        <a:xfrm>
          <a:off x="5529807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両親を尊敬する</a:t>
          </a:r>
        </a:p>
      </dsp:txBody>
      <dsp:txXfrm>
        <a:off x="5529807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29807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生命を尊重する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9807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29807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結婚を尊重する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9807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29807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人々の財産を尊重する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9807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29807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他人の評判を尊重する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9807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29807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065" rIns="144000" bIns="12065" numCol="1" spcCol="1270" anchor="ctr" anchorCtr="0">
          <a:noAutofit/>
        </a:bodyPr>
        <a:lstStyle/>
        <a:p>
          <a:pPr marL="0" lvl="0" indent="0" algn="ctr" defTabSz="84455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利己的な欲望によって人格が汚されることの　　　　ないように、自分自身を尊重しましょう。</a:t>
          </a:r>
          <a:endParaRPr lang="en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9807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2151028" y="1004642"/>
          <a:ext cx="1287016" cy="128717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806652" y="143877"/>
          <a:ext cx="2177919" cy="78919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4455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solidFill>
                <a:srgbClr val="76612B"/>
              </a:solidFill>
              <a:latin typeface="+mn-ea"/>
              <a:ea typeface="+mn-ea"/>
            </a:rPr>
            <a:t>それは私たちを    悪から遠ざけます　　（詩</a:t>
          </a:r>
          <a:r>
            <a:rPr kumimoji="1" lang="en-US" altLang="ja-JP" sz="1900" b="1" kern="1200" dirty="0">
              <a:solidFill>
                <a:srgbClr val="76612B"/>
              </a:solidFill>
              <a:latin typeface="+mn-ea"/>
              <a:ea typeface="+mn-ea"/>
            </a:rPr>
            <a:t>119:104</a:t>
          </a:r>
          <a:r>
            <a:rPr kumimoji="1" lang="ja-JP" altLang="en-US" sz="1900" b="1" kern="1200" dirty="0">
              <a:solidFill>
                <a:srgbClr val="76612B"/>
              </a:solidFill>
              <a:latin typeface="+mn-ea"/>
              <a:ea typeface="+mn-ea"/>
            </a:rPr>
            <a:t>）</a:t>
          </a:r>
          <a:endParaRPr lang="es-ES" sz="1900" kern="1200" dirty="0">
            <a:solidFill>
              <a:srgbClr val="76612B"/>
            </a:solidFill>
            <a:latin typeface="+mn-ea"/>
            <a:ea typeface="+mn-ea"/>
          </a:endParaRPr>
        </a:p>
      </dsp:txBody>
      <dsp:txXfrm>
        <a:off x="1806652" y="143877"/>
        <a:ext cx="2177919" cy="789193"/>
      </dsp:txXfrm>
    </dsp:sp>
    <dsp:sp modelId="{01773855-98DE-46D6-BBE7-191E056DDB72}">
      <dsp:nvSpPr>
        <dsp:cNvPr id="0" name=""/>
        <dsp:cNvSpPr/>
      </dsp:nvSpPr>
      <dsp:spPr>
        <a:xfrm>
          <a:off x="2528553" y="1186157"/>
          <a:ext cx="1287016" cy="1287174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4037587" y="540466"/>
          <a:ext cx="1394267" cy="868112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4455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solidFill>
                <a:srgbClr val="56782A"/>
              </a:solidFill>
              <a:latin typeface="+mn-ea"/>
              <a:ea typeface="+mn-ea"/>
            </a:rPr>
            <a:t>それは私たちに知恵を与えます（申</a:t>
          </a:r>
          <a:r>
            <a:rPr kumimoji="1" lang="en-US" altLang="ja-JP" sz="1900" b="1" kern="1200" dirty="0">
              <a:solidFill>
                <a:srgbClr val="56782A"/>
              </a:solidFill>
              <a:latin typeface="+mn-ea"/>
              <a:ea typeface="+mn-ea"/>
            </a:rPr>
            <a:t>4:6</a:t>
          </a:r>
          <a:r>
            <a:rPr kumimoji="1" lang="ja-JP" altLang="en-US" sz="1900" b="1" kern="1200" dirty="0">
              <a:solidFill>
                <a:srgbClr val="56782A"/>
              </a:solidFill>
              <a:latin typeface="+mn-ea"/>
              <a:ea typeface="+mn-ea"/>
            </a:rPr>
            <a:t>）</a:t>
          </a:r>
          <a:endParaRPr lang="es-ES" sz="1900" kern="1200" dirty="0">
            <a:solidFill>
              <a:srgbClr val="56782A"/>
            </a:solidFill>
            <a:latin typeface="+mn-ea"/>
            <a:ea typeface="+mn-ea"/>
          </a:endParaRPr>
        </a:p>
      </dsp:txBody>
      <dsp:txXfrm>
        <a:off x="4037587" y="540466"/>
        <a:ext cx="1394267" cy="868112"/>
      </dsp:txXfrm>
    </dsp:sp>
    <dsp:sp modelId="{B3794581-CAFB-4374-ADF0-749EF7D6687B}">
      <dsp:nvSpPr>
        <dsp:cNvPr id="0" name=""/>
        <dsp:cNvSpPr/>
      </dsp:nvSpPr>
      <dsp:spPr>
        <a:xfrm>
          <a:off x="2621325" y="1594564"/>
          <a:ext cx="1287016" cy="1287174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4003221" y="1636057"/>
          <a:ext cx="1577741" cy="927302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4455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solidFill>
                <a:srgbClr val="2B7337"/>
              </a:solidFill>
              <a:latin typeface="+mn-ea"/>
              <a:ea typeface="+mn-ea"/>
            </a:rPr>
            <a:t>それは私たちに自由を　　与えます　（ヤコ</a:t>
          </a:r>
          <a:r>
            <a:rPr kumimoji="1" lang="en-US" altLang="ja-JP" sz="1900" b="1" kern="1200" dirty="0">
              <a:solidFill>
                <a:srgbClr val="2B7337"/>
              </a:solidFill>
              <a:latin typeface="+mn-ea"/>
              <a:ea typeface="+mn-ea"/>
            </a:rPr>
            <a:t>2:12</a:t>
          </a:r>
          <a:r>
            <a:rPr kumimoji="1" lang="ja-JP" altLang="en-US" sz="1900" b="1" kern="1200" dirty="0">
              <a:solidFill>
                <a:srgbClr val="2B7337"/>
              </a:solidFill>
              <a:latin typeface="+mn-ea"/>
              <a:ea typeface="+mn-ea"/>
            </a:rPr>
            <a:t>）</a:t>
          </a:r>
          <a:endParaRPr lang="es-ES" sz="1900" kern="1200" dirty="0">
            <a:solidFill>
              <a:srgbClr val="2B7337"/>
            </a:solidFill>
            <a:latin typeface="+mn-ea"/>
            <a:ea typeface="+mn-ea"/>
          </a:endParaRPr>
        </a:p>
      </dsp:txBody>
      <dsp:txXfrm>
        <a:off x="4003221" y="1636057"/>
        <a:ext cx="1577741" cy="927302"/>
      </dsp:txXfrm>
    </dsp:sp>
    <dsp:sp modelId="{2948A12B-36CA-4BE9-ADA1-58358E0571AA}">
      <dsp:nvSpPr>
        <dsp:cNvPr id="0" name=""/>
        <dsp:cNvSpPr/>
      </dsp:nvSpPr>
      <dsp:spPr>
        <a:xfrm>
          <a:off x="2360168" y="1922080"/>
          <a:ext cx="1287016" cy="1287174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763512" y="2846292"/>
          <a:ext cx="1744946" cy="848382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4455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solidFill>
                <a:srgbClr val="3FA59E"/>
              </a:solidFill>
              <a:latin typeface="+mn-ea"/>
              <a:ea typeface="+mn-ea"/>
            </a:rPr>
            <a:t>それは私たちに平安を与えて　くれます　　（詩</a:t>
          </a:r>
          <a:r>
            <a:rPr kumimoji="1" lang="en-US" altLang="ja-JP" sz="1900" b="1" kern="1200" dirty="0">
              <a:solidFill>
                <a:srgbClr val="3FA59E"/>
              </a:solidFill>
              <a:latin typeface="+mn-ea"/>
              <a:ea typeface="+mn-ea"/>
            </a:rPr>
            <a:t>119:165</a:t>
          </a:r>
          <a:r>
            <a:rPr kumimoji="1" lang="ja-JP" altLang="en-US" sz="1900" b="1" kern="1200" dirty="0">
              <a:solidFill>
                <a:srgbClr val="3FA59E"/>
              </a:solidFill>
              <a:latin typeface="+mn-ea"/>
              <a:ea typeface="+mn-ea"/>
            </a:rPr>
            <a:t>）</a:t>
          </a:r>
          <a:endParaRPr lang="es-ES" sz="1900" kern="1200" dirty="0">
            <a:solidFill>
              <a:srgbClr val="3FA59E"/>
            </a:solidFill>
            <a:latin typeface="+mn-ea"/>
            <a:ea typeface="+mn-ea"/>
          </a:endParaRPr>
        </a:p>
      </dsp:txBody>
      <dsp:txXfrm>
        <a:off x="3763512" y="2846292"/>
        <a:ext cx="1744946" cy="848382"/>
      </dsp:txXfrm>
    </dsp:sp>
    <dsp:sp modelId="{F31445A7-B1B2-4106-A467-85A5BD7D7E72}">
      <dsp:nvSpPr>
        <dsp:cNvPr id="0" name=""/>
        <dsp:cNvSpPr/>
      </dsp:nvSpPr>
      <dsp:spPr>
        <a:xfrm>
          <a:off x="1969739" y="1942636"/>
          <a:ext cx="1287016" cy="1287174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532604" y="2854436"/>
          <a:ext cx="1474706" cy="848382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4455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solidFill>
                <a:srgbClr val="4466A9"/>
              </a:solidFill>
              <a:latin typeface="+mn-ea"/>
              <a:ea typeface="+mn-ea"/>
            </a:rPr>
            <a:t>神は私たちに繁栄を与えてくださいます（ヨシ</a:t>
          </a:r>
          <a:r>
            <a:rPr kumimoji="1" lang="en-US" altLang="ja-JP" sz="1900" b="1" kern="1200" dirty="0">
              <a:solidFill>
                <a:srgbClr val="4466A9"/>
              </a:solidFill>
              <a:latin typeface="+mn-ea"/>
              <a:ea typeface="+mn-ea"/>
            </a:rPr>
            <a:t>1:8</a:t>
          </a:r>
          <a:r>
            <a:rPr kumimoji="1" lang="ja-JP" altLang="en-US" sz="1900" b="1" kern="1200" dirty="0">
              <a:solidFill>
                <a:srgbClr val="4466A9"/>
              </a:solidFill>
              <a:latin typeface="+mn-ea"/>
              <a:ea typeface="+mn-ea"/>
            </a:rPr>
            <a:t>）</a:t>
          </a:r>
          <a:endParaRPr lang="es-ES" sz="1900" kern="1200" dirty="0">
            <a:solidFill>
              <a:srgbClr val="4466A9"/>
            </a:solidFill>
            <a:latin typeface="+mn-ea"/>
            <a:ea typeface="+mn-ea"/>
          </a:endParaRPr>
        </a:p>
      </dsp:txBody>
      <dsp:txXfrm>
        <a:off x="532604" y="2854436"/>
        <a:ext cx="1474706" cy="848382"/>
      </dsp:txXfrm>
    </dsp:sp>
    <dsp:sp modelId="{841133F3-4289-4088-A1C7-11FD40326061}">
      <dsp:nvSpPr>
        <dsp:cNvPr id="0" name=""/>
        <dsp:cNvSpPr/>
      </dsp:nvSpPr>
      <dsp:spPr>
        <a:xfrm>
          <a:off x="1680731" y="1594564"/>
          <a:ext cx="1287016" cy="1287174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8364" y="1636062"/>
          <a:ext cx="1630689" cy="993168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4455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900" b="1" kern="1200" dirty="0">
              <a:solidFill>
                <a:srgbClr val="623A91"/>
              </a:solidFill>
              <a:latin typeface="+mn-ea"/>
              <a:ea typeface="+mn-ea"/>
            </a:rPr>
            <a:t>イエスは私たちの罪を指摘されます    </a:t>
          </a:r>
          <a:r>
            <a:rPr kumimoji="1" lang="ja-JP" altLang="en-US" sz="1600" b="1" kern="1200" dirty="0">
              <a:solidFill>
                <a:srgbClr val="623A91"/>
              </a:solidFill>
              <a:latin typeface="+mn-ea"/>
              <a:ea typeface="+mn-ea"/>
            </a:rPr>
            <a:t>（ロマ</a:t>
          </a:r>
          <a:r>
            <a:rPr kumimoji="1" lang="en-US" altLang="ja-JP" sz="1600" b="1" kern="1200" dirty="0">
              <a:solidFill>
                <a:srgbClr val="623A91"/>
              </a:solidFill>
              <a:latin typeface="+mn-ea"/>
              <a:ea typeface="+mn-ea"/>
            </a:rPr>
            <a:t>7:7</a:t>
          </a:r>
          <a:r>
            <a:rPr kumimoji="1" lang="ja-JP" altLang="en-US" sz="1600" b="1" kern="1200" dirty="0">
              <a:solidFill>
                <a:srgbClr val="623A91"/>
              </a:solidFill>
              <a:latin typeface="+mn-ea"/>
              <a:ea typeface="+mn-ea"/>
            </a:rPr>
            <a:t>）</a:t>
          </a:r>
          <a:endParaRPr lang="es-ES" sz="1600" kern="1200" dirty="0">
            <a:solidFill>
              <a:srgbClr val="623A91"/>
            </a:solidFill>
            <a:latin typeface="+mn-ea"/>
            <a:ea typeface="+mn-ea"/>
          </a:endParaRPr>
        </a:p>
      </dsp:txBody>
      <dsp:txXfrm>
        <a:off x="-18364" y="1636062"/>
        <a:ext cx="1630689" cy="993168"/>
      </dsp:txXfrm>
    </dsp:sp>
    <dsp:sp modelId="{0A48C909-9AF7-4595-8DB7-E64E0BE454BF}">
      <dsp:nvSpPr>
        <dsp:cNvPr id="0" name=""/>
        <dsp:cNvSpPr/>
      </dsp:nvSpPr>
      <dsp:spPr>
        <a:xfrm>
          <a:off x="1773503" y="1186157"/>
          <a:ext cx="1287016" cy="1287174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149047" y="532497"/>
          <a:ext cx="1565288" cy="868112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solidFill>
                <a:srgbClr val="853974"/>
              </a:solidFill>
            </a:rPr>
            <a:t>私たちを      キリストへと導く            </a:t>
          </a:r>
          <a:r>
            <a:rPr kumimoji="1" lang="ja-JP" altLang="en-US" sz="1800" b="1" kern="1200" dirty="0">
              <a:solidFill>
                <a:srgbClr val="853974"/>
              </a:solidFill>
              <a:latin typeface="+mn-ea"/>
              <a:ea typeface="+mn-ea"/>
            </a:rPr>
            <a:t>（ガラ</a:t>
          </a:r>
          <a:r>
            <a:rPr kumimoji="1" lang="en-US" altLang="ja-JP" sz="1800" b="1" kern="1200" dirty="0">
              <a:solidFill>
                <a:srgbClr val="853974"/>
              </a:solidFill>
              <a:latin typeface="+mn-ea"/>
              <a:ea typeface="+mn-ea"/>
            </a:rPr>
            <a:t>3:24</a:t>
          </a:r>
          <a:r>
            <a:rPr kumimoji="1" lang="ja-JP" altLang="en-US" sz="1800" b="1" kern="1200" dirty="0">
              <a:solidFill>
                <a:srgbClr val="853974"/>
              </a:solidFill>
              <a:latin typeface="+mn-ea"/>
              <a:ea typeface="+mn-ea"/>
            </a:rPr>
            <a:t>）</a:t>
          </a:r>
          <a:endParaRPr lang="es-ES" sz="1800" kern="1200" dirty="0">
            <a:solidFill>
              <a:srgbClr val="853974"/>
            </a:solidFill>
            <a:latin typeface="+mn-ea"/>
            <a:ea typeface="+mn-ea"/>
          </a:endParaRPr>
        </a:p>
      </dsp:txBody>
      <dsp:txXfrm>
        <a:off x="149047" y="532497"/>
        <a:ext cx="1565288" cy="868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792AB-1B05-402B-BC4F-4F8A0BFBB37F}" type="datetimeFigureOut">
              <a:rPr kumimoji="1" lang="ja-JP" altLang="en-US" smtClean="0"/>
              <a:t>2025/8/22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92E37-CB2F-4ECB-8483-EA4E854CEFC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6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92E37-CB2F-4ECB-8483-EA4E854CEFC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957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92E37-CB2F-4ECB-8483-EA4E854CEFC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412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4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5.jpe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156063" y="366711"/>
            <a:ext cx="6299445" cy="1949073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ja-JP" altLang="en-US" sz="7200" b="1" dirty="0">
                <a:ln/>
                <a:solidFill>
                  <a:schemeClr val="accent3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シナイでの契約</a:t>
            </a:r>
            <a:endParaRPr lang="en" sz="7200" b="1" dirty="0">
              <a:ln/>
              <a:solidFill>
                <a:schemeClr val="accent3"/>
              </a:solidFill>
              <a:effectLst/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084230" y="6502553"/>
            <a:ext cx="2903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2025</a:t>
            </a:r>
            <a:r>
              <a:rPr lang="ja-JP" altLang="en-US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年</a:t>
            </a:r>
            <a:r>
              <a:rPr lang="en-US" altLang="ja-JP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8</a:t>
            </a:r>
            <a:r>
              <a:rPr lang="ja-JP" altLang="en-US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月</a:t>
            </a:r>
            <a:r>
              <a:rPr lang="en-US" altLang="ja-JP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23</a:t>
            </a:r>
            <a:r>
              <a:rPr lang="ja-JP" altLang="en-US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日　第</a:t>
            </a:r>
            <a:r>
              <a:rPr lang="en-US" altLang="ja-JP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8</a:t>
            </a:r>
            <a:r>
              <a:rPr lang="ja-JP" altLang="en-US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課</a:t>
            </a:r>
            <a:endParaRPr lang="en" sz="2000" b="1" dirty="0">
              <a:solidFill>
                <a:schemeClr val="accent3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3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9401" y="1062726"/>
            <a:ext cx="3268119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十戒という賜物</a:t>
            </a:r>
            <a:endParaRPr lang="en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「わたしはあなたの神、主であって、あなたをエジプトの地、奴隷の家から導き出した者である。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ja-JP" alt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出エジプト記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27433" y="1062726"/>
            <a:ext cx="86945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神は律法を導入し、その主な役割を明らかにされました。「わたしはあなたを罪から贖った。それゆえ、あなたは今からこれを行わなければならない。」（出 </a:t>
            </a:r>
            <a:r>
              <a:rPr lang="en-US" altLang="ja-JP" sz="1900" b="1" dirty="0">
                <a:latin typeface="+mn-ea"/>
              </a:rPr>
              <a:t>20:2</a:t>
            </a:r>
            <a:r>
              <a:rPr lang="ja-JP" altLang="en-US" sz="1900" b="1" dirty="0">
                <a:latin typeface="+mn-ea"/>
              </a:rPr>
              <a:t>）律法を守ることは、私たちにとって贖いへの応答です。　　　　それは、受けた愛に対する愛の応答なのです。</a:t>
            </a:r>
            <a:endParaRPr lang="en" sz="1900" b="1" dirty="0">
              <a:latin typeface="+mn-ea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742152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EE2434-E294-6B8F-EFA3-28F8FF07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ja-JP" altLang="en-US" b="1" dirty="0"/>
              <a:t>出エジプト記</a:t>
            </a:r>
            <a:r>
              <a:rPr lang="en-US" altLang="ja-JP" b="1" dirty="0"/>
              <a:t>20:1</a:t>
            </a:r>
            <a:r>
              <a:rPr lang="ja-JP" altLang="en-US" b="1" dirty="0"/>
              <a:t>～</a:t>
            </a:r>
            <a:r>
              <a:rPr lang="en-US" altLang="ja-JP" b="1" dirty="0"/>
              <a:t>17</a:t>
            </a:r>
            <a:r>
              <a:rPr lang="ja-JP" altLang="en-US" b="1" dirty="0"/>
              <a:t>を読んでください。　十戒の原則は何ですか。</a:t>
            </a:r>
            <a:br>
              <a:rPr lang="en-US" altLang="ja-JP" b="1" dirty="0"/>
            </a:br>
            <a:r>
              <a:rPr lang="ja-JP" altLang="en-US" b="1" dirty="0"/>
              <a:t>また、 十戒はどのように</a:t>
            </a:r>
            <a:br>
              <a:rPr lang="en-US" altLang="ja-JP" b="1" dirty="0"/>
            </a:br>
            <a:r>
              <a:rPr lang="ja-JP" altLang="en-US" b="1" dirty="0"/>
              <a:t>構成されていますか。 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6057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649122" y="1202716"/>
            <a:ext cx="63181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律法の意味</a:t>
            </a:r>
            <a:endParaRPr lang="en" sz="7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神の律法のさまざまな機能</a:t>
            </a:r>
            <a:endParaRPr lang="en" sz="44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180862" y="673404"/>
            <a:ext cx="90111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このようにして律法は、信仰によって義とされるために、わたしたちを</a:t>
            </a:r>
            <a:endParaRPr lang="en-US" altLang="ja-JP" sz="2000" b="1" dirty="0">
              <a:solidFill>
                <a:schemeClr val="accent3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ja-JP" altLang="en-US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キリストに連れて行く養育掛となったのである。</a:t>
            </a:r>
            <a:r>
              <a:rPr lang="en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 (</a:t>
            </a:r>
            <a:r>
              <a:rPr lang="ja-JP" altLang="en-US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ガラテヤ人への手紙</a:t>
            </a:r>
            <a:r>
              <a:rPr lang="en" sz="2000" b="1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 3:24 )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chemeClr val="accent6">
                    <a:lumMod val="75000"/>
                  </a:schemeClr>
                </a:solidFill>
              </a:rPr>
              <a:t>法律の機能にはどのようなものがありますか</a:t>
            </a: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2615170"/>
              </p:ext>
            </p:extLst>
          </p:nvPr>
        </p:nvGraphicFramePr>
        <p:xfrm>
          <a:off x="295275" y="1824884"/>
          <a:ext cx="5562599" cy="3945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救いは律法の機能ではありません（ガラ</a:t>
            </a:r>
            <a:r>
              <a:rPr lang="en-US" altLang="ja-JP" sz="1900" b="1" dirty="0">
                <a:latin typeface="+mn-ea"/>
              </a:rPr>
              <a:t>2:16</a:t>
            </a:r>
            <a:r>
              <a:rPr lang="ja-JP" altLang="en-US" sz="1900" b="1" dirty="0">
                <a:latin typeface="+mn-ea"/>
              </a:rPr>
              <a:t>）。律法は私たちの罪を映し出す鏡のようなものです（ヤコ</a:t>
            </a:r>
            <a:r>
              <a:rPr lang="en-US" altLang="ja-JP" sz="1900" b="1" dirty="0">
                <a:latin typeface="+mn-ea"/>
              </a:rPr>
              <a:t>1:23-25</a:t>
            </a:r>
            <a:r>
              <a:rPr lang="ja-JP" altLang="en-US" sz="1900" b="1" dirty="0">
                <a:latin typeface="+mn-ea"/>
              </a:rPr>
              <a:t>）。</a:t>
            </a:r>
            <a:endParaRPr lang="es-ES" sz="1900" b="1" dirty="0">
              <a:latin typeface="+mn-ea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192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130" y="4287979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51193" y="5596116"/>
            <a:ext cx="710640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聖書は明確に述べています。律法は善であり（ロマ</a:t>
            </a:r>
            <a:r>
              <a:rPr lang="en-US" altLang="ja-JP" sz="1900" b="1" dirty="0">
                <a:latin typeface="+mn-ea"/>
              </a:rPr>
              <a:t>7:12</a:t>
            </a:r>
            <a:r>
              <a:rPr lang="ja-JP" altLang="en-US" sz="1900" b="1" dirty="0">
                <a:latin typeface="+mn-ea"/>
              </a:rPr>
              <a:t>）、   律法について思いを巡らすことは喜びです（詩</a:t>
            </a:r>
            <a:r>
              <a:rPr lang="en-US" altLang="ja-JP" sz="1900" b="1" dirty="0">
                <a:latin typeface="+mn-ea"/>
              </a:rPr>
              <a:t>1:2</a:t>
            </a:r>
            <a:r>
              <a:rPr lang="ja-JP" altLang="en-US" sz="1900" b="1" dirty="0">
                <a:latin typeface="+mn-ea"/>
              </a:rPr>
              <a:t>）。「ああ、 私はあなたの律法をどれほど愛していることでしょう。私は    一日中、律法について思いを巡らせています。」（詩</a:t>
            </a:r>
            <a:r>
              <a:rPr lang="en-US" altLang="ja-JP" sz="1900" b="1" dirty="0">
                <a:latin typeface="+mn-ea"/>
              </a:rPr>
              <a:t>119:97</a:t>
            </a:r>
            <a:r>
              <a:rPr lang="ja-JP" altLang="en-US" sz="1900" b="1" dirty="0">
                <a:latin typeface="+mn-ea"/>
              </a:rPr>
              <a:t>）</a:t>
            </a:r>
            <a:endParaRPr lang="en" sz="1900" b="1" dirty="0">
              <a:latin typeface="+mn-ea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9" y="2560461"/>
            <a:ext cx="5562599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/>
              <a:t>鏡を割っても汚れは消えませんし、無視しても  消えません。しかし、「鏡」（律法）がなければ、私たちは自分が罪に汚れていることに気づかず、「ハンカチ」（キリスト）による清めが必要な  ことにも気づかないでしょう。</a:t>
            </a:r>
            <a:endParaRPr lang="en" sz="1900" b="1" dirty="0"/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BDD6A-340D-F74D-155B-A8C1F42B0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A1F697-CC17-49AE-1C0C-F42E8A666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ja-JP" altLang="en-US" b="1" dirty="0"/>
              <a:t>あなたは神の律法に従おうと努力して、どれほど成功してきましたか。あなたの救い の根拠となるのに十分なほど成功を収めてきましたか。もしそうでないなら、なぜ福 音が必要なのでしょうか。 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23973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ja-JP" altLang="en-U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神の約束としての律法</a:t>
            </a:r>
            <a:endParaRPr lang="en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442208" y="701013"/>
            <a:ext cx="889448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「そして神はあなたたちに、十の言葉を告げ、あなたたちに守るように命じ、それを二枚の石の板に書き記した。」（申命記</a:t>
            </a:r>
            <a:r>
              <a:rPr lang="en-US" altLang="ja-JP" b="1" dirty="0">
                <a:solidFill>
                  <a:srgbClr val="FF0000"/>
                </a:solidFill>
                <a:latin typeface="Comic Sans MS" panose="030F0702030302020204" pitchFamily="66" charset="0"/>
              </a:rPr>
              <a:t>4:13</a:t>
            </a:r>
            <a:r>
              <a:rPr lang="ja-JP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、ヘブライ語原文）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430700"/>
            <a:ext cx="66241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ヘブライ語では、十戒は</a:t>
            </a:r>
            <a:r>
              <a:rPr lang="en-US" altLang="ja-JP" sz="1900" b="1" dirty="0">
                <a:latin typeface="+mn-ea"/>
              </a:rPr>
              <a:t>3</a:t>
            </a:r>
            <a:r>
              <a:rPr lang="ja-JP" altLang="en-US" sz="1900" b="1" dirty="0">
                <a:latin typeface="+mn-ea"/>
              </a:rPr>
              <a:t>回言及されており、「十の言葉」と呼ばれています（出</a:t>
            </a:r>
            <a:r>
              <a:rPr lang="en-US" altLang="ja-JP" sz="1900" b="1" dirty="0">
                <a:latin typeface="+mn-ea"/>
              </a:rPr>
              <a:t>34:28</a:t>
            </a:r>
            <a:r>
              <a:rPr lang="ja-JP" altLang="en-US" sz="1900" b="1" dirty="0">
                <a:latin typeface="+mn-ea"/>
              </a:rPr>
              <a:t>、申</a:t>
            </a:r>
            <a:r>
              <a:rPr lang="en-US" altLang="ja-JP" sz="1900" b="1" dirty="0">
                <a:latin typeface="+mn-ea"/>
              </a:rPr>
              <a:t>4:13</a:t>
            </a:r>
            <a:r>
              <a:rPr lang="ja-JP" altLang="en-US" sz="1900" b="1" dirty="0">
                <a:latin typeface="+mn-ea"/>
              </a:rPr>
              <a:t>、</a:t>
            </a:r>
            <a:r>
              <a:rPr lang="en-US" altLang="ja-JP" sz="1900" b="1" dirty="0">
                <a:latin typeface="+mn-ea"/>
              </a:rPr>
              <a:t>10:4</a:t>
            </a:r>
            <a:r>
              <a:rPr lang="ja-JP" altLang="en-US" sz="1900" b="1" dirty="0">
                <a:latin typeface="+mn-ea"/>
              </a:rPr>
              <a:t>）。</a:t>
            </a:r>
            <a:endParaRPr lang="en" sz="1900" b="1" dirty="0">
              <a:latin typeface="+mn-ea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49" y="5396298"/>
            <a:ext cx="842888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例</a:t>
            </a:r>
            <a:r>
              <a:rPr lang="en-US" altLang="ja-JP" sz="1900" b="1" dirty="0">
                <a:latin typeface="+mn-ea"/>
              </a:rPr>
              <a:t>:</a:t>
            </a:r>
            <a:r>
              <a:rPr lang="ja-JP" altLang="en-US" sz="1900" b="1" dirty="0">
                <a:latin typeface="+mn-ea"/>
              </a:rPr>
              <a:t>「（神が）そのしもべモーセによって仰せられたその良き約束</a:t>
            </a:r>
            <a:r>
              <a:rPr lang="en-US" altLang="ja-JP" sz="1900" b="1" dirty="0">
                <a:latin typeface="+mn-ea"/>
              </a:rPr>
              <a:t>[</a:t>
            </a:r>
            <a:r>
              <a:rPr lang="en-US" altLang="ja-JP" sz="1900" b="1" dirty="0" err="1">
                <a:latin typeface="+mn-ea"/>
              </a:rPr>
              <a:t>dabar</a:t>
            </a:r>
            <a:r>
              <a:rPr lang="en-US" altLang="ja-JP" sz="1900" b="1" dirty="0">
                <a:latin typeface="+mn-ea"/>
              </a:rPr>
              <a:t>]</a:t>
            </a:r>
            <a:r>
              <a:rPr lang="ja-JP" altLang="en-US" sz="1900" b="1" dirty="0">
                <a:latin typeface="+mn-ea"/>
              </a:rPr>
              <a:t>は皆一つもたがわなかった。 </a:t>
            </a:r>
            <a:r>
              <a:rPr lang="en-US" altLang="ja-JP" sz="1900" b="1" dirty="0">
                <a:latin typeface="+mn-ea"/>
              </a:rPr>
              <a:t>[</a:t>
            </a:r>
            <a:r>
              <a:rPr lang="en-US" altLang="ja-JP" sz="1900" b="1" dirty="0" err="1">
                <a:latin typeface="+mn-ea"/>
              </a:rPr>
              <a:t>dabar</a:t>
            </a:r>
            <a:r>
              <a:rPr lang="en-US" altLang="ja-JP" sz="1900" b="1" dirty="0">
                <a:latin typeface="+mn-ea"/>
              </a:rPr>
              <a:t>]</a:t>
            </a:r>
            <a:r>
              <a:rPr lang="ja-JP" altLang="en-US" sz="1900" b="1" dirty="0">
                <a:latin typeface="+mn-ea"/>
              </a:rPr>
              <a:t>。」</a:t>
            </a:r>
            <a:r>
              <a:rPr lang="en-US" altLang="ja-JP" sz="1900" b="1" dirty="0">
                <a:latin typeface="+mn-ea"/>
              </a:rPr>
              <a:t>(</a:t>
            </a:r>
            <a:r>
              <a:rPr lang="ja-JP" altLang="en-US" sz="1900" b="1" dirty="0">
                <a:latin typeface="+mn-ea"/>
              </a:rPr>
              <a:t>王上</a:t>
            </a:r>
            <a:r>
              <a:rPr lang="en-US" altLang="ja-JP" sz="1900" b="1" dirty="0">
                <a:latin typeface="+mn-ea"/>
              </a:rPr>
              <a:t>8:56)</a:t>
            </a:r>
            <a:endParaRPr lang="en" sz="1900" b="1" dirty="0">
              <a:latin typeface="+mn-ea"/>
            </a:endParaRP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76018" y="4072277"/>
            <a:ext cx="2866826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16143" y="4182016"/>
            <a:ext cx="3592035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900" b="1" dirty="0">
                <a:latin typeface="+mn-ea"/>
              </a:rPr>
              <a:t>したがって、ヘブライ語の語源「</a:t>
            </a:r>
            <a:r>
              <a:rPr lang="en-US" altLang="ja-JP" sz="1900" b="1" dirty="0" err="1">
                <a:latin typeface="+mn-ea"/>
              </a:rPr>
              <a:t>dabar</a:t>
            </a:r>
            <a:r>
              <a:rPr lang="ja-JP" altLang="en-US" sz="1900" b="1" dirty="0">
                <a:latin typeface="+mn-ea"/>
              </a:rPr>
              <a:t>」は「言葉」または「約束」と翻訳できます。</a:t>
            </a:r>
            <a:endParaRPr lang="es-ES" sz="1900" dirty="0">
              <a:latin typeface="+mn-e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102930"/>
            <a:ext cx="662413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実際のところ、私たちはあなたに何かを与えるのではなく、約束をしているだけです。具体的な行動を起こすことを　約束しているのです。</a:t>
            </a:r>
            <a:endParaRPr lang="en" sz="1900" b="1" dirty="0">
              <a:latin typeface="+mn-e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考えてみましょう。「約束します」と誰かに言うとき、　それは何を意味しているのでしょうか？</a:t>
            </a:r>
            <a:endParaRPr lang="en" sz="1900" b="1" dirty="0">
              <a:latin typeface="+mn-ea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077877"/>
            <a:ext cx="877070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十戒は神が私たちに対して立てた</a:t>
            </a:r>
            <a:r>
              <a:rPr lang="en-US" altLang="ja-JP" sz="1900" b="1" dirty="0">
                <a:latin typeface="+mn-ea"/>
              </a:rPr>
              <a:t>10</a:t>
            </a:r>
            <a:r>
              <a:rPr lang="ja-JP" altLang="en-US" sz="1900" b="1" dirty="0">
                <a:latin typeface="+mn-ea"/>
              </a:rPr>
              <a:t>の約束であり、私たちを正しい道に導く　ことを目的としています。</a:t>
            </a:r>
            <a:endParaRPr lang="en" sz="19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561FEE-51C0-70B2-74A8-BD83592E3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6A7835-1E38-B3B9-2F21-1F85749D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ja-JP" altLang="en-US" b="1" dirty="0"/>
              <a:t>律法はどのように私たちをイエスへと　導くのでしょうか。つまり、律法は　　私たち自身に ついて何を明らかにして　くれるのでしょうか。それは私たちを　確かにイエスに導くも のと　　　　　　なるのでしょうか。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010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ja-JP" altLang="en-U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神の約束としての律法</a:t>
            </a:r>
            <a:endParaRPr lang="en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7162627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tx1"/>
                </a:solidFill>
                <a:latin typeface="+mn-ea"/>
              </a:rPr>
              <a:t>キリストは、すべて信じる者に義を得させるために、　　　律法の終りとなられたのである。</a:t>
            </a:r>
            <a:r>
              <a:rPr lang="en" sz="2000" b="1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b="1" dirty="0">
                <a:solidFill>
                  <a:schemeClr val="tx1"/>
                </a:solidFill>
                <a:latin typeface="+mn-ea"/>
              </a:rPr>
              <a:t>ローマ人への手紙</a:t>
            </a:r>
            <a:r>
              <a:rPr lang="en" sz="2000" b="1" dirty="0">
                <a:solidFill>
                  <a:schemeClr val="tx1"/>
                </a:solidFill>
                <a:latin typeface="+mn-ea"/>
              </a:rPr>
              <a:t>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546439"/>
            <a:ext cx="71626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ローマ人への手紙</a:t>
            </a:r>
            <a:r>
              <a:rPr lang="en-US" altLang="ja-JP" sz="1900" b="1" dirty="0">
                <a:latin typeface="+mn-ea"/>
              </a:rPr>
              <a:t>10</a:t>
            </a:r>
            <a:r>
              <a:rPr lang="ja-JP" altLang="en-US" sz="1900" b="1" dirty="0">
                <a:latin typeface="+mn-ea"/>
              </a:rPr>
              <a:t>章</a:t>
            </a:r>
            <a:r>
              <a:rPr lang="en-US" altLang="ja-JP" sz="1900" b="1" dirty="0">
                <a:latin typeface="+mn-ea"/>
              </a:rPr>
              <a:t>4</a:t>
            </a:r>
            <a:r>
              <a:rPr lang="ja-JP" altLang="en-US" sz="1900" b="1" dirty="0">
                <a:latin typeface="+mn-ea"/>
              </a:rPr>
              <a:t>節でパウロが律法に適用した「終わり」という言葉は「テロス」です。この言葉の意味は何でしょうか。</a:t>
            </a:r>
            <a:endParaRPr lang="en" sz="1900" b="1" dirty="0">
              <a:latin typeface="+mn-e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03101" y="3391505"/>
            <a:ext cx="441116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これを「キリストは律法の終焉である」と訳すと、イエスの死以来、もはや律法は存在しないことになります。したがって、罪は存在しないことになります。パウロは自ら矛盾していることになります（ロマ</a:t>
            </a:r>
            <a:r>
              <a:rPr lang="en-US" altLang="ja-JP" sz="1900" b="1" dirty="0">
                <a:latin typeface="+mn-ea"/>
              </a:rPr>
              <a:t>7:7</a:t>
            </a:r>
            <a:r>
              <a:rPr lang="ja-JP" altLang="en-US" sz="1900" b="1" dirty="0">
                <a:latin typeface="+mn-ea"/>
              </a:rPr>
              <a:t>）。</a:t>
            </a:r>
            <a:endParaRPr lang="en" sz="1900" b="1" dirty="0">
              <a:latin typeface="+mn-ea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03100" y="5451589"/>
            <a:ext cx="625657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「律法の終点（指し示すポイント）はキリストである」と訳すなら、パウロの訳は一貫しています。なぜなら、律法は今も効力を持ち、私たちをキリストへと導くからです（ロマ</a:t>
            </a:r>
            <a:r>
              <a:rPr lang="en-US" altLang="ja-JP" sz="1900" b="1" dirty="0">
                <a:latin typeface="+mn-ea"/>
              </a:rPr>
              <a:t>3:31</a:t>
            </a:r>
            <a:r>
              <a:rPr lang="ja-JP" altLang="en-US" sz="1900" b="1" dirty="0">
                <a:latin typeface="+mn-ea"/>
              </a:rPr>
              <a:t>、ガラ</a:t>
            </a:r>
            <a:r>
              <a:rPr lang="en-US" altLang="ja-JP" sz="1900" b="1" dirty="0">
                <a:latin typeface="+mn-ea"/>
              </a:rPr>
              <a:t>3:24</a:t>
            </a:r>
            <a:r>
              <a:rPr lang="ja-JP" altLang="en-US" sz="1900" b="1" dirty="0">
                <a:latin typeface="+mn-ea"/>
              </a:rPr>
              <a:t>）。</a:t>
            </a:r>
            <a:endParaRPr lang="en" sz="1900" b="1" dirty="0">
              <a:latin typeface="+mn-ea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291977"/>
            <a:ext cx="6354595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/>
              <a:t>主要な意味は、限界または目的として示される点です。含意（二次的な意味）：結論、終結、結果、目的。具体的な意味は、それが使用される文によって決定されます。</a:t>
            </a:r>
            <a:endParaRPr lang="en" sz="1900" b="1" dirty="0"/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071004" y="1728589"/>
            <a:ext cx="877768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125"/>
              </a:spcBef>
              <a:buNone/>
            </a:pPr>
            <a:r>
              <a:rPr lang="ja-JP" altLang="en-US" sz="3200" b="1" dirty="0"/>
              <a:t>「律法は、このとき、ヘブル人だけのために　語られたのではなかった。神は彼らに栄誉を　与えて、ご自分の律法の守護者また遵守者と　されたが、それは全世界のための聖なる委託として保持すべきものであった。十戒は、全人類に適用されるのであって、すべての人の教えと統治のために与えられたのである。十戒は、　短くて、簡潔で、権威があって、神と人とに　対する人間の義務を網羅し、その全部は愛と　いう根本的な大原則に基づいている。」</a:t>
            </a:r>
            <a:endParaRPr lang="en" sz="3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606214" y="460753"/>
            <a:ext cx="4182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</a:t>
            </a:r>
            <a:r>
              <a:rPr lang="ja-JP" altLang="en-US" sz="1600" b="1" dirty="0">
                <a:solidFill>
                  <a:srgbClr val="518399"/>
                </a:solidFill>
              </a:rPr>
              <a:t>ホワイト</a:t>
            </a:r>
            <a:r>
              <a:rPr lang="en" sz="1600" b="1" dirty="0">
                <a:solidFill>
                  <a:srgbClr val="518399"/>
                </a:solidFill>
              </a:rPr>
              <a:t> </a:t>
            </a:r>
            <a:r>
              <a:rPr lang="ja-JP" altLang="en-US" sz="1600" b="1" dirty="0">
                <a:solidFill>
                  <a:srgbClr val="518399"/>
                </a:solidFill>
              </a:rPr>
              <a:t>（人類のあけぼの　第２７章）</a:t>
            </a:r>
            <a:endParaRPr lang="en" sz="1600" b="1" dirty="0">
              <a:solidFill>
                <a:srgbClr val="518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85969" y="3170972"/>
            <a:ext cx="5055374" cy="3477875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ja-JP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『</a:t>
            </a:r>
            <a:r>
              <a:rPr lang="ja-JP" altLang="en-U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あなたがたは、わたしがエジプトびとにした事と、あなたがたを鷲の翼に載せて　わたしの所にこさせたことを見た。それで、もしあなたがたが、まことに　わたしの声に聞き従い、わたしの契約を守るならば、あなたがたはすべての民にまさって、　　わたしの宝となるであろう。全地はわたしの所有だからである。あなたがたはわたしに対して祭司の国となり、また聖なる民となるであろう</a:t>
            </a:r>
            <a:r>
              <a:rPr lang="en-US" altLang="ja-JP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』</a:t>
            </a:r>
            <a:r>
              <a:rPr lang="ja-JP" altLang="en-U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。</a:t>
            </a:r>
            <a:endParaRPr lang="en-US" altLang="ja-JP" sz="2000" b="1" dirty="0">
              <a:ln w="12700" cmpd="sng">
                <a:noFill/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ja-JP" altLang="en-U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出エジプト記</a:t>
            </a: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19:4–6</a:t>
            </a:r>
            <a:r>
              <a:rPr kumimoji="0" lang="ja-JP" altLang="en-U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　口語訳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85968" y="3014664"/>
            <a:ext cx="4779329" cy="3447098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ja-JP" altLang="en-U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あなたたちは見た／わたしがエジプト人にしたこと／また、あなたたちを鷲の翼に乗せて／わたしのもとに連れて来た　ことを。</a:t>
            </a:r>
          </a:p>
          <a:p>
            <a:pPr lvl="0" algn="ctr">
              <a:defRPr/>
            </a:pPr>
            <a:r>
              <a:rPr lang="ja-JP" altLang="en-U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今、もしわたしの声に聞き従い／わたしの契約を守るならば／あなたたちは　　すべての民の間にあって／わたしの宝となる。世界はすべてわたしのものである。</a:t>
            </a:r>
          </a:p>
          <a:p>
            <a:pPr lvl="0" algn="ctr">
              <a:defRPr/>
            </a:pPr>
            <a:r>
              <a:rPr lang="ja-JP" altLang="en-US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あなたたちは、わたしにとって／祭司の王国、聖なる国民となる。</a:t>
            </a:r>
            <a:r>
              <a:rPr lang="en-US" altLang="ja-JP" sz="20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』</a:t>
            </a:r>
          </a:p>
          <a:p>
            <a:pPr lvl="0" algn="ctr">
              <a:defRPr/>
            </a:pPr>
            <a:r>
              <a:rPr lang="ja-JP" altLang="en-U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出エジプト記</a:t>
            </a: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</a:t>
            </a:r>
            <a:r>
              <a:rPr kumimoji="0" lang="ja-JP" alt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　</a:t>
            </a:r>
            <a:r>
              <a:rPr kumimoji="0" lang="ja-JP" altLang="en-U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新共同訳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91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ja-JP" altLang="en-US" sz="2400" b="1" dirty="0">
                <a:solidFill>
                  <a:srgbClr val="407EFF"/>
                </a:solidFill>
              </a:rPr>
              <a:t>律法はどのように伝えられたか</a:t>
            </a:r>
            <a:r>
              <a:rPr lang="en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ja-JP" altLang="en-US" sz="2000" b="1" dirty="0"/>
              <a:t>シナイ山にて　</a:t>
            </a:r>
            <a:r>
              <a:rPr lang="en" sz="2000" b="1" dirty="0"/>
              <a:t>(</a:t>
            </a:r>
            <a:r>
              <a:rPr lang="ja-JP" altLang="en-US" sz="2000" b="1" dirty="0"/>
              <a:t>出エジプト記</a:t>
            </a:r>
            <a:r>
              <a:rPr lang="en" sz="2000" b="1" dirty="0"/>
              <a:t> 19:1-8)</a:t>
            </a:r>
          </a:p>
          <a:p>
            <a:pPr lvl="1">
              <a:spcBef>
                <a:spcPts val="600"/>
              </a:spcBef>
            </a:pPr>
            <a:r>
              <a:rPr lang="ja-JP" altLang="en-US" sz="2000" b="1" dirty="0"/>
              <a:t>賜物を受ける準備　</a:t>
            </a:r>
            <a:r>
              <a:rPr lang="en" sz="2000" b="1" dirty="0"/>
              <a:t>(</a:t>
            </a:r>
            <a:r>
              <a:rPr lang="ja-JP" altLang="en-US" sz="2000" b="1" dirty="0"/>
              <a:t>出エジプト記</a:t>
            </a:r>
            <a:r>
              <a:rPr lang="en" sz="2000" b="1" dirty="0"/>
              <a:t> 19:9-25)</a:t>
            </a:r>
          </a:p>
          <a:p>
            <a:pPr lvl="1">
              <a:spcBef>
                <a:spcPts val="600"/>
              </a:spcBef>
            </a:pPr>
            <a:r>
              <a:rPr lang="ja-JP" altLang="en-US" sz="2000" b="1" dirty="0"/>
              <a:t>十戒という賜物　</a:t>
            </a:r>
            <a:r>
              <a:rPr lang="en" sz="2000" b="1" dirty="0"/>
              <a:t>(</a:t>
            </a:r>
            <a:r>
              <a:rPr lang="ja-JP" altLang="en-US" sz="2000" b="1" dirty="0"/>
              <a:t>出エジプト記</a:t>
            </a:r>
            <a:r>
              <a:rPr lang="en" sz="2000" b="1" dirty="0"/>
              <a:t> 20:1-17)</a:t>
            </a:r>
          </a:p>
          <a:p>
            <a:pPr>
              <a:spcBef>
                <a:spcPts val="1800"/>
              </a:spcBef>
            </a:pPr>
            <a:r>
              <a:rPr lang="ja-JP" altLang="en-US" sz="2400" b="1" dirty="0">
                <a:solidFill>
                  <a:srgbClr val="FF42B9"/>
                </a:solidFill>
              </a:rPr>
              <a:t>律法の意味</a:t>
            </a:r>
            <a:r>
              <a:rPr lang="en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ja-JP" altLang="en-US" sz="2000" b="1" dirty="0"/>
              <a:t>神の律法のさまざまな機能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ja-JP" altLang="en-US" sz="2000" b="1" dirty="0"/>
              <a:t>神の約束としての律法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ja-JP" altLang="en-US" sz="2000" b="1" dirty="0"/>
              <a:t>目的としての律法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400" y="148379"/>
            <a:ext cx="71480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/>
              <a:t>紅海の渡河はイスラエルにとって一つの節目でした。二つ目の節目は、神ご自身の口を通して律法が宣べ伝えられたことです。</a:t>
            </a:r>
            <a:endParaRPr lang="en" sz="1900" b="1" dirty="0"/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34681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/>
              <a:t>しかし、それらは単なる宗教的、民事的、あるいは健康に関する法律以上のものでした。これらすべての法の基盤となる十戒は、神の本質そのものを反映しており、それゆえイスラエルだけで　なく、神の子であるすべての人々に適用されるのです。</a:t>
            </a:r>
            <a:endParaRPr lang="en" sz="19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913958"/>
            <a:ext cx="71480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/>
              <a:t>その瞬間、イスラエルは聖なる国家として誕生し、その存在を律する法則を授かった。</a:t>
            </a:r>
            <a:endParaRPr lang="en" sz="1900" b="1" dirty="0"/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623275"/>
            <a:ext cx="60393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</a:rPr>
              <a:t>律法は</a:t>
            </a:r>
            <a:endParaRPr lang="en-US" altLang="ja-JP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</a:endParaRPr>
          </a:p>
          <a:p>
            <a:r>
              <a:rPr lang="ja-JP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</a:rPr>
              <a:t>どのように</a:t>
            </a:r>
            <a:endParaRPr lang="en-US" altLang="ja-JP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</a:endParaRPr>
          </a:p>
          <a:p>
            <a:r>
              <a:rPr lang="ja-JP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</a:rPr>
              <a:t>伝えられたか</a:t>
            </a:r>
            <a:endParaRPr lang="en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ja-JP" altLang="en-US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シナイ山にて</a:t>
            </a:r>
            <a:endParaRPr lang="en" sz="40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924800" cy="641734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『</a:t>
            </a:r>
            <a:r>
              <a:rPr lang="ja-JP" altLang="en-US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あなたがたは、わたしがエジプトびとにした事と、あなたがたを鷲の　翼に載せてわたしの所にこさせたことを見た。</a:t>
            </a:r>
            <a:r>
              <a:rPr lang="en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(</a:t>
            </a:r>
            <a:r>
              <a:rPr lang="ja-JP" altLang="en-US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出エジプト記</a:t>
            </a:r>
            <a:r>
              <a:rPr lang="en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/>
              <a:t>なぜ神はイスラエルをエジプトから連れ出したのか？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5599278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817959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契約を受け入れることによって、イスラエルは何になるのか（出</a:t>
            </a:r>
            <a:r>
              <a:rPr lang="en-US" altLang="ja-JP" sz="1900" b="1" dirty="0">
                <a:latin typeface="+mn-ea"/>
              </a:rPr>
              <a:t>19:5-6</a:t>
            </a:r>
            <a:r>
              <a:rPr lang="ja-JP" altLang="en-US" sz="1900" b="1" dirty="0">
                <a:latin typeface="+mn-ea"/>
              </a:rPr>
              <a:t>）。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701824"/>
            <a:ext cx="7905749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/>
              <a:t>エジプトを出てから</a:t>
            </a:r>
            <a:r>
              <a:rPr lang="en-US" altLang="ja-JP" sz="1900" b="1" dirty="0"/>
              <a:t>3</a:t>
            </a:r>
            <a:r>
              <a:rPr lang="ja-JP" altLang="en-US" sz="1900" b="1" dirty="0"/>
              <a:t>か月後、彼らはシナイ山の近くに宿営しました。そこでイスラエル国家建国の基盤が築かれました。神は彼らと契約を　結ぶことを提案し、彼らはそれを受け入れました（出</a:t>
            </a:r>
            <a:r>
              <a:rPr lang="en-US" altLang="ja-JP" sz="1900" b="1" dirty="0"/>
              <a:t>19:1-8</a:t>
            </a:r>
            <a:r>
              <a:rPr lang="ja-JP" altLang="en-US" sz="1900" b="1" dirty="0"/>
              <a:t>）。</a:t>
            </a:r>
            <a:endParaRPr lang="en" sz="19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83367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/>
              <a:t>主に仕えるため（出 </a:t>
            </a:r>
            <a:r>
              <a:rPr lang="en-US" altLang="ja-JP" sz="1900" b="1" dirty="0"/>
              <a:t>5:1</a:t>
            </a:r>
            <a:r>
              <a:rPr lang="ja-JP" altLang="en-US" sz="1900" b="1" dirty="0"/>
              <a:t>、</a:t>
            </a:r>
            <a:r>
              <a:rPr lang="en-US" altLang="ja-JP" sz="1900" b="1" dirty="0"/>
              <a:t> 7:16</a:t>
            </a:r>
            <a:r>
              <a:rPr lang="ja-JP" altLang="en-US" sz="1900" b="1" dirty="0"/>
              <a:t>、</a:t>
            </a:r>
            <a:r>
              <a:rPr lang="en-US" altLang="ja-JP" sz="1900" b="1" dirty="0"/>
              <a:t> 8:1</a:t>
            </a:r>
            <a:r>
              <a:rPr lang="ja-JP" altLang="en-US" sz="1900" b="1" dirty="0"/>
              <a:t>、</a:t>
            </a:r>
            <a:r>
              <a:rPr lang="en-US" altLang="ja-JP" sz="1900" b="1" dirty="0"/>
              <a:t> 20; 9:1, 13;</a:t>
            </a:r>
            <a:r>
              <a:rPr lang="ja-JP" altLang="en-US" sz="1900" b="1" dirty="0"/>
              <a:t>、</a:t>
            </a:r>
            <a:r>
              <a:rPr lang="en-US" altLang="ja-JP" sz="1900" b="1" dirty="0"/>
              <a:t>10:3</a:t>
            </a:r>
            <a:r>
              <a:rPr lang="ja-JP" altLang="en-US" sz="1900" b="1" dirty="0"/>
              <a:t>）。そうする　　ことで、彼らは大きな恩恵（カナンの地を含む）を受けることになる。</a:t>
            </a:r>
            <a:endParaRPr lang="en" sz="1900" b="1" dirty="0"/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6EA80B-B795-783B-BD7E-6876FE6A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ja-JP" altLang="en-US" b="1" dirty="0"/>
              <a:t>神の「特別な宝」になったと想像して　みてください。それにはどんな特別な　権利が含 まれ、あなたはどんな特別な　責任を担うことになるのでしょうか。 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6734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ja-JP" altLang="en-U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賜物を受ける準備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ja-JP" altLang="en-US" sz="2000" b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シナイ山は全山煙った。主が火のなかにあって、その上に下られたからである。その煙は、　　　　　　かまどの煙のように立ち上り、全山はげしく震えた。</a:t>
            </a:r>
            <a:r>
              <a:rPr lang="en" sz="2000" b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(</a:t>
            </a:r>
            <a:r>
              <a:rPr lang="ja-JP" altLang="en-US" sz="2000" b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出エジプト記</a:t>
            </a:r>
            <a:r>
              <a:rPr lang="en" sz="2000" b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81211" y="1501304"/>
            <a:ext cx="81043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シナイ山における神の律法の示しは、壮大で恐ろしいものでした　　（ヘブ</a:t>
            </a:r>
            <a:r>
              <a:rPr lang="en-US" altLang="ja-JP" sz="1900" b="1" dirty="0">
                <a:latin typeface="+mn-ea"/>
              </a:rPr>
              <a:t>12:18-21</a:t>
            </a:r>
            <a:r>
              <a:rPr lang="ja-JP" altLang="en-US" sz="1900" b="1" dirty="0">
                <a:latin typeface="+mn-ea"/>
              </a:rPr>
              <a:t>）。そのような事態に備えている人は誰もいません。　ですから、人々は神の栄光に飲み込まれないよう、事前に身を清め、　適切な距離を保つ必要がありました（出</a:t>
            </a:r>
            <a:r>
              <a:rPr lang="en-US" altLang="ja-JP" sz="1900" b="1" dirty="0">
                <a:latin typeface="+mn-ea"/>
              </a:rPr>
              <a:t>19:10-12</a:t>
            </a:r>
            <a:r>
              <a:rPr lang="ja-JP" altLang="en-US" sz="1900" b="1" dirty="0">
                <a:latin typeface="+mn-ea"/>
              </a:rPr>
              <a:t>）。</a:t>
            </a:r>
            <a:endParaRPr lang="en" sz="1900" b="1" dirty="0">
              <a:latin typeface="+mn-ea"/>
            </a:endParaRP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61040" y="4575593"/>
            <a:ext cx="618433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この法律には </a:t>
            </a:r>
            <a:r>
              <a:rPr lang="en-US" altLang="ja-JP" sz="1900" b="1" dirty="0">
                <a:latin typeface="+mn-ea"/>
              </a:rPr>
              <a:t>2 </a:t>
            </a:r>
            <a:r>
              <a:rPr lang="ja-JP" altLang="en-US" sz="1900" b="1" dirty="0">
                <a:latin typeface="+mn-ea"/>
              </a:rPr>
              <a:t>つのバージョンが記録されています。　</a:t>
            </a:r>
            <a:r>
              <a:rPr lang="en-US" altLang="ja-JP" sz="1900" b="1" dirty="0">
                <a:latin typeface="+mn-ea"/>
              </a:rPr>
              <a:t>1 </a:t>
            </a:r>
            <a:r>
              <a:rPr lang="ja-JP" altLang="en-US" sz="1900" b="1" dirty="0">
                <a:latin typeface="+mn-ea"/>
              </a:rPr>
              <a:t>つは出エジプトの初めに記録されたもので、　　　　もう </a:t>
            </a:r>
            <a:r>
              <a:rPr lang="en-US" altLang="ja-JP" sz="1900" b="1" dirty="0">
                <a:latin typeface="+mn-ea"/>
              </a:rPr>
              <a:t>1 </a:t>
            </a:r>
            <a:r>
              <a:rPr lang="ja-JP" altLang="en-US" sz="1900" b="1" dirty="0">
                <a:latin typeface="+mn-ea"/>
              </a:rPr>
              <a:t>つはカナンに入る前のモーセの最後の説教の　一部として記録されています。</a:t>
            </a:r>
            <a:endParaRPr lang="en" sz="1900" b="1" dirty="0">
              <a:latin typeface="+mn-e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一見恐ろしいように思えるかもしれませんが、律法は神の最も優れた性質である愛を反映しています</a:t>
            </a:r>
            <a:endParaRPr lang="en-US" altLang="ja-JP" sz="1900" b="1" dirty="0"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（ロマ </a:t>
            </a:r>
            <a:r>
              <a:rPr lang="en-US" altLang="ja-JP" sz="1900" b="1" dirty="0">
                <a:latin typeface="+mn-ea"/>
              </a:rPr>
              <a:t>13:10</a:t>
            </a:r>
            <a:r>
              <a:rPr lang="ja-JP" altLang="en-US" sz="1900" b="1" dirty="0">
                <a:latin typeface="+mn-ea"/>
              </a:rPr>
              <a:t>）。</a:t>
            </a:r>
            <a:endParaRPr lang="en" sz="1900" b="1" dirty="0">
              <a:latin typeface="+mn-ea"/>
            </a:endParaRP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81211" y="3481728"/>
            <a:ext cx="829977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神が彼らに語ろうとしていた言葉は、神自身の性質の現れでした。それに従うことは命であり、従わないことは死です。イスラエルは「契約の言葉、十戒」（出</a:t>
            </a:r>
            <a:r>
              <a:rPr lang="en-US" altLang="ja-JP" sz="1900" b="1" dirty="0">
                <a:latin typeface="+mn-ea"/>
              </a:rPr>
              <a:t>34:28</a:t>
            </a:r>
            <a:r>
              <a:rPr lang="ja-JP" altLang="en-US" sz="1900" b="1" dirty="0">
                <a:latin typeface="+mn-ea"/>
              </a:rPr>
              <a:t>）の重大さと重要性を十分に認識する必要がありました。</a:t>
            </a:r>
            <a:endParaRPr lang="en" sz="1900" b="1" dirty="0">
              <a:latin typeface="+mn-ea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61040" y="2923259"/>
            <a:ext cx="853096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900" b="1" dirty="0">
                <a:latin typeface="+mn-ea"/>
              </a:rPr>
              <a:t>なぜこのような演出が必要だったのでしょうか</a:t>
            </a:r>
            <a:r>
              <a:rPr lang="en-US" altLang="ja-JP" sz="1900" b="1" dirty="0">
                <a:latin typeface="+mn-ea"/>
              </a:rPr>
              <a:t>?</a:t>
            </a:r>
            <a:endParaRPr lang="en" sz="19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B5DE0C-70CE-8C0A-E04F-54369FA2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ja-JP" altLang="en-US" b="1" dirty="0"/>
              <a:t>十戒は神の愛のあらわれであるという　考えを、あなたはどう理解していますか。神の 愛は、十戒の中に</a:t>
            </a:r>
            <a:br>
              <a:rPr lang="en-US" altLang="ja-JP" b="1" dirty="0"/>
            </a:br>
            <a:r>
              <a:rPr lang="ja-JP" altLang="en-US" b="1" dirty="0"/>
              <a:t>どうあらわれているでしょうか。 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6281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3716</Words>
  <Application>Microsoft Office PowerPoint</Application>
  <PresentationFormat>Panorámica</PresentationFormat>
  <Paragraphs>96</Paragraphs>
  <Slides>18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游ゴシック</vt:lpstr>
      <vt:lpstr>游ゴシック</vt:lpstr>
      <vt:lpstr>Arial</vt:lpstr>
      <vt:lpstr>Aptos Display</vt:lpstr>
      <vt:lpstr>Wingdings</vt:lpstr>
      <vt:lpstr>Comic Sans MS</vt:lpstr>
      <vt:lpstr>Constantia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神の「特別な宝」になったと想像して　みてください。それにはどんな特別な　権利が含 まれ、あなたはどんな特別な　責任を担うことになるのでしょうか。 </vt:lpstr>
      <vt:lpstr>Presentación de PowerPoint</vt:lpstr>
      <vt:lpstr>十戒は神の愛のあらわれであるという　考えを、あなたはどう理解していますか。神の 愛は、十戒の中に どうあらわれているでしょうか。 </vt:lpstr>
      <vt:lpstr>Presentación de PowerPoint</vt:lpstr>
      <vt:lpstr>出エジプト記20:1～17を読んでください。　十戒の原則は何ですか。 また、 十戒はどのように 構成されていますか。 </vt:lpstr>
      <vt:lpstr>Presentación de PowerPoint</vt:lpstr>
      <vt:lpstr>Presentación de PowerPoint</vt:lpstr>
      <vt:lpstr>あなたは神の律法に従おうと努力して、どれほど成功してきましたか。あなたの救い の根拠となるのに十分なほど成功を収めてきましたか。もしそうでないなら、なぜ福 音が必要なのでしょうか。 </vt:lpstr>
      <vt:lpstr>Presentación de PowerPoint</vt:lpstr>
      <vt:lpstr>律法はどのように私たちをイエスへと　導くのでしょうか。つまり、律法は　　私たち自身に ついて何を明らかにして　くれるのでしょうか。それは私たちを　確かにイエスに導くも のと　　　　　　なるのでしょうか。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109</cp:revision>
  <dcterms:created xsi:type="dcterms:W3CDTF">2025-07-19T15:42:14Z</dcterms:created>
  <dcterms:modified xsi:type="dcterms:W3CDTF">2025-08-22T14:51:24Z</dcterms:modified>
</cp:coreProperties>
</file>