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56" r:id="rId3"/>
    <p:sldId id="300" r:id="rId4"/>
    <p:sldId id="301" r:id="rId5"/>
    <p:sldId id="257" r:id="rId6"/>
    <p:sldId id="258" r:id="rId7"/>
    <p:sldId id="259" r:id="rId8"/>
    <p:sldId id="302" r:id="rId9"/>
    <p:sldId id="260" r:id="rId10"/>
    <p:sldId id="303" r:id="rId11"/>
    <p:sldId id="299" r:id="rId12"/>
    <p:sldId id="304" r:id="rId13"/>
    <p:sldId id="296" r:id="rId14"/>
    <p:sldId id="297" r:id="rId15"/>
    <p:sldId id="263" r:id="rId16"/>
    <p:sldId id="305" r:id="rId17"/>
    <p:sldId id="264" r:id="rId18"/>
    <p:sldId id="306" r:id="rId19"/>
    <p:sldId id="295" r:id="rId20"/>
  </p:sldIdLst>
  <p:sldSz cx="12192000" cy="6858000"/>
  <p:notesSz cx="6858000" cy="9144000"/>
  <p:embeddedFontLst>
    <p:embeddedFont>
      <p:font typeface="游ゴシック" panose="020B0400000000000000" pitchFamily="34" charset="-128"/>
      <p:regular r:id="rId22"/>
      <p:bold r:id="rId23"/>
    </p:embeddedFont>
    <p:embeddedFont>
      <p:font typeface="Comic Sans MS" panose="030F0702030302020204" pitchFamily="66" charset="0"/>
      <p:regular r:id="rId24"/>
      <p:bold r:id="rId25"/>
      <p:italic r:id="rId26"/>
      <p:boldItalic r:id="rId27"/>
    </p:embeddedFont>
    <p:embeddedFont>
      <p:font typeface="Constantia" panose="02030602050306030303" pitchFamily="18" charset="0"/>
      <p:regular r:id="rId28"/>
      <p:bold r:id="rId29"/>
      <p:italic r:id="rId30"/>
      <p:boldItalic r:id="rId3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A3"/>
    <a:srgbClr val="66FF33"/>
    <a:srgbClr val="FBF4E0"/>
    <a:srgbClr val="96CE96"/>
    <a:srgbClr val="F79E9E"/>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9" d="100"/>
          <a:sy n="29" d="100"/>
        </p:scale>
        <p:origin x="84"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pPr>
            <a:lnSpc>
              <a:spcPts val="2000"/>
            </a:lnSpc>
          </a:pPr>
          <a:r>
            <a:rPr kumimoji="1" lang="ja-JP" altLang="en-US" sz="1900" b="1" dirty="0">
              <a:effectLst>
                <a:outerShdw blurRad="38100" dist="38100" dir="2700000" algn="tl">
                  <a:srgbClr val="000000">
                    <a:alpha val="43137"/>
                  </a:srgbClr>
                </a:outerShdw>
              </a:effectLst>
            </a:rPr>
            <a:t>神はイスラエルに何をすべきか告げられる</a:t>
          </a:r>
          <a:endParaRPr lang="es-ES" sz="19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pPr>
            <a:lnSpc>
              <a:spcPts val="2000"/>
            </a:lnSpc>
          </a:pPr>
          <a:r>
            <a:rPr kumimoji="1" lang="ja-JP" altLang="en-US" sz="1700" b="1" dirty="0">
              <a:latin typeface="+mn-ea"/>
              <a:ea typeface="+mn-ea"/>
            </a:rPr>
            <a:t>神が敵の敵となるように、その声を聞きなさい </a:t>
          </a:r>
        </a:p>
        <a:p>
          <a:pPr>
            <a:lnSpc>
              <a:spcPts val="2000"/>
            </a:lnSpc>
          </a:pPr>
          <a:r>
            <a:rPr kumimoji="1" lang="en-US" altLang="ja-JP" sz="1700" b="1" dirty="0">
              <a:latin typeface="+mn-ea"/>
              <a:ea typeface="+mn-ea"/>
            </a:rPr>
            <a:t>(23:21-22)</a:t>
          </a:r>
          <a:endParaRPr lang="es-ES" sz="1700" dirty="0">
            <a:latin typeface="+mn-ea"/>
            <a:ea typeface="+mn-ea"/>
          </a:endParaRPr>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pPr>
            <a:lnSpc>
              <a:spcPts val="1800"/>
            </a:lnSpc>
          </a:pPr>
          <a:r>
            <a:rPr kumimoji="1" lang="ja-JP" altLang="en-US" sz="1700" b="1" dirty="0">
              <a:latin typeface="+mn-ea"/>
              <a:ea typeface="+mn-ea"/>
            </a:rPr>
            <a:t>神がすべての病気を取り除いて　　くださるように、ただ神に仕え　　なさい　　（</a:t>
          </a:r>
          <a:r>
            <a:rPr kumimoji="1" lang="en-US" altLang="ja-JP" sz="1700" b="1" dirty="0">
              <a:latin typeface="+mn-ea"/>
              <a:ea typeface="+mn-ea"/>
            </a:rPr>
            <a:t>23:24-26</a:t>
          </a:r>
          <a:r>
            <a:rPr kumimoji="1" lang="ja-JP" altLang="en-US" sz="1700" b="1" dirty="0">
              <a:latin typeface="+mn-ea"/>
              <a:ea typeface="+mn-ea"/>
            </a:rPr>
            <a:t>）</a:t>
          </a:r>
          <a:endParaRPr lang="es-ES" sz="1700" dirty="0">
            <a:latin typeface="+mn-ea"/>
            <a:ea typeface="+mn-ea"/>
          </a:endParaRPr>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pPr>
            <a:lnSpc>
              <a:spcPts val="1900"/>
            </a:lnSpc>
          </a:pPr>
          <a:r>
            <a:rPr kumimoji="1" lang="ja-JP" altLang="en-US" sz="1750" b="1" dirty="0">
              <a:latin typeface="+mn-ea"/>
              <a:ea typeface="+mn-ea"/>
            </a:rPr>
            <a:t>カナン人と同盟を結ばず、彼らの神々を拝まない　ように　　（</a:t>
          </a:r>
          <a:r>
            <a:rPr kumimoji="1" lang="en-US" altLang="ja-JP" sz="1750" b="1" dirty="0">
              <a:latin typeface="+mn-ea"/>
              <a:ea typeface="+mn-ea"/>
            </a:rPr>
            <a:t>23:32-33</a:t>
          </a:r>
          <a:r>
            <a:rPr kumimoji="1" lang="ja-JP" altLang="en-US" sz="1750" b="1" dirty="0">
              <a:latin typeface="+mn-ea"/>
              <a:ea typeface="+mn-ea"/>
            </a:rPr>
            <a:t>）</a:t>
          </a:r>
          <a:endParaRPr lang="es-ES" sz="1800" dirty="0">
            <a:latin typeface="+mn-ea"/>
            <a:ea typeface="+mn-ea"/>
          </a:endParaRPr>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pPr>
            <a:lnSpc>
              <a:spcPts val="2000"/>
            </a:lnSpc>
          </a:pPr>
          <a:r>
            <a:rPr kumimoji="1" lang="ja-JP" altLang="en-US" sz="1900" b="1" dirty="0">
              <a:effectLst>
                <a:outerShdw blurRad="38100" dist="38100" dir="2700000" algn="tl">
                  <a:srgbClr val="000000">
                    <a:alpha val="43137"/>
                  </a:srgbClr>
                </a:outerShdw>
              </a:effectLst>
            </a:rPr>
            <a:t>神はイスラエルに何をなさるかを告げられる</a:t>
          </a:r>
          <a:endParaRPr lang="es-ES" sz="19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pPr>
            <a:lnSpc>
              <a:spcPts val="1900"/>
            </a:lnSpc>
          </a:pPr>
          <a:r>
            <a:rPr kumimoji="1" lang="ja-JP" altLang="en-US" sz="1800" b="1" dirty="0">
              <a:latin typeface="+mn-ea"/>
              <a:ea typeface="+mn-ea"/>
            </a:rPr>
            <a:t>主は御使いを遣わして　彼らを守らせ、連れて　来られる（</a:t>
          </a:r>
          <a:r>
            <a:rPr kumimoji="1" lang="en-US" altLang="ja-JP" sz="1800" b="1" dirty="0">
              <a:latin typeface="+mn-ea"/>
              <a:ea typeface="+mn-ea"/>
            </a:rPr>
            <a:t>23:20</a:t>
          </a:r>
          <a:r>
            <a:rPr kumimoji="1" lang="ja-JP" altLang="en-US" sz="1800" b="1" dirty="0">
              <a:latin typeface="+mn-ea"/>
              <a:ea typeface="+mn-ea"/>
            </a:rPr>
            <a:t>）。</a:t>
          </a:r>
          <a:endParaRPr lang="es-ES" sz="1800" dirty="0">
            <a:latin typeface="+mn-ea"/>
            <a:ea typeface="+mn-ea"/>
          </a:endParaRPr>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nchor="t"/>
        <a:lstStyle/>
        <a:p>
          <a:pPr>
            <a:lnSpc>
              <a:spcPts val="1900"/>
            </a:lnSpc>
          </a:pPr>
          <a:r>
            <a:rPr kumimoji="1" lang="ja-JP" altLang="en-US" sz="1800" b="1" dirty="0">
              <a:latin typeface="+mn-ea"/>
              <a:ea typeface="+mn-ea"/>
            </a:rPr>
            <a:t>天使は彼らの前を行き、彼らをカナン［の方角］に連れて行く（</a:t>
          </a:r>
          <a:r>
            <a:rPr kumimoji="1" lang="en-US" altLang="ja-JP" sz="1800" b="1" dirty="0">
              <a:latin typeface="+mn-ea"/>
              <a:ea typeface="+mn-ea"/>
            </a:rPr>
            <a:t>23:23</a:t>
          </a:r>
          <a:r>
            <a:rPr kumimoji="1" lang="ja-JP" altLang="en-US" sz="1800" b="1" dirty="0">
              <a:latin typeface="+mn-ea"/>
              <a:ea typeface="+mn-ea"/>
            </a:rPr>
            <a:t>）</a:t>
          </a:r>
          <a:endParaRPr lang="es-ES" sz="1800" dirty="0">
            <a:latin typeface="+mn-ea"/>
            <a:ea typeface="+mn-ea"/>
          </a:endParaRPr>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nchor="t"/>
        <a:lstStyle/>
        <a:p>
          <a:pPr>
            <a:lnSpc>
              <a:spcPts val="1900"/>
            </a:lnSpc>
          </a:pPr>
          <a:r>
            <a:rPr kumimoji="1" lang="ja-JP" altLang="en-US" sz="1800" b="1" dirty="0">
              <a:latin typeface="+mn-ea"/>
              <a:ea typeface="+mn-ea"/>
            </a:rPr>
            <a:t>彼は住民に恐怖を与える（</a:t>
          </a:r>
          <a:r>
            <a:rPr kumimoji="1" lang="en-US" altLang="ja-JP" sz="1800" b="1" dirty="0">
              <a:latin typeface="+mn-ea"/>
              <a:ea typeface="+mn-ea"/>
            </a:rPr>
            <a:t>23:27</a:t>
          </a:r>
          <a:r>
            <a:rPr kumimoji="1" lang="ja-JP" altLang="en-US" sz="1800" b="1" dirty="0">
              <a:latin typeface="+mn-ea"/>
              <a:ea typeface="+mn-ea"/>
            </a:rPr>
            <a:t>）</a:t>
          </a:r>
          <a:endParaRPr lang="es-ES" sz="1800" dirty="0">
            <a:latin typeface="+mn-ea"/>
            <a:ea typeface="+mn-ea"/>
          </a:endParaRPr>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nchor="t"/>
        <a:lstStyle/>
        <a:p>
          <a:pPr>
            <a:lnSpc>
              <a:spcPts val="1900"/>
            </a:lnSpc>
          </a:pPr>
          <a:r>
            <a:rPr kumimoji="1" lang="ja-JP" altLang="en-US" sz="1800" b="1" dirty="0">
              <a:latin typeface="+mn-ea"/>
              <a:ea typeface="+mn-ea"/>
            </a:rPr>
            <a:t>主は恐怖を遣わして、　彼らを追い出される（</a:t>
          </a:r>
          <a:r>
            <a:rPr kumimoji="1" lang="en-US" altLang="ja-JP" sz="1800" b="1" dirty="0">
              <a:latin typeface="+mn-ea"/>
              <a:ea typeface="+mn-ea"/>
            </a:rPr>
            <a:t>23:28</a:t>
          </a:r>
          <a:r>
            <a:rPr kumimoji="1" lang="ja-JP" altLang="en-US" sz="1800" b="1" dirty="0">
              <a:latin typeface="+mn-ea"/>
              <a:ea typeface="+mn-ea"/>
            </a:rPr>
            <a:t>）　</a:t>
          </a:r>
          <a:endParaRPr lang="es-ES" sz="1800" dirty="0">
            <a:latin typeface="+mn-ea"/>
            <a:ea typeface="+mn-ea"/>
          </a:endParaRPr>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nchor="t"/>
        <a:lstStyle/>
        <a:p>
          <a:pPr>
            <a:lnSpc>
              <a:spcPts val="1900"/>
            </a:lnSpc>
          </a:pPr>
          <a:r>
            <a:rPr kumimoji="1" lang="ja-JP" altLang="en-US" sz="1800" b="1" dirty="0">
              <a:latin typeface="+mn-ea"/>
              <a:ea typeface="+mn-ea"/>
            </a:rPr>
            <a:t>主は彼らを徐々に追い　出される（</a:t>
          </a:r>
          <a:r>
            <a:rPr kumimoji="1" lang="en-US" altLang="ja-JP" sz="1800" b="1" dirty="0">
              <a:latin typeface="+mn-ea"/>
              <a:ea typeface="+mn-ea"/>
            </a:rPr>
            <a:t>23:29-30</a:t>
          </a:r>
          <a:r>
            <a:rPr kumimoji="1" lang="ja-JP" altLang="en-US" sz="1800" b="1" dirty="0">
              <a:latin typeface="+mn-ea"/>
              <a:ea typeface="+mn-ea"/>
            </a:rPr>
            <a:t>）</a:t>
          </a:r>
          <a:endParaRPr lang="es-ES" sz="1800" dirty="0">
            <a:latin typeface="+mn-ea"/>
            <a:ea typeface="+mn-ea"/>
          </a:endParaRPr>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nchor="t"/>
        <a:lstStyle/>
        <a:p>
          <a:pPr>
            <a:lnSpc>
              <a:spcPts val="1900"/>
            </a:lnSpc>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ナイル川からユーフラテス川までを支配するまで、彼らをイスラエルに　　引き渡す（</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23:31</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251892" custScaleY="121267" custLinFactNeighborX="-63" custLinFactNeighborY="-4156"/>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25866"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26926" custScaleY="278350"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24522" custScaleY="252249" custLinFactNeighborX="-912" custLinFactNeighborY="18913">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79716" custScaleY="119447" custLinFactNeighborX="-9138" custLinFactNeighborY="-2924"/>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custLinFactNeighborX="-6792" custLinFactNeighborY="10016">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custLinFactNeighborX="-5365" custLinFactNeighborY="1431">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custLinFactNeighborX="-4471" custLinFactNeighborY="-4047">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custScaleY="128883" custLinFactNeighborX="-3578" custLinFactNeighborY="-17394">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custLinFactNeighborX="-1789" custLinFactNeighborY="-25580">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97688" custLinFactNeighborX="-2321" custLinFactNeighborY="-33774">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475" y="98437"/>
          <a:ext cx="2751648" cy="66235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ts val="2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rPr>
            <a:t>神はイスラエルに何をすべきか告げられる</a:t>
          </a:r>
          <a:endParaRPr lang="es-ES" sz="1900" kern="1200" dirty="0">
            <a:effectLst>
              <a:outerShdw blurRad="38100" dist="38100" dir="2700000" algn="tl">
                <a:srgbClr val="000000">
                  <a:alpha val="43137"/>
                </a:srgbClr>
              </a:outerShdw>
            </a:effectLst>
          </a:endParaRPr>
        </a:p>
      </dsp:txBody>
      <dsp:txXfrm>
        <a:off x="21875" y="117837"/>
        <a:ext cx="2712848" cy="623555"/>
      </dsp:txXfrm>
    </dsp:sp>
    <dsp:sp modelId="{764F3D33-8790-42F3-A612-9A10B698F301}">
      <dsp:nvSpPr>
        <dsp:cNvPr id="0" name=""/>
        <dsp:cNvSpPr/>
      </dsp:nvSpPr>
      <dsp:spPr>
        <a:xfrm>
          <a:off x="277640" y="760793"/>
          <a:ext cx="275853" cy="800381"/>
        </a:xfrm>
        <a:custGeom>
          <a:avLst/>
          <a:gdLst/>
          <a:ahLst/>
          <a:cxnLst/>
          <a:rect l="0" t="0" r="0" b="0"/>
          <a:pathLst>
            <a:path>
              <a:moveTo>
                <a:pt x="0" y="0"/>
              </a:moveTo>
              <a:lnTo>
                <a:pt x="0" y="800381"/>
              </a:lnTo>
              <a:lnTo>
                <a:pt x="275853" y="800381"/>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553493" y="920042"/>
          <a:ext cx="1973873" cy="1282266"/>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ts val="2000"/>
            </a:lnSpc>
            <a:spcBef>
              <a:spcPct val="0"/>
            </a:spcBef>
            <a:spcAft>
              <a:spcPct val="35000"/>
            </a:spcAft>
            <a:buNone/>
          </a:pPr>
          <a:r>
            <a:rPr kumimoji="1" lang="ja-JP" altLang="en-US" sz="1700" b="1" kern="1200" dirty="0">
              <a:latin typeface="+mn-ea"/>
              <a:ea typeface="+mn-ea"/>
            </a:rPr>
            <a:t>神が敵の敵となるように、その声を聞きなさい </a:t>
          </a:r>
        </a:p>
        <a:p>
          <a:pPr marL="0" lvl="0" indent="0" algn="ctr" defTabSz="755650">
            <a:lnSpc>
              <a:spcPts val="2000"/>
            </a:lnSpc>
            <a:spcBef>
              <a:spcPct val="0"/>
            </a:spcBef>
            <a:spcAft>
              <a:spcPct val="35000"/>
            </a:spcAft>
            <a:buNone/>
          </a:pPr>
          <a:r>
            <a:rPr kumimoji="1" lang="en-US" altLang="ja-JP" sz="1700" b="1" kern="1200" dirty="0">
              <a:latin typeface="+mn-ea"/>
              <a:ea typeface="+mn-ea"/>
            </a:rPr>
            <a:t>(23:21-22)</a:t>
          </a:r>
          <a:endParaRPr lang="es-ES" sz="1700" kern="1200" dirty="0">
            <a:latin typeface="+mn-ea"/>
            <a:ea typeface="+mn-ea"/>
          </a:endParaRPr>
        </a:p>
      </dsp:txBody>
      <dsp:txXfrm>
        <a:off x="591049" y="957598"/>
        <a:ext cx="1898761" cy="1207154"/>
      </dsp:txXfrm>
    </dsp:sp>
    <dsp:sp modelId="{646C048A-3FAC-4BFD-8BC1-3F55D6CA3F61}">
      <dsp:nvSpPr>
        <dsp:cNvPr id="0" name=""/>
        <dsp:cNvSpPr/>
      </dsp:nvSpPr>
      <dsp:spPr>
        <a:xfrm>
          <a:off x="277640" y="760793"/>
          <a:ext cx="275853" cy="2302576"/>
        </a:xfrm>
        <a:custGeom>
          <a:avLst/>
          <a:gdLst/>
          <a:ahLst/>
          <a:cxnLst/>
          <a:rect l="0" t="0" r="0" b="0"/>
          <a:pathLst>
            <a:path>
              <a:moveTo>
                <a:pt x="0" y="0"/>
              </a:moveTo>
              <a:lnTo>
                <a:pt x="0" y="2302576"/>
              </a:lnTo>
              <a:lnTo>
                <a:pt x="275853" y="2302576"/>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553493" y="2303201"/>
          <a:ext cx="1983137" cy="1520336"/>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ts val="1800"/>
            </a:lnSpc>
            <a:spcBef>
              <a:spcPct val="0"/>
            </a:spcBef>
            <a:spcAft>
              <a:spcPct val="35000"/>
            </a:spcAft>
            <a:buNone/>
          </a:pPr>
          <a:r>
            <a:rPr kumimoji="1" lang="ja-JP" altLang="en-US" sz="1700" b="1" kern="1200" dirty="0">
              <a:latin typeface="+mn-ea"/>
              <a:ea typeface="+mn-ea"/>
            </a:rPr>
            <a:t>神がすべての病気を取り除いて　　くださるように、ただ神に仕え　　なさい　　（</a:t>
          </a:r>
          <a:r>
            <a:rPr kumimoji="1" lang="en-US" altLang="ja-JP" sz="1700" b="1" kern="1200" dirty="0">
              <a:latin typeface="+mn-ea"/>
              <a:ea typeface="+mn-ea"/>
            </a:rPr>
            <a:t>23:24-26</a:t>
          </a:r>
          <a:r>
            <a:rPr kumimoji="1" lang="ja-JP" altLang="en-US" sz="1700" b="1" kern="1200" dirty="0">
              <a:latin typeface="+mn-ea"/>
              <a:ea typeface="+mn-ea"/>
            </a:rPr>
            <a:t>）</a:t>
          </a:r>
          <a:endParaRPr lang="es-ES" sz="1700" kern="1200" dirty="0">
            <a:latin typeface="+mn-ea"/>
            <a:ea typeface="+mn-ea"/>
          </a:endParaRPr>
        </a:p>
      </dsp:txBody>
      <dsp:txXfrm>
        <a:off x="598022" y="2347730"/>
        <a:ext cx="1894079" cy="1431278"/>
      </dsp:txXfrm>
    </dsp:sp>
    <dsp:sp modelId="{2CAC2AF5-3F99-4D75-A510-79A9E815886C}">
      <dsp:nvSpPr>
        <dsp:cNvPr id="0" name=""/>
        <dsp:cNvSpPr/>
      </dsp:nvSpPr>
      <dsp:spPr>
        <a:xfrm>
          <a:off x="277640" y="760793"/>
          <a:ext cx="267882" cy="4027138"/>
        </a:xfrm>
        <a:custGeom>
          <a:avLst/>
          <a:gdLst/>
          <a:ahLst/>
          <a:cxnLst/>
          <a:rect l="0" t="0" r="0" b="0"/>
          <a:pathLst>
            <a:path>
              <a:moveTo>
                <a:pt x="0" y="0"/>
              </a:moveTo>
              <a:lnTo>
                <a:pt x="0" y="4027138"/>
              </a:lnTo>
              <a:lnTo>
                <a:pt x="267882" y="402713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545523" y="4099045"/>
          <a:ext cx="1962128" cy="1377773"/>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777875">
            <a:lnSpc>
              <a:spcPts val="1900"/>
            </a:lnSpc>
            <a:spcBef>
              <a:spcPct val="0"/>
            </a:spcBef>
            <a:spcAft>
              <a:spcPct val="35000"/>
            </a:spcAft>
            <a:buNone/>
          </a:pPr>
          <a:r>
            <a:rPr kumimoji="1" lang="ja-JP" altLang="en-US" sz="1750" b="1" kern="1200" dirty="0">
              <a:latin typeface="+mn-ea"/>
              <a:ea typeface="+mn-ea"/>
            </a:rPr>
            <a:t>カナン人と同盟を結ばず、彼らの神々を拝まない　ように　　（</a:t>
          </a:r>
          <a:r>
            <a:rPr kumimoji="1" lang="en-US" altLang="ja-JP" sz="1750" b="1" kern="1200" dirty="0">
              <a:latin typeface="+mn-ea"/>
              <a:ea typeface="+mn-ea"/>
            </a:rPr>
            <a:t>23:32-33</a:t>
          </a:r>
          <a:r>
            <a:rPr kumimoji="1" lang="ja-JP" altLang="en-US" sz="1750" b="1" kern="1200" dirty="0">
              <a:latin typeface="+mn-ea"/>
              <a:ea typeface="+mn-ea"/>
            </a:rPr>
            <a:t>）</a:t>
          </a:r>
          <a:endParaRPr lang="es-ES" sz="1800" kern="1200" dirty="0">
            <a:latin typeface="+mn-ea"/>
            <a:ea typeface="+mn-ea"/>
          </a:endParaRPr>
        </a:p>
      </dsp:txBody>
      <dsp:txXfrm>
        <a:off x="585877" y="4139399"/>
        <a:ext cx="1881420" cy="1297065"/>
      </dsp:txXfrm>
    </dsp:sp>
    <dsp:sp modelId="{2C16D801-25D9-476F-A96A-456EF4DC99BF}">
      <dsp:nvSpPr>
        <dsp:cNvPr id="0" name=""/>
        <dsp:cNvSpPr/>
      </dsp:nvSpPr>
      <dsp:spPr>
        <a:xfrm>
          <a:off x="2928087" y="105167"/>
          <a:ext cx="3055595" cy="65241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ts val="2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rPr>
            <a:t>神はイスラエルに何をなさるかを告げられる</a:t>
          </a:r>
          <a:endParaRPr lang="es-ES" sz="1900" kern="1200" dirty="0">
            <a:effectLst>
              <a:outerShdw blurRad="38100" dist="38100" dir="2700000" algn="tl">
                <a:srgbClr val="000000">
                  <a:alpha val="43137"/>
                </a:srgbClr>
              </a:outerShdw>
            </a:effectLst>
          </a:endParaRPr>
        </a:p>
      </dsp:txBody>
      <dsp:txXfrm>
        <a:off x="2947196" y="124276"/>
        <a:ext cx="3017377" cy="614196"/>
      </dsp:txXfrm>
    </dsp:sp>
    <dsp:sp modelId="{48A48776-191B-4C31-B6FC-C0F773CE0533}">
      <dsp:nvSpPr>
        <dsp:cNvPr id="0" name=""/>
        <dsp:cNvSpPr/>
      </dsp:nvSpPr>
      <dsp:spPr>
        <a:xfrm>
          <a:off x="3233646" y="757581"/>
          <a:ext cx="346026" cy="685227"/>
        </a:xfrm>
        <a:custGeom>
          <a:avLst/>
          <a:gdLst/>
          <a:ahLst/>
          <a:cxnLst/>
          <a:rect l="0" t="0" r="0" b="0"/>
          <a:pathLst>
            <a:path>
              <a:moveTo>
                <a:pt x="0" y="0"/>
              </a:moveTo>
              <a:lnTo>
                <a:pt x="0" y="685227"/>
              </a:lnTo>
              <a:lnTo>
                <a:pt x="346026" y="68522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579673" y="964808"/>
          <a:ext cx="2704526" cy="956001"/>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ts val="1900"/>
            </a:lnSpc>
            <a:spcBef>
              <a:spcPct val="0"/>
            </a:spcBef>
            <a:spcAft>
              <a:spcPct val="35000"/>
            </a:spcAft>
            <a:buNone/>
          </a:pPr>
          <a:r>
            <a:rPr kumimoji="1" lang="ja-JP" altLang="en-US" sz="1800" b="1" kern="1200" dirty="0">
              <a:latin typeface="+mn-ea"/>
              <a:ea typeface="+mn-ea"/>
            </a:rPr>
            <a:t>主は御使いを遣わして　彼らを守らせ、連れて　来られる（</a:t>
          </a:r>
          <a:r>
            <a:rPr kumimoji="1" lang="en-US" altLang="ja-JP" sz="1800" b="1" kern="1200" dirty="0">
              <a:latin typeface="+mn-ea"/>
              <a:ea typeface="+mn-ea"/>
            </a:rPr>
            <a:t>23:20</a:t>
          </a:r>
          <a:r>
            <a:rPr kumimoji="1" lang="ja-JP" altLang="en-US" sz="1800" b="1" kern="1200" dirty="0">
              <a:latin typeface="+mn-ea"/>
              <a:ea typeface="+mn-ea"/>
            </a:rPr>
            <a:t>）。</a:t>
          </a:r>
          <a:endParaRPr lang="es-ES" sz="1800" kern="1200" dirty="0">
            <a:latin typeface="+mn-ea"/>
            <a:ea typeface="+mn-ea"/>
          </a:endParaRPr>
        </a:p>
      </dsp:txBody>
      <dsp:txXfrm>
        <a:off x="3607673" y="992808"/>
        <a:ext cx="2648526" cy="900001"/>
      </dsp:txXfrm>
    </dsp:sp>
    <dsp:sp modelId="{FC03CFAA-8D1B-4B4D-B6E7-202EB01B9AF3}">
      <dsp:nvSpPr>
        <dsp:cNvPr id="0" name=""/>
        <dsp:cNvSpPr/>
      </dsp:nvSpPr>
      <dsp:spPr>
        <a:xfrm>
          <a:off x="3233646" y="757581"/>
          <a:ext cx="358496" cy="1651663"/>
        </a:xfrm>
        <a:custGeom>
          <a:avLst/>
          <a:gdLst/>
          <a:ahLst/>
          <a:cxnLst/>
          <a:rect l="0" t="0" r="0" b="0"/>
          <a:pathLst>
            <a:path>
              <a:moveTo>
                <a:pt x="0" y="0"/>
              </a:moveTo>
              <a:lnTo>
                <a:pt x="0" y="1651663"/>
              </a:lnTo>
              <a:lnTo>
                <a:pt x="358496" y="165166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592143" y="2010468"/>
          <a:ext cx="2704526" cy="79755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t" anchorCtr="0">
          <a:noAutofit/>
        </a:bodyPr>
        <a:lstStyle/>
        <a:p>
          <a:pPr marL="0" lvl="0" indent="0" algn="ctr" defTabSz="800100">
            <a:lnSpc>
              <a:spcPts val="1900"/>
            </a:lnSpc>
            <a:spcBef>
              <a:spcPct val="0"/>
            </a:spcBef>
            <a:spcAft>
              <a:spcPct val="35000"/>
            </a:spcAft>
            <a:buNone/>
          </a:pPr>
          <a:r>
            <a:rPr kumimoji="1" lang="ja-JP" altLang="en-US" sz="1800" b="1" kern="1200" dirty="0">
              <a:latin typeface="+mn-ea"/>
              <a:ea typeface="+mn-ea"/>
            </a:rPr>
            <a:t>天使は彼らの前を行き、彼らをカナン［の方角］に連れて行く（</a:t>
          </a:r>
          <a:r>
            <a:rPr kumimoji="1" lang="en-US" altLang="ja-JP" sz="1800" b="1" kern="1200" dirty="0">
              <a:latin typeface="+mn-ea"/>
              <a:ea typeface="+mn-ea"/>
            </a:rPr>
            <a:t>23:23</a:t>
          </a:r>
          <a:r>
            <a:rPr kumimoji="1" lang="ja-JP" altLang="en-US" sz="1800" b="1" kern="1200" dirty="0">
              <a:latin typeface="+mn-ea"/>
              <a:ea typeface="+mn-ea"/>
            </a:rPr>
            <a:t>）</a:t>
          </a:r>
          <a:endParaRPr lang="es-ES" sz="1800" kern="1200" dirty="0">
            <a:latin typeface="+mn-ea"/>
            <a:ea typeface="+mn-ea"/>
          </a:endParaRPr>
        </a:p>
      </dsp:txBody>
      <dsp:txXfrm>
        <a:off x="3615503" y="2033828"/>
        <a:ext cx="2657806" cy="750835"/>
      </dsp:txXfrm>
    </dsp:sp>
    <dsp:sp modelId="{0B4D5CE0-CDE7-416B-8E23-2559268C5123}">
      <dsp:nvSpPr>
        <dsp:cNvPr id="0" name=""/>
        <dsp:cNvSpPr/>
      </dsp:nvSpPr>
      <dsp:spPr>
        <a:xfrm>
          <a:off x="3233646" y="757581"/>
          <a:ext cx="366309" cy="2430167"/>
        </a:xfrm>
        <a:custGeom>
          <a:avLst/>
          <a:gdLst/>
          <a:ahLst/>
          <a:cxnLst/>
          <a:rect l="0" t="0" r="0" b="0"/>
          <a:pathLst>
            <a:path>
              <a:moveTo>
                <a:pt x="0" y="0"/>
              </a:moveTo>
              <a:lnTo>
                <a:pt x="0" y="2430167"/>
              </a:lnTo>
              <a:lnTo>
                <a:pt x="366309" y="243016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599956" y="2914651"/>
          <a:ext cx="2704526" cy="54619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t" anchorCtr="0">
          <a:noAutofit/>
        </a:bodyPr>
        <a:lstStyle/>
        <a:p>
          <a:pPr marL="0" lvl="0" indent="0" algn="ctr" defTabSz="800100">
            <a:lnSpc>
              <a:spcPts val="1900"/>
            </a:lnSpc>
            <a:spcBef>
              <a:spcPct val="0"/>
            </a:spcBef>
            <a:spcAft>
              <a:spcPct val="35000"/>
            </a:spcAft>
            <a:buNone/>
          </a:pPr>
          <a:r>
            <a:rPr kumimoji="1" lang="ja-JP" altLang="en-US" sz="1800" b="1" kern="1200" dirty="0">
              <a:latin typeface="+mn-ea"/>
              <a:ea typeface="+mn-ea"/>
            </a:rPr>
            <a:t>彼は住民に恐怖を与える（</a:t>
          </a:r>
          <a:r>
            <a:rPr kumimoji="1" lang="en-US" altLang="ja-JP" sz="1800" b="1" kern="1200" dirty="0">
              <a:latin typeface="+mn-ea"/>
              <a:ea typeface="+mn-ea"/>
            </a:rPr>
            <a:t>23:27</a:t>
          </a:r>
          <a:r>
            <a:rPr kumimoji="1" lang="ja-JP" altLang="en-US" sz="1800" b="1" kern="1200" dirty="0">
              <a:latin typeface="+mn-ea"/>
              <a:ea typeface="+mn-ea"/>
            </a:rPr>
            <a:t>）</a:t>
          </a:r>
          <a:endParaRPr lang="es-ES" sz="1800" kern="1200" dirty="0">
            <a:latin typeface="+mn-ea"/>
            <a:ea typeface="+mn-ea"/>
          </a:endParaRPr>
        </a:p>
      </dsp:txBody>
      <dsp:txXfrm>
        <a:off x="3615954" y="2930649"/>
        <a:ext cx="2672530" cy="514199"/>
      </dsp:txXfrm>
    </dsp:sp>
    <dsp:sp modelId="{C9AD4B2F-B8D5-441A-822E-E35D0C26A0F9}">
      <dsp:nvSpPr>
        <dsp:cNvPr id="0" name=""/>
        <dsp:cNvSpPr/>
      </dsp:nvSpPr>
      <dsp:spPr>
        <a:xfrm>
          <a:off x="3233646" y="757581"/>
          <a:ext cx="374113" cy="3118891"/>
        </a:xfrm>
        <a:custGeom>
          <a:avLst/>
          <a:gdLst/>
          <a:ahLst/>
          <a:cxnLst/>
          <a:rect l="0" t="0" r="0" b="0"/>
          <a:pathLst>
            <a:path>
              <a:moveTo>
                <a:pt x="0" y="0"/>
              </a:moveTo>
              <a:lnTo>
                <a:pt x="0" y="3118891"/>
              </a:lnTo>
              <a:lnTo>
                <a:pt x="374113" y="31188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607760" y="3524496"/>
          <a:ext cx="2704526" cy="703953"/>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t" anchorCtr="0">
          <a:noAutofit/>
        </a:bodyPr>
        <a:lstStyle/>
        <a:p>
          <a:pPr marL="0" lvl="0" indent="0" algn="ctr" defTabSz="800100">
            <a:lnSpc>
              <a:spcPts val="1900"/>
            </a:lnSpc>
            <a:spcBef>
              <a:spcPct val="0"/>
            </a:spcBef>
            <a:spcAft>
              <a:spcPct val="35000"/>
            </a:spcAft>
            <a:buNone/>
          </a:pPr>
          <a:r>
            <a:rPr kumimoji="1" lang="ja-JP" altLang="en-US" sz="1800" b="1" kern="1200" dirty="0">
              <a:latin typeface="+mn-ea"/>
              <a:ea typeface="+mn-ea"/>
            </a:rPr>
            <a:t>主は恐怖を遣わして、　彼らを追い出される（</a:t>
          </a:r>
          <a:r>
            <a:rPr kumimoji="1" lang="en-US" altLang="ja-JP" sz="1800" b="1" kern="1200" dirty="0">
              <a:latin typeface="+mn-ea"/>
              <a:ea typeface="+mn-ea"/>
            </a:rPr>
            <a:t>23:28</a:t>
          </a:r>
          <a:r>
            <a:rPr kumimoji="1" lang="ja-JP" altLang="en-US" sz="1800" b="1" kern="1200" dirty="0">
              <a:latin typeface="+mn-ea"/>
              <a:ea typeface="+mn-ea"/>
            </a:rPr>
            <a:t>）　</a:t>
          </a:r>
          <a:endParaRPr lang="es-ES" sz="1800" kern="1200" dirty="0">
            <a:latin typeface="+mn-ea"/>
            <a:ea typeface="+mn-ea"/>
          </a:endParaRPr>
        </a:p>
      </dsp:txBody>
      <dsp:txXfrm>
        <a:off x="3628378" y="3545114"/>
        <a:ext cx="2663290" cy="662717"/>
      </dsp:txXfrm>
    </dsp:sp>
    <dsp:sp modelId="{B84EDD32-83AD-4C7B-8D37-09AEC8E052F9}">
      <dsp:nvSpPr>
        <dsp:cNvPr id="0" name=""/>
        <dsp:cNvSpPr/>
      </dsp:nvSpPr>
      <dsp:spPr>
        <a:xfrm>
          <a:off x="3233646" y="757581"/>
          <a:ext cx="389747" cy="3835803"/>
        </a:xfrm>
        <a:custGeom>
          <a:avLst/>
          <a:gdLst/>
          <a:ahLst/>
          <a:cxnLst/>
          <a:rect l="0" t="0" r="0" b="0"/>
          <a:pathLst>
            <a:path>
              <a:moveTo>
                <a:pt x="0" y="0"/>
              </a:moveTo>
              <a:lnTo>
                <a:pt x="0" y="3835803"/>
              </a:lnTo>
              <a:lnTo>
                <a:pt x="389747" y="383580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623394" y="4320287"/>
          <a:ext cx="2704526" cy="54619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t" anchorCtr="0">
          <a:noAutofit/>
        </a:bodyPr>
        <a:lstStyle/>
        <a:p>
          <a:pPr marL="0" lvl="0" indent="0" algn="ctr" defTabSz="800100">
            <a:lnSpc>
              <a:spcPts val="1900"/>
            </a:lnSpc>
            <a:spcBef>
              <a:spcPct val="0"/>
            </a:spcBef>
            <a:spcAft>
              <a:spcPct val="35000"/>
            </a:spcAft>
            <a:buNone/>
          </a:pPr>
          <a:r>
            <a:rPr kumimoji="1" lang="ja-JP" altLang="en-US" sz="1800" b="1" kern="1200" dirty="0">
              <a:latin typeface="+mn-ea"/>
              <a:ea typeface="+mn-ea"/>
            </a:rPr>
            <a:t>主は彼らを徐々に追い　出される（</a:t>
          </a:r>
          <a:r>
            <a:rPr kumimoji="1" lang="en-US" altLang="ja-JP" sz="1800" b="1" kern="1200" dirty="0">
              <a:latin typeface="+mn-ea"/>
              <a:ea typeface="+mn-ea"/>
            </a:rPr>
            <a:t>23:29-30</a:t>
          </a:r>
          <a:r>
            <a:rPr kumimoji="1" lang="ja-JP" altLang="en-US" sz="1800" b="1" kern="1200" dirty="0">
              <a:latin typeface="+mn-ea"/>
              <a:ea typeface="+mn-ea"/>
            </a:rPr>
            <a:t>）</a:t>
          </a:r>
          <a:endParaRPr lang="es-ES" sz="1800" kern="1200" dirty="0">
            <a:latin typeface="+mn-ea"/>
            <a:ea typeface="+mn-ea"/>
          </a:endParaRPr>
        </a:p>
      </dsp:txBody>
      <dsp:txXfrm>
        <a:off x="3639392" y="4336285"/>
        <a:ext cx="2672530" cy="514199"/>
      </dsp:txXfrm>
    </dsp:sp>
    <dsp:sp modelId="{B18A2427-8B60-4E58-9E91-3D82907DCED2}">
      <dsp:nvSpPr>
        <dsp:cNvPr id="0" name=""/>
        <dsp:cNvSpPr/>
      </dsp:nvSpPr>
      <dsp:spPr>
        <a:xfrm>
          <a:off x="3233646" y="757581"/>
          <a:ext cx="385098" cy="4740577"/>
        </a:xfrm>
        <a:custGeom>
          <a:avLst/>
          <a:gdLst/>
          <a:ahLst/>
          <a:cxnLst/>
          <a:rect l="0" t="0" r="0" b="0"/>
          <a:pathLst>
            <a:path>
              <a:moveTo>
                <a:pt x="0" y="0"/>
              </a:moveTo>
              <a:lnTo>
                <a:pt x="0" y="4740577"/>
              </a:lnTo>
              <a:lnTo>
                <a:pt x="385098" y="474057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618745" y="4958276"/>
          <a:ext cx="2704526" cy="1079763"/>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t" anchorCtr="0">
          <a:noAutofit/>
        </a:bodyPr>
        <a:lstStyle/>
        <a:p>
          <a:pPr marL="0" lvl="0" indent="0" algn="ctr" defTabSz="800100">
            <a:lnSpc>
              <a:spcPts val="1900"/>
            </a:lnSpc>
            <a:spcBef>
              <a:spcPct val="0"/>
            </a:spcBef>
            <a:spcAft>
              <a:spcPct val="35000"/>
            </a:spcAft>
            <a:buNone/>
          </a:pP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ナイル川からユーフラテス川までを支配するまで、彼らをイスラエルに　　引き渡す（</a:t>
          </a:r>
          <a:r>
            <a:rPr kumimoji="1" lang="en-US" altLang="ja-JP"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23:31</a:t>
          </a:r>
          <a:r>
            <a:rPr kumimoji="1" lang="ja-JP" altLang="en-U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rPr>
            <a:t>）</a:t>
          </a:r>
          <a:endParaRPr kumimoji="1" lang="es-ES" sz="1800" b="1" kern="1200" dirty="0">
            <a:solidFill>
              <a:prstClr val="black">
                <a:hueOff val="0"/>
                <a:satOff val="0"/>
                <a:lumOff val="0"/>
                <a:alphaOff val="0"/>
              </a:prstClr>
            </a:solidFill>
            <a:latin typeface="游ゴシック" panose="020B0400000000000000" pitchFamily="50" charset="-128"/>
            <a:ea typeface="游ゴシック" panose="020B0400000000000000" pitchFamily="50" charset="-128"/>
            <a:cs typeface="+mn-cs"/>
          </a:endParaRPr>
        </a:p>
      </dsp:txBody>
      <dsp:txXfrm>
        <a:off x="3650370" y="4989901"/>
        <a:ext cx="2641276" cy="10165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2A2D4-5973-4889-B515-B65CFB23489E}" type="datetimeFigureOut">
              <a:rPr kumimoji="1" lang="ja-JP" altLang="en-US" smtClean="0"/>
              <a:t>2025/8/25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89B0A-A08D-4428-9783-C806914A2B4A}" type="slidenum">
              <a:rPr kumimoji="1" lang="ja-JP" altLang="en-US" smtClean="0"/>
              <a:t>‹Nº›</a:t>
            </a:fld>
            <a:endParaRPr kumimoji="1" lang="ja-JP" altLang="en-US"/>
          </a:p>
        </p:txBody>
      </p:sp>
    </p:spTree>
    <p:extLst>
      <p:ext uri="{BB962C8B-B14F-4D97-AF65-F5344CB8AC3E}">
        <p14:creationId xmlns:p14="http://schemas.microsoft.com/office/powerpoint/2010/main" val="34184529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B89B0A-A08D-4428-9783-C806914A2B4A}" type="slidenum">
              <a:rPr kumimoji="1" lang="ja-JP" altLang="en-US" smtClean="0"/>
              <a:t>10</a:t>
            </a:fld>
            <a:endParaRPr kumimoji="1" lang="ja-JP" altLang="en-US"/>
          </a:p>
        </p:txBody>
      </p:sp>
    </p:spTree>
    <p:extLst>
      <p:ext uri="{BB962C8B-B14F-4D97-AF65-F5344CB8AC3E}">
        <p14:creationId xmlns:p14="http://schemas.microsoft.com/office/powerpoint/2010/main" val="11298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25/08/2025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25/08/2025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25/08/2025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25/08/2025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12"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2.jpeg"/><Relationship Id="rId5" Type="http://schemas.openxmlformats.org/officeDocument/2006/relationships/diagramLayout" Target="../diagrams/layout1.xml"/><Relationship Id="rId10" Type="http://schemas.openxmlformats.org/officeDocument/2006/relationships/image" Target="../media/image31.jpeg"/><Relationship Id="rId4" Type="http://schemas.openxmlformats.org/officeDocument/2006/relationships/diagramData" Target="../diagrams/data1.xml"/><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101294" y="465942"/>
            <a:ext cx="5892494" cy="2554545"/>
          </a:xfrm>
          <a:prstGeom prst="rect">
            <a:avLst/>
          </a:prstGeom>
          <a:noFill/>
        </p:spPr>
        <p:txBody>
          <a:bodyPr wrap="square" rtlCol="0">
            <a:spAutoFit/>
          </a:bodyPr>
          <a:lstStyle/>
          <a:p>
            <a:pPr algn="ctr"/>
            <a:r>
              <a:rPr lang="ja-JP" altLang="en-US"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律法を</a:t>
            </a:r>
            <a:endParaRPr lang="en-US" altLang="ja-JP"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endParaRPr>
          </a:p>
          <a:p>
            <a:pPr algn="ctr"/>
            <a:r>
              <a:rPr lang="ja-JP" altLang="en-US"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実践する</a:t>
            </a:r>
            <a:endPar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265417" y="6248888"/>
            <a:ext cx="2903359" cy="400110"/>
          </a:xfrm>
          <a:prstGeom prst="rect">
            <a:avLst/>
          </a:prstGeom>
          <a:noFill/>
        </p:spPr>
        <p:txBody>
          <a:bodyPr wrap="none" rtlCol="0">
            <a:spAutoFit/>
          </a:bodyPr>
          <a:lstStyle/>
          <a:p>
            <a:r>
              <a:rPr lang="en-US" altLang="ja-JP" sz="2000" b="1" dirty="0">
                <a:solidFill>
                  <a:schemeClr val="accent2">
                    <a:lumMod val="20000"/>
                    <a:lumOff val="80000"/>
                  </a:schemeClr>
                </a:solidFill>
                <a:effectLst>
                  <a:outerShdw blurRad="38100" dist="38100" dir="2700000" algn="tl">
                    <a:srgbClr val="000000">
                      <a:alpha val="43137"/>
                    </a:srgbClr>
                  </a:outerShdw>
                </a:effectLst>
                <a:latin typeface="+mn-ea"/>
              </a:rPr>
              <a:t>2025</a:t>
            </a:r>
            <a:r>
              <a:rPr lang="ja-JP" altLang="en-US" sz="2000" b="1" dirty="0">
                <a:solidFill>
                  <a:schemeClr val="accent2">
                    <a:lumMod val="20000"/>
                    <a:lumOff val="80000"/>
                  </a:schemeClr>
                </a:solidFill>
                <a:effectLst>
                  <a:outerShdw blurRad="38100" dist="38100" dir="2700000" algn="tl">
                    <a:srgbClr val="000000">
                      <a:alpha val="43137"/>
                    </a:srgbClr>
                  </a:outerShdw>
                </a:effectLst>
                <a:latin typeface="+mn-ea"/>
              </a:rPr>
              <a:t>年</a:t>
            </a:r>
            <a:r>
              <a:rPr lang="en-US" altLang="ja-JP" sz="2000" b="1" dirty="0">
                <a:solidFill>
                  <a:schemeClr val="accent2">
                    <a:lumMod val="20000"/>
                    <a:lumOff val="80000"/>
                  </a:schemeClr>
                </a:solidFill>
                <a:effectLst>
                  <a:outerShdw blurRad="38100" dist="38100" dir="2700000" algn="tl">
                    <a:srgbClr val="000000">
                      <a:alpha val="43137"/>
                    </a:srgbClr>
                  </a:outerShdw>
                </a:effectLst>
                <a:latin typeface="+mn-ea"/>
              </a:rPr>
              <a:t>8</a:t>
            </a:r>
            <a:r>
              <a:rPr lang="ja-JP" altLang="en-US" sz="2000" b="1" dirty="0">
                <a:solidFill>
                  <a:schemeClr val="accent2">
                    <a:lumMod val="20000"/>
                    <a:lumOff val="80000"/>
                  </a:schemeClr>
                </a:solidFill>
                <a:effectLst>
                  <a:outerShdw blurRad="38100" dist="38100" dir="2700000" algn="tl">
                    <a:srgbClr val="000000">
                      <a:alpha val="43137"/>
                    </a:srgbClr>
                  </a:outerShdw>
                </a:effectLst>
                <a:latin typeface="+mn-ea"/>
              </a:rPr>
              <a:t>月</a:t>
            </a:r>
            <a:r>
              <a:rPr lang="en-US" altLang="ja-JP" sz="2000" b="1" dirty="0">
                <a:solidFill>
                  <a:schemeClr val="accent2">
                    <a:lumMod val="20000"/>
                    <a:lumOff val="80000"/>
                  </a:schemeClr>
                </a:solidFill>
                <a:effectLst>
                  <a:outerShdw blurRad="38100" dist="38100" dir="2700000" algn="tl">
                    <a:srgbClr val="000000">
                      <a:alpha val="43137"/>
                    </a:srgbClr>
                  </a:outerShdw>
                </a:effectLst>
                <a:latin typeface="+mn-ea"/>
              </a:rPr>
              <a:t>30</a:t>
            </a:r>
            <a:r>
              <a:rPr lang="ja-JP" altLang="en-US" sz="2000" b="1" dirty="0">
                <a:solidFill>
                  <a:schemeClr val="accent2">
                    <a:lumMod val="20000"/>
                    <a:lumOff val="80000"/>
                  </a:schemeClr>
                </a:solidFill>
                <a:effectLst>
                  <a:outerShdw blurRad="38100" dist="38100" dir="2700000" algn="tl">
                    <a:srgbClr val="000000">
                      <a:alpha val="43137"/>
                    </a:srgbClr>
                  </a:outerShdw>
                </a:effectLst>
                <a:latin typeface="+mn-ea"/>
              </a:rPr>
              <a:t>日　第</a:t>
            </a:r>
            <a:r>
              <a:rPr lang="en-US" altLang="ja-JP" sz="2000" b="1" dirty="0">
                <a:solidFill>
                  <a:schemeClr val="accent2">
                    <a:lumMod val="20000"/>
                    <a:lumOff val="80000"/>
                  </a:schemeClr>
                </a:solidFill>
                <a:effectLst>
                  <a:outerShdw blurRad="38100" dist="38100" dir="2700000" algn="tl">
                    <a:srgbClr val="000000">
                      <a:alpha val="43137"/>
                    </a:srgbClr>
                  </a:outerShdw>
                </a:effectLst>
                <a:latin typeface="+mn-ea"/>
              </a:rPr>
              <a:t>9</a:t>
            </a:r>
            <a:r>
              <a:rPr lang="ja-JP" altLang="en-US" sz="2000" b="1" dirty="0">
                <a:solidFill>
                  <a:schemeClr val="accent2">
                    <a:lumMod val="20000"/>
                    <a:lumOff val="80000"/>
                  </a:schemeClr>
                </a:solidFill>
                <a:effectLst>
                  <a:outerShdw blurRad="38100" dist="38100" dir="2700000" algn="tl">
                    <a:srgbClr val="000000">
                      <a:alpha val="43137"/>
                    </a:srgbClr>
                  </a:outerShdw>
                </a:effectLst>
                <a:latin typeface="+mn-ea"/>
              </a:rPr>
              <a:t>課</a:t>
            </a:r>
            <a:endParaRPr lang="en" sz="2000" b="1" dirty="0">
              <a:solidFill>
                <a:schemeClr val="accent2">
                  <a:lumMod val="20000"/>
                  <a:lumOff val="80000"/>
                </a:schemeClr>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ja-JP" altLang="en-US"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神の当初の計画</a:t>
            </a:r>
            <a:endPar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962646" cy="10156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000" b="1" dirty="0">
                <a:solidFill>
                  <a:schemeClr val="accent2">
                    <a:lumMod val="50000"/>
                  </a:schemeClr>
                </a:solidFill>
                <a:latin typeface="+mn-ea"/>
              </a:rPr>
              <a:t>見よ、わたしは使をあなたの前につかわし、　　あなたを道で守らせ、わたしが備えた所に　　　導かせるであろう。　</a:t>
            </a:r>
            <a:r>
              <a:rPr lang="en" b="1" dirty="0">
                <a:solidFill>
                  <a:schemeClr val="accent2">
                    <a:lumMod val="50000"/>
                  </a:schemeClr>
                </a:solidFill>
                <a:latin typeface="+mn-ea"/>
              </a:rPr>
              <a:t>(</a:t>
            </a:r>
            <a:r>
              <a:rPr lang="ja-JP" altLang="en-US" b="1" dirty="0">
                <a:solidFill>
                  <a:schemeClr val="accent2">
                    <a:lumMod val="50000"/>
                  </a:schemeClr>
                </a:solidFill>
                <a:latin typeface="+mn-ea"/>
              </a:rPr>
              <a:t>出エジプト</a:t>
            </a:r>
            <a:r>
              <a:rPr lang="en" b="1" dirty="0">
                <a:solidFill>
                  <a:schemeClr val="accent2">
                    <a:lumMod val="50000"/>
                  </a:schemeClr>
                </a:solidFill>
                <a:latin typeface="+mn-ea"/>
              </a:rPr>
              <a:t>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76202" y="1666771"/>
            <a:ext cx="5691552" cy="969496"/>
          </a:xfrm>
          <a:prstGeom prst="rect">
            <a:avLst/>
          </a:prstGeom>
          <a:noFill/>
        </p:spPr>
        <p:txBody>
          <a:bodyPr wrap="square" rtlCol="0">
            <a:spAutoFit/>
          </a:bodyPr>
          <a:lstStyle/>
          <a:p>
            <a:pPr>
              <a:spcBef>
                <a:spcPts val="600"/>
              </a:spcBef>
            </a:pPr>
            <a:r>
              <a:rPr lang="ja-JP" altLang="en-US" sz="1900" b="1" dirty="0">
                <a:latin typeface="+mn-ea"/>
              </a:rPr>
              <a:t>なぜ神はアブラハムにカナン人の土地を与えなかったのか？「アモリ人の咎はまだ満ちていないからである」（創</a:t>
            </a:r>
            <a:r>
              <a:rPr lang="en-US" altLang="ja-JP" sz="1900" b="1" dirty="0">
                <a:latin typeface="+mn-ea"/>
              </a:rPr>
              <a:t>15:16</a:t>
            </a:r>
            <a:r>
              <a:rPr lang="ja-JP" altLang="en-US" sz="1900" b="1" dirty="0">
                <a:latin typeface="+mn-ea"/>
              </a:rPr>
              <a:t>）。</a:t>
            </a:r>
            <a:endParaRPr lang="en" sz="1900" b="1" dirty="0">
              <a:latin typeface="+mn-ea"/>
            </a:endParaRP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2420501235"/>
              </p:ext>
            </p:extLst>
          </p:nvPr>
        </p:nvGraphicFramePr>
        <p:xfrm>
          <a:off x="5711927" y="514349"/>
          <a:ext cx="6346720" cy="6343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727" y="5224169"/>
            <a:ext cx="1941015"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87529" y="5232165"/>
            <a:ext cx="111947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86734" y="5232165"/>
            <a:ext cx="1494410"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60879" y="5232165"/>
            <a:ext cx="1192163"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759878"/>
            <a:ext cx="5895971" cy="1261884"/>
          </a:xfrm>
          <a:prstGeom prst="rect">
            <a:avLst/>
          </a:prstGeom>
          <a:noFill/>
        </p:spPr>
        <p:txBody>
          <a:bodyPr wrap="square">
            <a:spAutoFit/>
          </a:bodyPr>
          <a:lstStyle/>
          <a:p>
            <a:pPr>
              <a:spcBef>
                <a:spcPts val="600"/>
              </a:spcBef>
            </a:pPr>
            <a:r>
              <a:rPr lang="ja-JP" altLang="en-US" sz="1900" b="1" dirty="0">
                <a:latin typeface="+mn-ea"/>
              </a:rPr>
              <a:t>もし神が戦うことなく彼らをエジプトから導き出し、　海を二つに分け、奇跡的に彼らを養い、御使いをもって彼らを導いたとしたら</a:t>
            </a:r>
            <a:r>
              <a:rPr lang="en-US" altLang="ja-JP" sz="1900" b="1" dirty="0">
                <a:latin typeface="+mn-ea"/>
              </a:rPr>
              <a:t>......</a:t>
            </a:r>
            <a:r>
              <a:rPr lang="ja-JP" altLang="en-US" sz="1900" b="1" dirty="0">
                <a:latin typeface="+mn-ea"/>
              </a:rPr>
              <a:t>神は彼らが戦うことなくカナンを与えられるのではないだろうか？</a:t>
            </a:r>
            <a:endParaRPr lang="en" sz="1900" b="1" dirty="0">
              <a:latin typeface="+mn-ea"/>
            </a:endParaRP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60790"/>
            <a:ext cx="5682027" cy="969496"/>
          </a:xfrm>
          <a:prstGeom prst="rect">
            <a:avLst/>
          </a:prstGeom>
          <a:noFill/>
        </p:spPr>
        <p:txBody>
          <a:bodyPr wrap="square">
            <a:spAutoFit/>
          </a:bodyPr>
          <a:lstStyle/>
          <a:p>
            <a:pPr>
              <a:spcBef>
                <a:spcPts val="600"/>
              </a:spcBef>
            </a:pPr>
            <a:r>
              <a:rPr lang="en-US" altLang="ja-JP" sz="1900" b="1" dirty="0">
                <a:latin typeface="+mn-ea"/>
              </a:rPr>
              <a:t>4</a:t>
            </a:r>
            <a:r>
              <a:rPr lang="ja-JP" altLang="en-US" sz="1900" b="1" dirty="0">
                <a:latin typeface="+mn-ea"/>
              </a:rPr>
              <a:t>世紀もの間、カナン人は自分たちのやり方を変えていなかった。その地をイスラエルに引き渡す　時が来たのだ</a:t>
            </a:r>
            <a:r>
              <a:rPr lang="en-US" altLang="ja-JP" sz="1900" b="1" dirty="0">
                <a:latin typeface="+mn-ea"/>
              </a:rPr>
              <a:t>...</a:t>
            </a:r>
            <a:r>
              <a:rPr lang="ja-JP" altLang="en-US" sz="1900" b="1" dirty="0">
                <a:latin typeface="+mn-ea"/>
              </a:rPr>
              <a:t>平和的に！</a:t>
            </a:r>
            <a:r>
              <a:rPr lang="en-US" altLang="ja-JP" sz="1900" b="1" dirty="0">
                <a:latin typeface="+mn-ea"/>
              </a:rPr>
              <a:t>(</a:t>
            </a:r>
            <a:r>
              <a:rPr lang="ja-JP" altLang="en-US" sz="1900" b="1" dirty="0">
                <a:latin typeface="+mn-ea"/>
              </a:rPr>
              <a:t>出</a:t>
            </a:r>
            <a:r>
              <a:rPr lang="en-US" altLang="ja-JP" sz="1900" b="1" dirty="0">
                <a:latin typeface="+mn-ea"/>
              </a:rPr>
              <a:t>13:17</a:t>
            </a:r>
            <a:r>
              <a:rPr lang="ja-JP" altLang="en-US" sz="1900" b="1" dirty="0">
                <a:latin typeface="+mn-ea"/>
              </a:rPr>
              <a:t>）。</a:t>
            </a:r>
            <a:endParaRPr lang="en" sz="1900" b="1" dirty="0">
              <a:latin typeface="+mn-ea"/>
            </a:endParaRP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23000"/>
          </a:srgb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72056-7B3B-2789-2DC4-C124D0FB6193}"/>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神が異教徒たちにその生き方を変えるため、多くの年月を与えられたという考えは、 </a:t>
            </a:r>
            <a:br>
              <a:rPr lang="en-US" altLang="ja-JP" b="1" dirty="0"/>
            </a:br>
            <a:r>
              <a:rPr lang="ja-JP" altLang="en-US" b="1" dirty="0"/>
              <a:t>神の恵みと、それを拒む者に対する恵みの</a:t>
            </a:r>
            <a:br>
              <a:rPr lang="en-US" altLang="ja-JP" b="1" dirty="0"/>
            </a:br>
            <a:r>
              <a:rPr lang="ja-JP" altLang="en-US" b="1" dirty="0"/>
              <a:t>限界について、何を教えていますか。 </a:t>
            </a:r>
            <a:endParaRPr kumimoji="1" lang="ja-JP" altLang="en-US" b="1" dirty="0"/>
          </a:p>
        </p:txBody>
      </p:sp>
    </p:spTree>
    <p:extLst>
      <p:ext uri="{BB962C8B-B14F-4D97-AF65-F5344CB8AC3E}">
        <p14:creationId xmlns:p14="http://schemas.microsoft.com/office/powerpoint/2010/main" val="340534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5078313"/>
          </a:xfrm>
          <a:prstGeom prst="rect">
            <a:avLst/>
          </a:prstGeom>
          <a:noFill/>
        </p:spPr>
        <p:txBody>
          <a:bodyPr wrap="square">
            <a:spAutoFit/>
          </a:bodyPr>
          <a:lstStyle/>
          <a:p>
            <a:pPr>
              <a:spcBef>
                <a:spcPts val="600"/>
              </a:spcBef>
            </a:pPr>
            <a:r>
              <a:rPr lang="ja-JP" altLang="en-US" sz="3600" b="1" dirty="0">
                <a:latin typeface="Constantia" panose="02030602050306030303" pitchFamily="18" charset="0"/>
              </a:rPr>
              <a:t>「時代を超えて、神の法は道徳の最高基準として守られてきました。科学の発明や創造的な知性の想像力も、この法典でカバーされていない本質的な　義務を一つも発見することは　　　　できませんでした。神の法は、生命と財産、平和と幸福の保障です。それは、私たちの　現世と永遠の幸福を保障するために与えられたものです。」</a:t>
            </a:r>
            <a:endParaRPr lang="en" sz="3600" b="1" dirty="0">
              <a:latin typeface="Constantia" panose="02030602050306030303" pitchFamily="18" charset="0"/>
            </a:endParaRPr>
          </a:p>
        </p:txBody>
      </p:sp>
      <p:sp>
        <p:nvSpPr>
          <p:cNvPr id="4" name="CuadroTexto 3">
            <a:extLst>
              <a:ext uri="{FF2B5EF4-FFF2-40B4-BE49-F238E27FC236}">
                <a16:creationId xmlns:a16="http://schemas.microsoft.com/office/drawing/2014/main" id="{7A3C9AFC-5659-107A-7449-8C6D39118D4B}"/>
              </a:ext>
            </a:extLst>
          </p:cNvPr>
          <p:cNvSpPr txBox="1"/>
          <p:nvPr/>
        </p:nvSpPr>
        <p:spPr>
          <a:xfrm>
            <a:off x="7929468" y="5961459"/>
            <a:ext cx="3407663" cy="338554"/>
          </a:xfrm>
          <a:prstGeom prst="rect">
            <a:avLst/>
          </a:prstGeom>
          <a:noFill/>
        </p:spPr>
        <p:txBody>
          <a:bodyPr wrap="none" rtlCol="0">
            <a:spAutoFit/>
          </a:bodyPr>
          <a:lstStyle/>
          <a:p>
            <a:pPr algn="r"/>
            <a:r>
              <a:rPr lang="en" sz="1600" b="1" dirty="0"/>
              <a:t>EGW (</a:t>
            </a:r>
            <a:r>
              <a:rPr lang="en-US" sz="1600" b="1" dirty="0"/>
              <a:t>The Upward Look. October 7</a:t>
            </a:r>
            <a:r>
              <a:rPr lang="en"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140677" y="2939276"/>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spc="300" dirty="0">
                <a:ln/>
                <a:solidFill>
                  <a:schemeClr val="accent6">
                    <a:lumMod val="40000"/>
                    <a:lumOff val="60000"/>
                  </a:schemeClr>
                </a:solidFill>
                <a:effectLst>
                  <a:outerShdw blurRad="38100" dist="38100" dir="2700000" algn="tl">
                    <a:srgbClr val="000000">
                      <a:alpha val="43137"/>
                    </a:srgbClr>
                  </a:outerShdw>
                </a:effectLst>
              </a:rPr>
              <a:t>律法を理解する方法</a:t>
            </a:r>
            <a:endParaRPr lang="en" sz="5400" b="1" spc="300" dirty="0">
              <a:ln/>
              <a:solidFill>
                <a:schemeClr val="accent6">
                  <a:lumMod val="40000"/>
                  <a:lumOff val="60000"/>
                </a:schemeClr>
              </a:solidFill>
              <a:effectLst>
                <a:outerShdw blurRad="38100" dist="38100" dir="2700000" algn="tl">
                  <a:srgbClr val="000000">
                    <a:alpha val="43137"/>
                  </a:srgbClr>
                </a:outerShdw>
              </a:effectLst>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ja-JP" alt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目には目を</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607115"/>
            <a:ext cx="9229725" cy="400110"/>
          </a:xfrm>
          <a:prstGeom prst="rect">
            <a:avLst/>
          </a:prstGeom>
          <a:noFill/>
        </p:spPr>
        <p:txBody>
          <a:bodyPr wrap="square">
            <a:spAutoFit/>
          </a:bodyPr>
          <a:lstStyle/>
          <a:p>
            <a:pPr algn="ctr"/>
            <a:r>
              <a:rPr lang="ja-JP" altLang="en-US" sz="2000" b="1" dirty="0">
                <a:solidFill>
                  <a:schemeClr val="accent4">
                    <a:lumMod val="60000"/>
                    <a:lumOff val="40000"/>
                  </a:schemeClr>
                </a:solidFill>
                <a:effectLst>
                  <a:outerShdw blurRad="38100" dist="38100" dir="2700000" algn="tl">
                    <a:srgbClr val="000000">
                      <a:alpha val="43137"/>
                    </a:srgbClr>
                  </a:outerShdw>
                </a:effectLst>
                <a:latin typeface="+mn-ea"/>
              </a:rPr>
              <a:t>目には目、歯には歯、手には手、足には足、</a:t>
            </a:r>
            <a:r>
              <a:rPr lang="en" sz="2000" b="1" dirty="0">
                <a:solidFill>
                  <a:schemeClr val="accent4">
                    <a:lumMod val="60000"/>
                    <a:lumOff val="40000"/>
                  </a:schemeClr>
                </a:solidFill>
                <a:effectLst>
                  <a:outerShdw blurRad="38100" dist="38100" dir="2700000" algn="tl">
                    <a:srgbClr val="000000">
                      <a:alpha val="43137"/>
                    </a:srgbClr>
                  </a:outerShdw>
                </a:effectLst>
                <a:latin typeface="+mn-ea"/>
              </a:rPr>
              <a:t>(</a:t>
            </a:r>
            <a:r>
              <a:rPr lang="ja-JP" altLang="en-US" sz="2000" b="1" dirty="0">
                <a:solidFill>
                  <a:schemeClr val="accent4">
                    <a:lumMod val="60000"/>
                    <a:lumOff val="40000"/>
                  </a:schemeClr>
                </a:solidFill>
                <a:effectLst>
                  <a:outerShdw blurRad="38100" dist="38100" dir="2700000" algn="tl">
                    <a:srgbClr val="000000">
                      <a:alpha val="43137"/>
                    </a:srgbClr>
                  </a:outerShdw>
                </a:effectLst>
                <a:latin typeface="+mn-ea"/>
              </a:rPr>
              <a:t>出エジプト記</a:t>
            </a:r>
            <a:r>
              <a:rPr lang="en" sz="2000" b="1" dirty="0">
                <a:solidFill>
                  <a:schemeClr val="accent4">
                    <a:lumMod val="60000"/>
                    <a:lumOff val="40000"/>
                  </a:schemeClr>
                </a:solidFill>
                <a:effectLst>
                  <a:outerShdw blurRad="38100" dist="38100" dir="2700000" algn="tl">
                    <a:srgbClr val="000000">
                      <a:alpha val="43137"/>
                    </a:srgbClr>
                  </a:outerShdw>
                </a:effectLst>
                <a:latin typeface="+mn-ea"/>
              </a:rPr>
              <a:t>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677108"/>
          </a:xfrm>
          <a:prstGeom prst="rect">
            <a:avLst/>
          </a:prstGeom>
          <a:noFill/>
        </p:spPr>
        <p:txBody>
          <a:bodyPr wrap="square" rtlCol="0">
            <a:spAutoFit/>
          </a:bodyPr>
          <a:lstStyle/>
          <a:p>
            <a:pPr>
              <a:spcBef>
                <a:spcPts val="600"/>
              </a:spcBef>
            </a:pPr>
            <a:r>
              <a:rPr lang="ja-JP" altLang="en-US" sz="1900" b="1" dirty="0">
                <a:latin typeface="+mn-ea"/>
              </a:rPr>
              <a:t>イエスが山上の説教を行ったとき、報復の律法を廃止した　　（マタ</a:t>
            </a:r>
            <a:r>
              <a:rPr lang="en-US" altLang="ja-JP" sz="1900" b="1" dirty="0">
                <a:latin typeface="+mn-ea"/>
              </a:rPr>
              <a:t>5:38-42</a:t>
            </a:r>
            <a:r>
              <a:rPr lang="ja-JP" altLang="en-US" sz="1900" b="1" dirty="0">
                <a:latin typeface="+mn-ea"/>
              </a:rPr>
              <a:t>）</a:t>
            </a:r>
            <a:r>
              <a:rPr lang="en-US" altLang="ja-JP" sz="1900" b="1" dirty="0">
                <a:latin typeface="+mn-ea"/>
              </a:rPr>
              <a:t>......</a:t>
            </a:r>
            <a:r>
              <a:rPr lang="ja-JP" altLang="en-US" sz="1900" b="1" dirty="0">
                <a:latin typeface="+mn-ea"/>
              </a:rPr>
              <a:t>のではなかったか？</a:t>
            </a:r>
            <a:endParaRPr lang="en" sz="1900" b="1" dirty="0">
              <a:latin typeface="+mn-ea"/>
            </a:endParaRP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3981450" y="4809797"/>
            <a:ext cx="8210550" cy="1846659"/>
          </a:xfrm>
          <a:prstGeom prst="rect">
            <a:avLst/>
          </a:prstGeom>
          <a:noFill/>
        </p:spPr>
        <p:txBody>
          <a:bodyPr wrap="square">
            <a:spAutoFit/>
          </a:bodyPr>
          <a:lstStyle/>
          <a:p>
            <a:pPr>
              <a:spcBef>
                <a:spcPts val="600"/>
              </a:spcBef>
            </a:pPr>
            <a:r>
              <a:rPr lang="ja-JP" altLang="en-US" sz="1900" b="1" dirty="0"/>
              <a:t>この法律は、復讐を防ぎ、血で血を洗う抗争に終止符を打ち、事前の　　調査なしに報復することを意図して制定された。損害は裁判官によって　評価され、適切な金銭的賠償が設定され、支払われなければならなかった。　この慣習は、人々が自分たちの手で正義を行うのを防ぐために生まれた。正義は行われる必要があったが、神の掟に調和したものでなければ　　　ならなかった。</a:t>
            </a:r>
            <a:endParaRPr lang="en" sz="1900" b="1" dirty="0"/>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626095"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567861"/>
            <a:ext cx="7072681" cy="677108"/>
          </a:xfrm>
          <a:prstGeom prst="rect">
            <a:avLst/>
          </a:prstGeom>
          <a:noFill/>
        </p:spPr>
        <p:txBody>
          <a:bodyPr wrap="square">
            <a:spAutoFit/>
          </a:bodyPr>
          <a:lstStyle/>
          <a:p>
            <a:pPr>
              <a:spcBef>
                <a:spcPts val="600"/>
              </a:spcBef>
            </a:pPr>
            <a:r>
              <a:rPr lang="ja-JP" altLang="en-US" sz="1900" b="1" dirty="0">
                <a:latin typeface="+mn-ea"/>
              </a:rPr>
              <a:t>報復法の真の意図は、他人を傷つけたからといって、目や手を失うことではない。</a:t>
            </a:r>
            <a:endParaRPr lang="en" sz="1900" b="1" dirty="0">
              <a:latin typeface="+mn-ea"/>
            </a:endParaRP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13219"/>
            <a:ext cx="7191374" cy="1846659"/>
          </a:xfrm>
          <a:prstGeom prst="rect">
            <a:avLst/>
          </a:prstGeom>
          <a:noFill/>
        </p:spPr>
        <p:txBody>
          <a:bodyPr wrap="square">
            <a:spAutoFit/>
          </a:bodyPr>
          <a:lstStyle/>
          <a:p>
            <a:pPr>
              <a:spcBef>
                <a:spcPts val="600"/>
              </a:spcBef>
            </a:pPr>
            <a:r>
              <a:rPr lang="ja-JP" altLang="en-US" sz="1900" b="1" dirty="0">
                <a:latin typeface="+mn-ea"/>
              </a:rPr>
              <a:t>あなたがたは聞いたことがあると思うが、わたしはあなたがたに言っておく」という言葉は、いかなる律法も廃止するものでは　なかった（イエスは「殺してはならない」や「姦淫してはなら　ない」にも同じ言葉を使ったが、決してそれらを廃止する意図はなかった）。実際、イエスは常に律法を拡大し、改善し、その　真の意味を与えた。</a:t>
            </a:r>
            <a:endParaRPr lang="en" sz="1900" b="1" dirty="0">
              <a:latin typeface="+mn-ea"/>
            </a:endParaRP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3A3">
            <a:alpha val="40000"/>
          </a:srgb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4878E6-5229-62E4-1FC3-BAF1BF2F83A8}"/>
              </a:ext>
            </a:extLst>
          </p:cNvPr>
          <p:cNvSpPr>
            <a:spLocks noGrp="1"/>
          </p:cNvSpPr>
          <p:nvPr>
            <p:ph type="title"/>
          </p:nvPr>
        </p:nvSpPr>
        <p:spPr>
          <a:xfrm>
            <a:off x="838200" y="2766218"/>
            <a:ext cx="10515600" cy="1325563"/>
          </a:xfrm>
        </p:spPr>
        <p:txBody>
          <a:bodyPr>
            <a:noAutofit/>
          </a:bodyPr>
          <a:lstStyle/>
          <a:p>
            <a:pPr algn="ctr"/>
            <a:r>
              <a:rPr lang="ja-JP" altLang="en-US" b="1" dirty="0"/>
              <a:t>いつか裁きがなされるという認識は、　現在この世に見られるあらゆる不正義に対処するうえで、</a:t>
            </a:r>
            <a:br>
              <a:rPr lang="en-US" altLang="ja-JP" b="1" dirty="0"/>
            </a:br>
            <a:r>
              <a:rPr lang="ja-JP" altLang="en-US" b="1" dirty="0"/>
              <a:t>いかに役立つでしょうか。 </a:t>
            </a:r>
            <a:endParaRPr kumimoji="1" lang="ja-JP" altLang="en-US" b="1" dirty="0"/>
          </a:p>
        </p:txBody>
      </p:sp>
    </p:spTree>
    <p:extLst>
      <p:ext uri="{BB962C8B-B14F-4D97-AF65-F5344CB8AC3E}">
        <p14:creationId xmlns:p14="http://schemas.microsoft.com/office/powerpoint/2010/main" val="42172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dirty="0">
                <a:ln/>
                <a:solidFill>
                  <a:schemeClr val="accent5">
                    <a:lumMod val="40000"/>
                    <a:lumOff val="60000"/>
                  </a:schemeClr>
                </a:solidFill>
              </a:rPr>
              <a:t>復讐</a:t>
            </a:r>
            <a:endParaRPr lang="en" sz="4400" b="1" dirty="0">
              <a:ln/>
              <a:solidFill>
                <a:srgbClr val="FFA3A3"/>
              </a:solidFill>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265723" y="550366"/>
            <a:ext cx="11691815" cy="707886"/>
          </a:xfrm>
          <a:prstGeom prst="rect">
            <a:avLst/>
          </a:prstGeom>
          <a:noFill/>
        </p:spPr>
        <p:txBody>
          <a:bodyPr wrap="square">
            <a:spAutoFit/>
          </a:bodyPr>
          <a:lstStyle/>
          <a:p>
            <a:pPr algn="ctr"/>
            <a:r>
              <a:rPr lang="ja-JP" altLang="en-US" sz="2000" b="1" dirty="0">
                <a:solidFill>
                  <a:srgbClr val="FBF4E0"/>
                </a:solidFill>
                <a:latin typeface="+mn-ea"/>
              </a:rPr>
              <a:t>しかし、人がたくむことをしないのに、神が彼の手に人をわたされることのある時は、わたしは　　あなたのために一つの所を定めよう。彼はその所へのがれることができる。</a:t>
            </a:r>
            <a:r>
              <a:rPr lang="en" sz="2000" b="1" dirty="0">
                <a:solidFill>
                  <a:srgbClr val="FBF4E0"/>
                </a:solidFill>
                <a:latin typeface="+mn-ea"/>
              </a:rPr>
              <a:t> (</a:t>
            </a:r>
            <a:r>
              <a:rPr lang="ja-JP" altLang="en-US" sz="2000" b="1" dirty="0">
                <a:solidFill>
                  <a:srgbClr val="FBF4E0"/>
                </a:solidFill>
                <a:latin typeface="+mn-ea"/>
              </a:rPr>
              <a:t>出エジプト記</a:t>
            </a:r>
            <a:r>
              <a:rPr lang="en" sz="2000" b="1" dirty="0">
                <a:solidFill>
                  <a:srgbClr val="FBF4E0"/>
                </a:solidFill>
                <a:latin typeface="+mn-ea"/>
              </a:rPr>
              <a:t> 21:13)</a:t>
            </a:r>
            <a:endParaRPr lang="es-ES" sz="2000" b="1" dirty="0">
              <a:solidFill>
                <a:srgbClr val="FBF4E0"/>
              </a:solidFill>
              <a:latin typeface="+mn-ea"/>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83613" y="1292730"/>
            <a:ext cx="6942417" cy="1261884"/>
          </a:xfrm>
          <a:prstGeom prst="rect">
            <a:avLst/>
          </a:prstGeom>
          <a:noFill/>
        </p:spPr>
        <p:txBody>
          <a:bodyPr wrap="square" rtlCol="0">
            <a:spAutoFit/>
          </a:bodyPr>
          <a:lstStyle/>
          <a:p>
            <a:pPr>
              <a:spcBef>
                <a:spcPts val="600"/>
              </a:spcBef>
            </a:pPr>
            <a:r>
              <a:rPr lang="ja-JP" altLang="en-US" sz="1900" b="1" dirty="0">
                <a:latin typeface="+mn-ea"/>
              </a:rPr>
              <a:t>復讐への欲求は私たちの中に深く根付いている。そしてそれは常に、私たちが受けた過ちとは不釣り合いなものだ：　　　</a:t>
            </a:r>
            <a:r>
              <a:rPr lang="en-US" altLang="ja-JP" sz="1900" b="1" dirty="0">
                <a:latin typeface="+mn-ea"/>
              </a:rPr>
              <a:t>“</a:t>
            </a:r>
            <a:r>
              <a:rPr lang="ja-JP" altLang="en-US" sz="1900" b="1" dirty="0">
                <a:latin typeface="+mn-ea"/>
              </a:rPr>
              <a:t>あいつが私にこんなことをしたのなら、私はあいつにもっとひどいことをしてやろう</a:t>
            </a:r>
            <a:r>
              <a:rPr lang="en-US" altLang="ja-JP" sz="1900" b="1" dirty="0">
                <a:latin typeface="+mn-ea"/>
              </a:rPr>
              <a:t>"</a:t>
            </a:r>
            <a:r>
              <a:rPr lang="ja-JP" altLang="en-US" sz="1900" b="1" dirty="0">
                <a:latin typeface="+mn-ea"/>
              </a:rPr>
              <a:t>。</a:t>
            </a:r>
            <a:endParaRPr lang="en" sz="1900" b="1" dirty="0">
              <a:latin typeface="+mn-ea"/>
            </a:endParaRP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8554" y="1376957"/>
            <a:ext cx="242276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85386" y="1376957"/>
            <a:ext cx="2423000"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875691"/>
            <a:ext cx="7955816" cy="677108"/>
          </a:xfrm>
          <a:prstGeom prst="rect">
            <a:avLst/>
          </a:prstGeom>
          <a:noFill/>
        </p:spPr>
        <p:txBody>
          <a:bodyPr wrap="square">
            <a:spAutoFit/>
          </a:bodyPr>
          <a:lstStyle/>
          <a:p>
            <a:pPr>
              <a:spcBef>
                <a:spcPts val="600"/>
              </a:spcBef>
            </a:pPr>
            <a:r>
              <a:rPr lang="ja-JP" altLang="en-US" sz="1900" b="1" dirty="0">
                <a:latin typeface="+mn-ea"/>
              </a:rPr>
              <a:t>契約の掟では個人的な復讐は容認されているが、乱用を防ぐために　　司法制度を設けることで抑制されている（出</a:t>
            </a:r>
            <a:r>
              <a:rPr lang="en-US" altLang="ja-JP" sz="1900" b="1" dirty="0">
                <a:latin typeface="+mn-ea"/>
              </a:rPr>
              <a:t>21:12-13, 22; 22:8-9</a:t>
            </a:r>
            <a:r>
              <a:rPr lang="ja-JP" altLang="en-US" sz="1900" b="1" dirty="0">
                <a:latin typeface="+mn-ea"/>
              </a:rPr>
              <a:t>）。</a:t>
            </a:r>
            <a:endParaRPr lang="en" sz="1900" b="1" dirty="0">
              <a:latin typeface="+mn-ea"/>
            </a:endParaRP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682741"/>
            <a:ext cx="3602217" cy="2021638"/>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7088554" y="3238530"/>
            <a:ext cx="4962338"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86256" y="3713245"/>
            <a:ext cx="6800850" cy="969496"/>
          </a:xfrm>
          <a:prstGeom prst="rect">
            <a:avLst/>
          </a:prstGeom>
          <a:noFill/>
        </p:spPr>
        <p:txBody>
          <a:bodyPr wrap="square">
            <a:spAutoFit/>
          </a:bodyPr>
          <a:lstStyle/>
          <a:p>
            <a:pPr>
              <a:spcBef>
                <a:spcPts val="600"/>
              </a:spcBef>
            </a:pPr>
            <a:r>
              <a:rPr lang="ja-JP" altLang="en-US" sz="1900" b="1" dirty="0">
                <a:latin typeface="+mn-ea"/>
              </a:rPr>
              <a:t>神は、加害者が罰せられないとも、どんな行為も復讐されるとも言っていない。しかし、神は仇を討つ方であることをはっきりと教えておられる（ロマ</a:t>
            </a:r>
            <a:r>
              <a:rPr lang="en-US" altLang="ja-JP" sz="1900" b="1" dirty="0">
                <a:latin typeface="+mn-ea"/>
              </a:rPr>
              <a:t>12:19-21</a:t>
            </a:r>
            <a:r>
              <a:rPr lang="ja-JP" altLang="en-US" sz="1900" b="1" dirty="0">
                <a:latin typeface="+mn-ea"/>
              </a:rPr>
              <a:t>）。</a:t>
            </a:r>
            <a:endParaRPr lang="en" sz="1900" b="1" dirty="0">
              <a:latin typeface="+mn-ea"/>
            </a:endParaRPr>
          </a:p>
        </p:txBody>
      </p:sp>
      <p:sp>
        <p:nvSpPr>
          <p:cNvPr id="10" name="CuadroTexto 9">
            <a:extLst>
              <a:ext uri="{FF2B5EF4-FFF2-40B4-BE49-F238E27FC236}">
                <a16:creationId xmlns:a16="http://schemas.microsoft.com/office/drawing/2014/main" id="{F6617AFA-741C-E7F0-58CA-19ED84BB6DC5}"/>
              </a:ext>
            </a:extLst>
          </p:cNvPr>
          <p:cNvSpPr txBox="1"/>
          <p:nvPr/>
        </p:nvSpPr>
        <p:spPr>
          <a:xfrm>
            <a:off x="67738" y="2500207"/>
            <a:ext cx="6800849" cy="1261884"/>
          </a:xfrm>
          <a:prstGeom prst="rect">
            <a:avLst/>
          </a:prstGeom>
          <a:noFill/>
        </p:spPr>
        <p:txBody>
          <a:bodyPr wrap="square">
            <a:spAutoFit/>
          </a:bodyPr>
          <a:lstStyle/>
          <a:p>
            <a:pPr>
              <a:spcBef>
                <a:spcPts val="600"/>
              </a:spcBef>
            </a:pPr>
            <a:r>
              <a:rPr lang="ja-JP" altLang="en-US" sz="1900" b="1" dirty="0">
                <a:latin typeface="+mn-ea"/>
              </a:rPr>
              <a:t>イエスは私たちに、私たちが望むことの反対のことをする　よう招いておられる：善をもって悪に報いること（マタ</a:t>
            </a:r>
            <a:r>
              <a:rPr lang="en-US" altLang="ja-JP" sz="1900" b="1" dirty="0">
                <a:latin typeface="+mn-ea"/>
              </a:rPr>
              <a:t>5:44</a:t>
            </a:r>
            <a:r>
              <a:rPr lang="ja-JP" altLang="en-US" sz="1900" b="1" dirty="0">
                <a:latin typeface="+mn-ea"/>
              </a:rPr>
              <a:t>）。では、正義はどこにあるのか？誰が加害者に相応の報いをするのだろうか？</a:t>
            </a:r>
            <a:endParaRPr lang="en" sz="1900" b="1" dirty="0">
              <a:latin typeface="+mn-ea"/>
            </a:endParaRP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00113"/>
            <a:ext cx="8315324" cy="969496"/>
          </a:xfrm>
          <a:prstGeom prst="rect">
            <a:avLst/>
          </a:prstGeom>
          <a:noFill/>
        </p:spPr>
        <p:txBody>
          <a:bodyPr wrap="square">
            <a:spAutoFit/>
          </a:bodyPr>
          <a:lstStyle/>
          <a:p>
            <a:pPr>
              <a:spcBef>
                <a:spcPts val="600"/>
              </a:spcBef>
            </a:pPr>
            <a:r>
              <a:rPr lang="ja-JP" altLang="en-US" sz="1900" b="1" dirty="0">
                <a:latin typeface="+mn-ea"/>
              </a:rPr>
              <a:t>誰も裁判官、陪審員、死刑執行人の役割を同時に担うことはできない。　刑罰を科さなければならない場合は、公正な司法手続きによって行われ　なければならない。そして、キリストが最高にして最後の裁判官となる。</a:t>
            </a:r>
            <a:endParaRPr lang="en" sz="1900" b="1" dirty="0">
              <a:latin typeface="+mn-ea"/>
            </a:endParaRP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E6E034-8F8C-3B37-A0F5-BECB49C26C26}"/>
              </a:ext>
            </a:extLst>
          </p:cNvPr>
          <p:cNvSpPr>
            <a:spLocks noGrp="1"/>
          </p:cNvSpPr>
          <p:nvPr>
            <p:ph type="title"/>
          </p:nvPr>
        </p:nvSpPr>
        <p:spPr>
          <a:xfrm>
            <a:off x="838200" y="2766218"/>
            <a:ext cx="10515600" cy="1325563"/>
          </a:xfrm>
        </p:spPr>
        <p:txBody>
          <a:bodyPr>
            <a:noAutofit/>
          </a:bodyPr>
          <a:lstStyle/>
          <a:p>
            <a:pPr algn="ctr"/>
            <a:r>
              <a:rPr lang="ja-JP" altLang="en-US" b="1" dirty="0"/>
              <a:t>日々、私たちに命じられているように</a:t>
            </a:r>
            <a:br>
              <a:rPr lang="en-US" altLang="ja-JP" b="1" dirty="0"/>
            </a:br>
            <a:r>
              <a:rPr lang="ja-JP" altLang="en-US" b="1" dirty="0"/>
              <a:t>愛することを学ぶには、</a:t>
            </a:r>
            <a:br>
              <a:rPr lang="en-US" altLang="ja-JP" b="1" dirty="0"/>
            </a:br>
            <a:r>
              <a:rPr lang="ja-JP" altLang="en-US" b="1" dirty="0"/>
              <a:t>どうすればいいのでしょうか。</a:t>
            </a:r>
            <a:br>
              <a:rPr lang="en-US" altLang="ja-JP" b="1" dirty="0"/>
            </a:br>
            <a:r>
              <a:rPr lang="ja-JP" altLang="en-US" b="1" dirty="0"/>
              <a:t>なぜ、愛することには</a:t>
            </a:r>
            <a:br>
              <a:rPr lang="en-US" altLang="ja-JP" b="1" dirty="0"/>
            </a:br>
            <a:r>
              <a:rPr lang="ja-JP" altLang="en-US" b="1" dirty="0"/>
              <a:t>常に自己に死ぬことが伴うのでしょうか。</a:t>
            </a:r>
            <a:endParaRPr kumimoji="1" lang="ja-JP" altLang="en-US" b="1" dirty="0"/>
          </a:p>
        </p:txBody>
      </p:sp>
    </p:spTree>
    <p:extLst>
      <p:ext uri="{BB962C8B-B14F-4D97-AF65-F5344CB8AC3E}">
        <p14:creationId xmlns:p14="http://schemas.microsoft.com/office/powerpoint/2010/main" val="197504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650BA05-6FE8-E530-E950-1AA36708A963}"/>
              </a:ext>
            </a:extLst>
          </p:cNvPr>
          <p:cNvSpPr txBox="1"/>
          <p:nvPr/>
        </p:nvSpPr>
        <p:spPr>
          <a:xfrm>
            <a:off x="5177863" y="5991225"/>
            <a:ext cx="4865243" cy="338554"/>
          </a:xfrm>
          <a:prstGeom prst="rect">
            <a:avLst/>
          </a:prstGeom>
          <a:noFill/>
        </p:spPr>
        <p:txBody>
          <a:bodyPr wrap="none" rtlCol="0">
            <a:spAutoFit/>
          </a:bodyPr>
          <a:lstStyle/>
          <a:p>
            <a:pPr algn="r"/>
            <a:r>
              <a:rPr lang="en" sz="1600" b="1" dirty="0"/>
              <a:t>EGW ( </a:t>
            </a:r>
            <a:r>
              <a:rPr lang="en" sz="1600" b="1" noProof="0" dirty="0"/>
              <a:t>The Signs of the Times </a:t>
            </a:r>
            <a:r>
              <a:rPr lang="en" sz="1600" b="1" dirty="0"/>
              <a:t>, June 5, 1901)</a:t>
            </a:r>
          </a:p>
        </p:txBody>
      </p:sp>
      <p:sp>
        <p:nvSpPr>
          <p:cNvPr id="2" name="CuadroTexto 2">
            <a:extLst>
              <a:ext uri="{FF2B5EF4-FFF2-40B4-BE49-F238E27FC236}">
                <a16:creationId xmlns:a16="http://schemas.microsoft.com/office/drawing/2014/main" id="{5768E2E5-11B6-17BE-F8A5-0B6E523205FD}"/>
              </a:ext>
            </a:extLst>
          </p:cNvPr>
          <p:cNvSpPr txBox="1"/>
          <p:nvPr/>
        </p:nvSpPr>
        <p:spPr>
          <a:xfrm>
            <a:off x="2259806" y="778579"/>
            <a:ext cx="7672388" cy="5509200"/>
          </a:xfrm>
          <a:prstGeom prst="rect">
            <a:avLst/>
          </a:prstGeom>
          <a:noFill/>
        </p:spPr>
        <p:txBody>
          <a:bodyPr wrap="square">
            <a:spAutoFit/>
          </a:bodyPr>
          <a:lstStyle/>
          <a:p>
            <a:pPr>
              <a:spcBef>
                <a:spcPts val="600"/>
              </a:spcBef>
            </a:pPr>
            <a:r>
              <a:rPr lang="ja-JP" altLang="en-US" sz="3200" b="1" dirty="0">
                <a:latin typeface="Constantia" panose="02030602050306030303" pitchFamily="18" charset="0"/>
              </a:rPr>
              <a:t>「万物の創造主として、神は万物の</a:t>
            </a:r>
            <a:r>
              <a:rPr lang="ja-JP" altLang="en-US" sz="3200" b="1">
                <a:latin typeface="Constantia" panose="02030602050306030303" pitchFamily="18" charset="0"/>
              </a:rPr>
              <a:t>支配者であり</a:t>
            </a:r>
            <a:r>
              <a:rPr lang="ja-JP" altLang="en-US" sz="3200" b="1" dirty="0">
                <a:latin typeface="Constantia" panose="02030602050306030303" pitchFamily="18" charset="0"/>
              </a:rPr>
              <a:t>、宇宙全体にわたりその</a:t>
            </a:r>
            <a:r>
              <a:rPr lang="ja-JP" altLang="en-US" sz="3200" b="1">
                <a:latin typeface="Constantia" panose="02030602050306030303" pitchFamily="18" charset="0"/>
              </a:rPr>
              <a:t>法を　執行する義務</a:t>
            </a:r>
            <a:r>
              <a:rPr lang="ja-JP" altLang="en-US" sz="3200" b="1" dirty="0">
                <a:latin typeface="Constantia" panose="02030602050306030303" pitchFamily="18" charset="0"/>
              </a:rPr>
              <a:t>を負っています</a:t>
            </a:r>
            <a:r>
              <a:rPr lang="ja-JP" altLang="en-US" sz="3200" b="1">
                <a:latin typeface="Constantia" panose="02030602050306030303" pitchFamily="18" charset="0"/>
              </a:rPr>
              <a:t>。その　　被造物</a:t>
            </a:r>
            <a:r>
              <a:rPr lang="ja-JP" altLang="en-US" sz="3200" b="1" dirty="0">
                <a:latin typeface="Constantia" panose="02030602050306030303" pitchFamily="18" charset="0"/>
              </a:rPr>
              <a:t>に</a:t>
            </a:r>
            <a:r>
              <a:rPr lang="ja-JP" altLang="en-US" sz="3200" b="1">
                <a:latin typeface="Constantia" panose="02030602050306030303" pitchFamily="18" charset="0"/>
              </a:rPr>
              <a:t>対して、その</a:t>
            </a:r>
            <a:r>
              <a:rPr lang="ja-JP" altLang="en-US" sz="3200" b="1" dirty="0">
                <a:latin typeface="Constantia" panose="02030602050306030303" pitchFamily="18" charset="0"/>
              </a:rPr>
              <a:t>法への従順を要求しないことは、</a:t>
            </a:r>
            <a:r>
              <a:rPr lang="ja-JP" altLang="en-US" sz="3200" b="1">
                <a:latin typeface="Constantia" panose="02030602050306030303" pitchFamily="18" charset="0"/>
              </a:rPr>
              <a:t>彼らを破滅に委ねること</a:t>
            </a:r>
            <a:r>
              <a:rPr lang="ja-JP" altLang="en-US" sz="3200" b="1" dirty="0">
                <a:latin typeface="Constantia" panose="02030602050306030303" pitchFamily="18" charset="0"/>
              </a:rPr>
              <a:t>に他なりません。その</a:t>
            </a:r>
            <a:r>
              <a:rPr lang="ja-JP" altLang="en-US" sz="3200" b="1">
                <a:latin typeface="Constantia" panose="02030602050306030303" pitchFamily="18" charset="0"/>
              </a:rPr>
              <a:t>法の違反を罰さ　ない</a:t>
            </a:r>
            <a:r>
              <a:rPr lang="ja-JP" altLang="en-US" sz="3200" b="1" dirty="0">
                <a:latin typeface="Constantia" panose="02030602050306030303" pitchFamily="18" charset="0"/>
              </a:rPr>
              <a:t>ことは、宇宙を混乱</a:t>
            </a:r>
            <a:r>
              <a:rPr lang="ja-JP" altLang="en-US" sz="3200" b="1">
                <a:latin typeface="Constantia" panose="02030602050306030303" pitchFamily="18" charset="0"/>
              </a:rPr>
              <a:t>に陥れること</a:t>
            </a:r>
            <a:r>
              <a:rPr lang="ja-JP" altLang="en-US" sz="3200" b="1" dirty="0">
                <a:latin typeface="Constantia" panose="02030602050306030303" pitchFamily="18" charset="0"/>
              </a:rPr>
              <a:t>になります。道徳法は、人間と罪との間の神の障壁です。 こうして、無限の知恵</a:t>
            </a:r>
            <a:r>
              <a:rPr lang="ja-JP" altLang="en-US" sz="3200" b="1">
                <a:latin typeface="Constantia" panose="02030602050306030303" pitchFamily="18" charset="0"/>
              </a:rPr>
              <a:t>は、人間</a:t>
            </a:r>
            <a:r>
              <a:rPr lang="ja-JP" altLang="en-US" sz="3200" b="1" dirty="0">
                <a:latin typeface="Constantia" panose="02030602050306030303" pitchFamily="18" charset="0"/>
              </a:rPr>
              <a:t>に善と悪、罪と聖潔</a:t>
            </a:r>
            <a:r>
              <a:rPr lang="ja-JP" altLang="en-US" sz="3200" b="1">
                <a:latin typeface="Constantia" panose="02030602050306030303" pitchFamily="18" charset="0"/>
              </a:rPr>
              <a:t>との区別を提示しました</a:t>
            </a:r>
            <a:r>
              <a:rPr lang="ja-JP" altLang="en-US" sz="3200" b="1" dirty="0">
                <a:latin typeface="Constantia" panose="02030602050306030303" pitchFamily="18" charset="0"/>
              </a:rPr>
              <a:t>。」</a:t>
            </a:r>
            <a:endParaRPr lang="en" sz="3200" b="1" dirty="0">
              <a:latin typeface="Constantia" panose="02030602050306030303" pitchFamily="18" charset="0"/>
            </a:endParaRP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094476" y="3602304"/>
            <a:ext cx="6096000" cy="313932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lvl="0" algn="ctr">
              <a:defRPr/>
            </a:pPr>
            <a:r>
              <a:rPr lang="en-US" altLang="ja-JP" sz="2500" b="1" dirty="0">
                <a:ln w="12700" cmpd="sng">
                  <a:noFill/>
                  <a:prstDash val="solid"/>
                </a:ln>
                <a:solidFill>
                  <a:srgbClr val="8A671A"/>
                </a:solidFill>
                <a:latin typeface="+mn-ea"/>
              </a:rPr>
              <a:t>『</a:t>
            </a:r>
            <a:r>
              <a:rPr lang="ja-JP" altLang="en-US" sz="2500" b="1" dirty="0">
                <a:ln w="12700" cmpd="sng">
                  <a:noFill/>
                  <a:prstDash val="solid"/>
                </a:ln>
                <a:solidFill>
                  <a:srgbClr val="8A671A"/>
                </a:solidFill>
                <a:latin typeface="+mn-ea"/>
              </a:rPr>
              <a:t>あなたがたは、わたしが天から　　　　あなたがたと語るのを見た。</a:t>
            </a:r>
          </a:p>
          <a:p>
            <a:pPr lvl="0" algn="ctr">
              <a:defRPr/>
            </a:pPr>
            <a:r>
              <a:rPr lang="ja-JP" altLang="en-US" sz="2500" b="1" dirty="0">
                <a:ln w="12700" cmpd="sng">
                  <a:noFill/>
                  <a:prstDash val="solid"/>
                </a:ln>
                <a:solidFill>
                  <a:srgbClr val="8A671A"/>
                </a:solidFill>
                <a:latin typeface="+mn-ea"/>
              </a:rPr>
              <a:t>あなたがたはわたしと並べて、　　　　何をも造ってはならない。　　　　　　銀の神々も、金の神々も、</a:t>
            </a:r>
            <a:endParaRPr lang="en-US" altLang="ja-JP" sz="2500" b="1" dirty="0">
              <a:ln w="12700" cmpd="sng">
                <a:noFill/>
                <a:prstDash val="solid"/>
              </a:ln>
              <a:solidFill>
                <a:srgbClr val="8A671A"/>
              </a:solidFill>
              <a:latin typeface="+mn-ea"/>
            </a:endParaRPr>
          </a:p>
          <a:p>
            <a:pPr lvl="0" algn="ctr">
              <a:defRPr/>
            </a:pPr>
            <a:r>
              <a:rPr lang="ja-JP" altLang="en-US" sz="2500" b="1" dirty="0">
                <a:ln w="12700" cmpd="sng">
                  <a:noFill/>
                  <a:prstDash val="solid"/>
                </a:ln>
                <a:solidFill>
                  <a:srgbClr val="8A671A"/>
                </a:solidFill>
                <a:latin typeface="+mn-ea"/>
              </a:rPr>
              <a:t>あなたがたのために、造ってはならない。</a:t>
            </a:r>
            <a:endParaRPr lang="en-US" altLang="ja-JP" sz="2500" b="1" dirty="0">
              <a:ln w="12700" cmpd="sng">
                <a:noFill/>
                <a:prstDash val="solid"/>
              </a:ln>
              <a:solidFill>
                <a:srgbClr val="8A671A"/>
              </a:solidFill>
              <a:latin typeface="+mn-ea"/>
            </a:endParaRPr>
          </a:p>
          <a:p>
            <a:pPr lvl="0" algn="ctr">
              <a:defRPr/>
            </a:pPr>
            <a:endParaRPr lang="en-US" altLang="ja-JP" sz="2400" b="1" dirty="0">
              <a:ln w="12700" cmpd="sng">
                <a:noFill/>
                <a:prstDash val="solid"/>
              </a:ln>
              <a:solidFill>
                <a:srgbClr val="8A671A"/>
              </a:solidFill>
              <a:latin typeface="+mn-ea"/>
            </a:endParaRPr>
          </a:p>
          <a:p>
            <a:pPr lvl="0" algn="ctr">
              <a:defRPr/>
            </a:pPr>
            <a:r>
              <a:rPr kumimoji="0" lang="ja-JP" altLang="en-US" sz="2400" b="1" i="0" u="none" strike="noStrike" kern="1200" cap="none" spc="0" normalizeH="0" baseline="0" noProof="0" dirty="0">
                <a:ln w="12700" cmpd="sng">
                  <a:noFill/>
                  <a:prstDash val="solid"/>
                </a:ln>
                <a:solidFill>
                  <a:srgbClr val="8A671A"/>
                </a:solidFill>
                <a:effectLst/>
                <a:uLnTx/>
                <a:uFillTx/>
                <a:latin typeface="+mn-ea"/>
                <a:cs typeface="+mn-cs"/>
              </a:rPr>
              <a:t>出エジプト記</a:t>
            </a:r>
            <a:r>
              <a:rPr kumimoji="0" lang="es-ES" sz="2400" b="1" i="0" u="none" strike="noStrike" kern="1200" cap="none" spc="0" normalizeH="0" baseline="0" noProof="0" dirty="0">
                <a:ln w="12700" cmpd="sng">
                  <a:noFill/>
                  <a:prstDash val="solid"/>
                </a:ln>
                <a:solidFill>
                  <a:srgbClr val="8A671A"/>
                </a:solidFill>
                <a:effectLst/>
                <a:uLnTx/>
                <a:uFillTx/>
                <a:latin typeface="+mn-ea"/>
                <a:cs typeface="+mn-cs"/>
              </a:rPr>
              <a:t> 20:22</a:t>
            </a:r>
            <a:r>
              <a:rPr kumimoji="0" lang="en-US" altLang="ja-JP" sz="2400" b="1" i="0" u="none" strike="noStrike" kern="1200" cap="none" spc="0" normalizeH="0" baseline="0" noProof="0" dirty="0">
                <a:ln w="12700" cmpd="sng">
                  <a:noFill/>
                  <a:prstDash val="solid"/>
                </a:ln>
                <a:solidFill>
                  <a:srgbClr val="8A671A"/>
                </a:solidFill>
                <a:effectLst/>
                <a:uLnTx/>
                <a:uFillTx/>
                <a:latin typeface="+mn-ea"/>
                <a:cs typeface="+mn-cs"/>
              </a:rPr>
              <a:t>,</a:t>
            </a:r>
            <a:r>
              <a:rPr kumimoji="0" lang="es-ES" sz="2400" b="1" i="0" u="none" strike="noStrike" kern="1200" cap="none" spc="0" normalizeH="0" baseline="0" noProof="0" dirty="0">
                <a:ln w="12700" cmpd="sng">
                  <a:noFill/>
                  <a:prstDash val="solid"/>
                </a:ln>
                <a:solidFill>
                  <a:srgbClr val="8A671A"/>
                </a:solidFill>
                <a:effectLst/>
                <a:uLnTx/>
                <a:uFillTx/>
                <a:latin typeface="+mn-ea"/>
                <a:cs typeface="+mn-cs"/>
              </a:rPr>
              <a:t> 23</a:t>
            </a:r>
            <a:r>
              <a:rPr kumimoji="0" lang="ja-JP" altLang="en-US" sz="2400" b="1" i="0" u="none" strike="noStrike" kern="1200" cap="none" spc="0" normalizeH="0" baseline="0" noProof="0" dirty="0">
                <a:ln w="12700" cmpd="sng">
                  <a:noFill/>
                  <a:prstDash val="solid"/>
                </a:ln>
                <a:solidFill>
                  <a:srgbClr val="8A671A"/>
                </a:solidFill>
                <a:effectLst/>
                <a:uLnTx/>
                <a:uFillTx/>
                <a:latin typeface="+mn-ea"/>
                <a:cs typeface="+mn-cs"/>
              </a:rPr>
              <a:t>　口語訳</a:t>
            </a:r>
            <a:endParaRPr kumimoji="0" lang="es-ES" sz="2400" b="1" i="0" u="none" strike="noStrike" kern="1200" cap="none" spc="0" normalizeH="0" baseline="0" noProof="0" dirty="0">
              <a:ln w="12700" cmpd="sng">
                <a:noFill/>
                <a:prstDash val="solid"/>
              </a:ln>
              <a:solidFill>
                <a:srgbClr val="8A671A"/>
              </a:solidFill>
              <a:effectLst/>
              <a:uLnTx/>
              <a:uFillTx/>
              <a:latin typeface="+mn-ea"/>
              <a:cs typeface="+mn-cs"/>
            </a:endParaRP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094476" y="3602304"/>
            <a:ext cx="6096000" cy="313932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lvl="0" algn="ctr">
              <a:defRPr/>
            </a:pPr>
            <a:r>
              <a:rPr lang="en-US" altLang="ja-JP" sz="2500" b="1" dirty="0">
                <a:ln w="12700" cmpd="sng">
                  <a:noFill/>
                  <a:prstDash val="solid"/>
                </a:ln>
                <a:solidFill>
                  <a:srgbClr val="8A671A"/>
                </a:solidFill>
                <a:latin typeface="+mn-ea"/>
              </a:rPr>
              <a:t>『</a:t>
            </a:r>
            <a:r>
              <a:rPr lang="ja-JP" altLang="en-US" sz="2500" b="1" dirty="0">
                <a:ln w="12700" cmpd="sng">
                  <a:noFill/>
                  <a:prstDash val="solid"/>
                </a:ln>
                <a:solidFill>
                  <a:srgbClr val="8A671A"/>
                </a:solidFill>
                <a:latin typeface="+mn-ea"/>
              </a:rPr>
              <a:t>あなたたちは、わたしが天から　　　あなたたちと語るのを見た。</a:t>
            </a:r>
          </a:p>
          <a:p>
            <a:pPr lvl="0" algn="ctr">
              <a:defRPr/>
            </a:pPr>
            <a:r>
              <a:rPr lang="ja-JP" altLang="en-US" sz="2500" b="1" dirty="0">
                <a:ln w="12700" cmpd="sng">
                  <a:noFill/>
                  <a:prstDash val="solid"/>
                </a:ln>
                <a:solidFill>
                  <a:srgbClr val="8A671A"/>
                </a:solidFill>
                <a:latin typeface="+mn-ea"/>
              </a:rPr>
              <a:t>あなたたちはわたしについて、　　　　　何も造ってはならない。</a:t>
            </a:r>
            <a:endParaRPr lang="en-US" altLang="ja-JP" sz="2500" b="1" dirty="0">
              <a:ln w="12700" cmpd="sng">
                <a:noFill/>
                <a:prstDash val="solid"/>
              </a:ln>
              <a:solidFill>
                <a:srgbClr val="8A671A"/>
              </a:solidFill>
              <a:latin typeface="+mn-ea"/>
            </a:endParaRPr>
          </a:p>
          <a:p>
            <a:pPr lvl="0" algn="ctr">
              <a:defRPr/>
            </a:pPr>
            <a:r>
              <a:rPr lang="ja-JP" altLang="en-US" sz="2500" b="1" dirty="0">
                <a:ln w="12700" cmpd="sng">
                  <a:noFill/>
                  <a:prstDash val="solid"/>
                </a:ln>
                <a:solidFill>
                  <a:srgbClr val="8A671A"/>
                </a:solidFill>
                <a:latin typeface="+mn-ea"/>
              </a:rPr>
              <a:t>銀の神々も金の神々も</a:t>
            </a:r>
            <a:endParaRPr lang="en-US" altLang="ja-JP" sz="2500" b="1" dirty="0">
              <a:ln w="12700" cmpd="sng">
                <a:noFill/>
                <a:prstDash val="solid"/>
              </a:ln>
              <a:solidFill>
                <a:srgbClr val="8A671A"/>
              </a:solidFill>
              <a:latin typeface="+mn-ea"/>
            </a:endParaRPr>
          </a:p>
          <a:p>
            <a:pPr lvl="0" algn="ctr">
              <a:defRPr/>
            </a:pPr>
            <a:r>
              <a:rPr lang="ja-JP" altLang="en-US" sz="2500" b="1" dirty="0">
                <a:ln w="12700" cmpd="sng">
                  <a:noFill/>
                  <a:prstDash val="solid"/>
                </a:ln>
                <a:solidFill>
                  <a:srgbClr val="8A671A"/>
                </a:solidFill>
                <a:latin typeface="+mn-ea"/>
              </a:rPr>
              <a:t>造ってはならない。</a:t>
            </a:r>
            <a:endParaRPr lang="en-US" altLang="ja-JP" sz="2500" b="1" dirty="0">
              <a:ln w="12700" cmpd="sng">
                <a:noFill/>
                <a:prstDash val="solid"/>
              </a:ln>
              <a:solidFill>
                <a:srgbClr val="8A671A"/>
              </a:solidFill>
              <a:latin typeface="+mn-ea"/>
            </a:endParaRPr>
          </a:p>
          <a:p>
            <a:pPr lvl="0" algn="ctr">
              <a:defRPr/>
            </a:pPr>
            <a:endParaRPr lang="en-US" altLang="ja-JP" sz="2400" b="1" dirty="0">
              <a:ln w="12700" cmpd="sng">
                <a:noFill/>
                <a:prstDash val="solid"/>
              </a:ln>
              <a:solidFill>
                <a:srgbClr val="8A671A"/>
              </a:solidFill>
              <a:latin typeface="+mn-ea"/>
            </a:endParaRPr>
          </a:p>
          <a:p>
            <a:pPr lvl="0" algn="ctr">
              <a:defRPr/>
            </a:pPr>
            <a:r>
              <a:rPr kumimoji="0" lang="ja-JP" altLang="en-US" sz="2400" b="1" i="0" u="none" strike="noStrike" kern="1200" cap="none" spc="0" normalizeH="0" baseline="0" noProof="0" dirty="0">
                <a:ln w="12700" cmpd="sng">
                  <a:noFill/>
                  <a:prstDash val="solid"/>
                </a:ln>
                <a:solidFill>
                  <a:srgbClr val="8A671A"/>
                </a:solidFill>
                <a:effectLst/>
                <a:uLnTx/>
                <a:uFillTx/>
                <a:latin typeface="+mn-ea"/>
                <a:cs typeface="+mn-cs"/>
              </a:rPr>
              <a:t>出エジプト記</a:t>
            </a:r>
            <a:r>
              <a:rPr kumimoji="0" lang="es-ES" sz="2400" b="1" i="0" u="none" strike="noStrike" kern="1200" cap="none" spc="0" normalizeH="0" baseline="0" noProof="0" dirty="0">
                <a:ln w="12700" cmpd="sng">
                  <a:noFill/>
                  <a:prstDash val="solid"/>
                </a:ln>
                <a:solidFill>
                  <a:srgbClr val="8A671A"/>
                </a:solidFill>
                <a:effectLst/>
                <a:uLnTx/>
                <a:uFillTx/>
                <a:latin typeface="+mn-ea"/>
                <a:cs typeface="+mn-cs"/>
              </a:rPr>
              <a:t> 20:22</a:t>
            </a:r>
            <a:r>
              <a:rPr kumimoji="0" lang="en-US" altLang="ja-JP" sz="2400" b="1" i="0" u="none" strike="noStrike" kern="1200" cap="none" spc="0" normalizeH="0" baseline="0" noProof="0" dirty="0">
                <a:ln w="12700" cmpd="sng">
                  <a:noFill/>
                  <a:prstDash val="solid"/>
                </a:ln>
                <a:solidFill>
                  <a:srgbClr val="8A671A"/>
                </a:solidFill>
                <a:effectLst/>
                <a:uLnTx/>
                <a:uFillTx/>
                <a:latin typeface="+mn-ea"/>
                <a:cs typeface="+mn-cs"/>
              </a:rPr>
              <a:t>,</a:t>
            </a:r>
            <a:r>
              <a:rPr kumimoji="0" lang="es-ES" sz="2400" b="1" i="0" u="none" strike="noStrike" kern="1200" cap="none" spc="0" normalizeH="0" baseline="0" noProof="0" dirty="0">
                <a:ln w="12700" cmpd="sng">
                  <a:noFill/>
                  <a:prstDash val="solid"/>
                </a:ln>
                <a:solidFill>
                  <a:srgbClr val="8A671A"/>
                </a:solidFill>
                <a:effectLst/>
                <a:uLnTx/>
                <a:uFillTx/>
                <a:latin typeface="+mn-ea"/>
                <a:cs typeface="+mn-cs"/>
              </a:rPr>
              <a:t> 23</a:t>
            </a:r>
            <a:r>
              <a:rPr kumimoji="0" lang="ja-JP" altLang="en-US" sz="2400" b="1" i="0" u="none" strike="noStrike" kern="1200" cap="none" spc="0" normalizeH="0" baseline="0" noProof="0" dirty="0">
                <a:ln w="12700" cmpd="sng">
                  <a:noFill/>
                  <a:prstDash val="solid"/>
                </a:ln>
                <a:solidFill>
                  <a:srgbClr val="8A671A"/>
                </a:solidFill>
                <a:effectLst/>
                <a:uLnTx/>
                <a:uFillTx/>
                <a:latin typeface="+mn-ea"/>
                <a:cs typeface="+mn-cs"/>
              </a:rPr>
              <a:t>　新共同訳</a:t>
            </a:r>
            <a:endParaRPr kumimoji="0" lang="es-ES" sz="2400" b="1" i="0" u="none" strike="noStrike" kern="1200" cap="none" spc="0" normalizeH="0" baseline="0" noProof="0" dirty="0">
              <a:ln w="12700" cmpd="sng">
                <a:noFill/>
                <a:prstDash val="solid"/>
              </a:ln>
              <a:solidFill>
                <a:srgbClr val="8A671A"/>
              </a:solidFill>
              <a:effectLst/>
              <a:uLnTx/>
              <a:uFillTx/>
              <a:latin typeface="+mn-ea"/>
              <a:cs typeface="+mn-cs"/>
            </a:endParaRPr>
          </a:p>
        </p:txBody>
      </p:sp>
    </p:spTree>
    <p:extLst>
      <p:ext uri="{BB962C8B-B14F-4D97-AF65-F5344CB8AC3E}">
        <p14:creationId xmlns:p14="http://schemas.microsoft.com/office/powerpoint/2010/main" val="528033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5762625" cy="2862322"/>
          </a:xfrm>
          <a:prstGeom prst="rect">
            <a:avLst/>
          </a:prstGeom>
          <a:noFill/>
        </p:spPr>
        <p:txBody>
          <a:bodyPr wrap="square" rtlCol="0">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highlight>
                  <a:srgbClr val="3C219F"/>
                </a:highlight>
              </a:rPr>
              <a:t>どのように律法を守るか</a:t>
            </a:r>
            <a:r>
              <a:rPr lang="en" sz="2000" b="1" dirty="0">
                <a:solidFill>
                  <a:schemeClr val="bg1"/>
                </a:solidFill>
                <a:effectLst>
                  <a:outerShdw blurRad="38100" dist="38100" dir="2700000" algn="tl">
                    <a:srgbClr val="000000">
                      <a:alpha val="43137"/>
                    </a:srgbClr>
                  </a:outerShdw>
                </a:effectLst>
                <a:highlight>
                  <a:srgbClr val="3C219F"/>
                </a:highlight>
              </a:rPr>
              <a:t>:</a:t>
            </a:r>
          </a:p>
          <a:p>
            <a:pPr lvl="1">
              <a:spcBef>
                <a:spcPts val="600"/>
              </a:spcBef>
            </a:pPr>
            <a:r>
              <a:rPr lang="ja-JP" altLang="en-US" sz="2000" b="1" dirty="0"/>
              <a:t>契約の書　 </a:t>
            </a:r>
            <a:r>
              <a:rPr lang="en" sz="2000" b="1" dirty="0"/>
              <a:t>(</a:t>
            </a:r>
            <a:r>
              <a:rPr lang="ja-JP" altLang="en-US" sz="2000" b="1" dirty="0"/>
              <a:t>出</a:t>
            </a:r>
            <a:r>
              <a:rPr lang="en" sz="2000" b="1" dirty="0"/>
              <a:t> 21:1-32)</a:t>
            </a:r>
          </a:p>
          <a:p>
            <a:pPr lvl="1">
              <a:spcBef>
                <a:spcPts val="600"/>
              </a:spcBef>
            </a:pPr>
            <a:r>
              <a:rPr lang="ja-JP" altLang="en-US" sz="2000" b="1" dirty="0"/>
              <a:t>そのほかの律法　</a:t>
            </a:r>
            <a:r>
              <a:rPr lang="en" sz="2000" b="1" dirty="0"/>
              <a:t>(</a:t>
            </a:r>
            <a:r>
              <a:rPr lang="ja-JP" altLang="en-US" sz="2000" b="1" dirty="0"/>
              <a:t>出</a:t>
            </a:r>
            <a:r>
              <a:rPr lang="en" sz="2000" b="1" dirty="0"/>
              <a:t> 21:33-23:19)</a:t>
            </a:r>
          </a:p>
          <a:p>
            <a:pPr lvl="1">
              <a:spcBef>
                <a:spcPts val="600"/>
              </a:spcBef>
            </a:pPr>
            <a:r>
              <a:rPr lang="ja-JP" altLang="en-US" sz="2000" b="1" dirty="0"/>
              <a:t>神の当初の計画　</a:t>
            </a:r>
            <a:r>
              <a:rPr lang="en" sz="2000" b="1" dirty="0"/>
              <a:t> (</a:t>
            </a:r>
            <a:r>
              <a:rPr lang="ja-JP" altLang="en-US" sz="2000" b="1" dirty="0"/>
              <a:t>出</a:t>
            </a:r>
            <a:r>
              <a:rPr lang="en" sz="2000" b="1" dirty="0"/>
              <a:t> 23:20-33)</a:t>
            </a:r>
          </a:p>
          <a:p>
            <a:pPr>
              <a:spcBef>
                <a:spcPts val="1800"/>
              </a:spcBef>
            </a:pPr>
            <a:r>
              <a:rPr lang="ja-JP" altLang="en-US" sz="2000" b="1" dirty="0">
                <a:solidFill>
                  <a:schemeClr val="bg1"/>
                </a:solidFill>
                <a:highlight>
                  <a:srgbClr val="A3377A"/>
                </a:highlight>
              </a:rPr>
              <a:t>律法を理解する方法</a:t>
            </a:r>
            <a:r>
              <a:rPr lang="en" sz="2000" b="1" dirty="0">
                <a:solidFill>
                  <a:schemeClr val="bg1"/>
                </a:solidFill>
                <a:highlight>
                  <a:srgbClr val="A3377A"/>
                </a:highlight>
              </a:rPr>
              <a:t>:</a:t>
            </a:r>
          </a:p>
          <a:p>
            <a:pPr lvl="1">
              <a:spcBef>
                <a:spcPts val="600"/>
              </a:spcBef>
            </a:pPr>
            <a:r>
              <a:rPr lang="ja-JP" altLang="en-US" sz="2000" b="1" dirty="0"/>
              <a:t>目には目を</a:t>
            </a:r>
            <a:endParaRPr lang="en" sz="2000" b="1" dirty="0"/>
          </a:p>
          <a:p>
            <a:pPr lvl="1">
              <a:spcBef>
                <a:spcPts val="600"/>
              </a:spcBef>
            </a:pPr>
            <a:r>
              <a:rPr lang="ja-JP" altLang="en-US" sz="2000" b="1" dirty="0"/>
              <a:t>復讐</a:t>
            </a:r>
            <a:endParaRPr lang="en" sz="2000" b="1" dirty="0"/>
          </a:p>
        </p:txBody>
      </p:sp>
      <p:sp>
        <p:nvSpPr>
          <p:cNvPr id="3" name="CuadroTexto 2">
            <a:extLst>
              <a:ext uri="{FF2B5EF4-FFF2-40B4-BE49-F238E27FC236}">
                <a16:creationId xmlns:a16="http://schemas.microsoft.com/office/drawing/2014/main" id="{FD87BA3B-492E-4C16-1BCA-EDAA6CE0A72C}"/>
              </a:ext>
            </a:extLst>
          </p:cNvPr>
          <p:cNvSpPr txBox="1"/>
          <p:nvPr/>
        </p:nvSpPr>
        <p:spPr>
          <a:xfrm>
            <a:off x="209336" y="373393"/>
            <a:ext cx="7086785" cy="969496"/>
          </a:xfrm>
          <a:prstGeom prst="rect">
            <a:avLst/>
          </a:prstGeom>
          <a:noFill/>
        </p:spPr>
        <p:txBody>
          <a:bodyPr wrap="square" rtlCol="0">
            <a:spAutoFit/>
          </a:bodyPr>
          <a:lstStyle/>
          <a:p>
            <a:pPr>
              <a:spcBef>
                <a:spcPts val="600"/>
              </a:spcBef>
            </a:pPr>
            <a:r>
              <a:rPr lang="ja-JP" altLang="en-US" sz="1900" b="1" dirty="0">
                <a:latin typeface="+mn-ea"/>
              </a:rPr>
              <a:t>神が十戒を宣布された後、民はモーセに神と自分たちの間の　　仲介者となるよう求めました（出 </a:t>
            </a:r>
            <a:r>
              <a:rPr lang="en-US" altLang="ja-JP" sz="1900" b="1" dirty="0">
                <a:latin typeface="+mn-ea"/>
              </a:rPr>
              <a:t>20:19</a:t>
            </a:r>
            <a:r>
              <a:rPr lang="ja-JP" altLang="en-US" sz="1900" b="1" dirty="0">
                <a:latin typeface="+mn-ea"/>
              </a:rPr>
              <a:t>）。この後、神は　　モーセに更に掟を与え、モーセはそれを民に伝えました。</a:t>
            </a:r>
            <a:endParaRPr lang="en" sz="1900" b="1" dirty="0">
              <a:latin typeface="+mn-ea"/>
            </a:endParaRP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0631" y="180444"/>
            <a:ext cx="2340869"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9000" y="180444"/>
            <a:ext cx="2299086"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908802"/>
            <a:ext cx="7048500" cy="384721"/>
          </a:xfrm>
          <a:prstGeom prst="rect">
            <a:avLst/>
          </a:prstGeom>
          <a:noFill/>
        </p:spPr>
        <p:txBody>
          <a:bodyPr wrap="square">
            <a:spAutoFit/>
          </a:bodyPr>
          <a:lstStyle/>
          <a:p>
            <a:pPr>
              <a:spcBef>
                <a:spcPts val="600"/>
              </a:spcBef>
            </a:pPr>
            <a:r>
              <a:rPr lang="ja-JP" altLang="en-US" sz="1900" b="1" dirty="0">
                <a:latin typeface="+mn-ea"/>
              </a:rPr>
              <a:t>その目的は、十戒を日常生活に具体的に適用することでした。</a:t>
            </a:r>
            <a:endParaRPr lang="en" sz="1900" b="1" dirty="0">
              <a:latin typeface="+mn-ea"/>
            </a:endParaRPr>
          </a:p>
        </p:txBody>
      </p:sp>
      <p:sp>
        <p:nvSpPr>
          <p:cNvPr id="9" name="CuadroTexto 8">
            <a:extLst>
              <a:ext uri="{FF2B5EF4-FFF2-40B4-BE49-F238E27FC236}">
                <a16:creationId xmlns:a16="http://schemas.microsoft.com/office/drawing/2014/main" id="{07A383D6-3777-03E3-E334-46A3F6BEB335}"/>
              </a:ext>
            </a:extLst>
          </p:cNvPr>
          <p:cNvSpPr txBox="1"/>
          <p:nvPr/>
        </p:nvSpPr>
        <p:spPr>
          <a:xfrm>
            <a:off x="209336" y="1553502"/>
            <a:ext cx="6968392" cy="969496"/>
          </a:xfrm>
          <a:prstGeom prst="rect">
            <a:avLst/>
          </a:prstGeom>
          <a:noFill/>
        </p:spPr>
        <p:txBody>
          <a:bodyPr wrap="square">
            <a:spAutoFit/>
          </a:bodyPr>
          <a:lstStyle/>
          <a:p>
            <a:pPr>
              <a:spcBef>
                <a:spcPts val="600"/>
              </a:spcBef>
            </a:pPr>
            <a:r>
              <a:rPr lang="ja-JP" altLang="en-US" sz="1900" b="1" dirty="0">
                <a:latin typeface="+mn-ea"/>
              </a:rPr>
              <a:t>これらの掟は「契約の書」と呼ばれ、イスラエルの民の生活を規定するためのもの法律であり、それは私たちの生活の　　（現在の社会に合わせた調整を加えて）規範とも言えます。</a:t>
            </a:r>
            <a:endParaRPr lang="en" sz="1900" b="1" dirty="0">
              <a:latin typeface="+mn-ea"/>
            </a:endParaRP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6000" b="1" spc="300" dirty="0">
                <a:ln/>
                <a:solidFill>
                  <a:schemeClr val="accent5"/>
                </a:solidFill>
              </a:rPr>
              <a:t>どのように律法を守るのか</a:t>
            </a:r>
            <a:endParaRPr lang="en" sz="6000" b="1" spc="300" dirty="0">
              <a:ln/>
              <a:solidFill>
                <a:schemeClr val="accent5"/>
              </a:solidFill>
            </a:endParaRP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76200"/>
            <a:ext cx="12191999" cy="769441"/>
          </a:xfrm>
          <a:prstGeom prst="rect">
            <a:avLst/>
          </a:prstGeom>
          <a:noFill/>
        </p:spPr>
        <p:txBody>
          <a:bodyPr wrap="square">
            <a:spAutoFit/>
          </a:bodyPr>
          <a:lstStyle/>
          <a:p>
            <a:pPr algn="ctr"/>
            <a:r>
              <a:rPr lang="ja-JP" altLang="en-US" sz="4400" b="1" dirty="0">
                <a:ln w="10160">
                  <a:solidFill>
                    <a:schemeClr val="accent3"/>
                  </a:solidFill>
                  <a:prstDash val="solid"/>
                </a:ln>
                <a:solidFill>
                  <a:srgbClr val="FFFFFF"/>
                </a:solidFill>
                <a:effectLst>
                  <a:outerShdw blurRad="38100" dist="22860" dir="5400000" algn="tl" rotWithShape="0">
                    <a:schemeClr val="tx1"/>
                  </a:outerShdw>
                </a:effectLst>
              </a:rPr>
              <a:t>契約の書</a:t>
            </a:r>
            <a:endParaRPr lang="en" sz="4400" b="1" dirty="0">
              <a:ln w="10160">
                <a:solidFill>
                  <a:schemeClr val="accent3"/>
                </a:solidFill>
                <a:prstDash val="solid"/>
              </a:ln>
              <a:solidFill>
                <a:srgbClr val="FFFFFF"/>
              </a:solidFill>
              <a:effectLst>
                <a:outerShdw blurRad="38100" dist="22860" dir="5400000" algn="tl" rotWithShape="0">
                  <a:schemeClr val="tx1"/>
                </a:outerShdw>
              </a:effectLst>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559891"/>
            <a:ext cx="9445504" cy="400110"/>
          </a:xfrm>
          <a:prstGeom prst="rect">
            <a:avLst/>
          </a:prstGeom>
          <a:noFill/>
        </p:spPr>
        <p:txBody>
          <a:bodyPr wrap="square">
            <a:spAutoFit/>
          </a:bodyPr>
          <a:lstStyle/>
          <a:p>
            <a:pPr algn="ctr"/>
            <a:r>
              <a:rPr lang="ja-JP" altLang="en-US" sz="20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mn-ea"/>
              </a:rPr>
              <a:t>人を撃って死なせた者は、必ず殺されなければならない。</a:t>
            </a:r>
            <a:r>
              <a:rPr lang="en" sz="20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mn-ea"/>
              </a:rPr>
              <a:t> (</a:t>
            </a:r>
            <a:r>
              <a:rPr lang="ja-JP" altLang="en-US" sz="20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mn-ea"/>
              </a:rPr>
              <a:t>出エジプト記</a:t>
            </a:r>
            <a:r>
              <a:rPr lang="en" sz="20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mn-ea"/>
              </a:rPr>
              <a:t>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ja-JP" altLang="en-US" sz="2000" b="1" dirty="0"/>
              <a:t>契約の書は、ヘブライ社会の</a:t>
            </a:r>
            <a:r>
              <a:rPr lang="en-US" altLang="ja-JP" sz="2000" b="1" dirty="0"/>
              <a:t>3</a:t>
            </a:r>
            <a:r>
              <a:rPr lang="ja-JP" altLang="en-US" sz="2000" b="1" dirty="0"/>
              <a:t>つの重要な側面を規定することから始まる：</a:t>
            </a:r>
            <a:endParaRPr lang="en" sz="2000" b="1" dirty="0"/>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2033432"/>
            <a:ext cx="6294404" cy="3847207"/>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ja-JP" altLang="en-US" sz="2000" b="1" dirty="0">
                <a:solidFill>
                  <a:srgbClr val="FF0000"/>
                </a:solidFill>
              </a:rPr>
              <a:t>奴隷</a:t>
            </a:r>
            <a:r>
              <a:rPr lang="en" sz="2000" b="1" dirty="0">
                <a:solidFill>
                  <a:srgbClr val="FF0000"/>
                </a:solidFill>
              </a:rPr>
              <a:t> (</a:t>
            </a:r>
            <a:r>
              <a:rPr lang="ja-JP" altLang="en-US" sz="2000" b="1" dirty="0">
                <a:solidFill>
                  <a:srgbClr val="FF0000"/>
                </a:solidFill>
              </a:rPr>
              <a:t>出</a:t>
            </a:r>
            <a:r>
              <a:rPr lang="en" sz="2000" b="1" dirty="0">
                <a:solidFill>
                  <a:srgbClr val="FF0000"/>
                </a:solidFill>
              </a:rPr>
              <a:t> 21:2-11)</a:t>
            </a:r>
          </a:p>
          <a:p>
            <a:pPr marL="914400" lvl="1" indent="-457200">
              <a:buClr>
                <a:srgbClr val="FF0000"/>
              </a:buClr>
              <a:buFont typeface="Wingdings" panose="05000000000000000000" pitchFamily="2" charset="2"/>
              <a:buChar char="q"/>
            </a:pPr>
            <a:r>
              <a:rPr lang="ja-JP" altLang="en-US" sz="1900" b="1" dirty="0">
                <a:latin typeface="+mn-ea"/>
              </a:rPr>
              <a:t>男性は</a:t>
            </a:r>
            <a:r>
              <a:rPr lang="en-US" altLang="ja-JP" sz="1900" b="1" dirty="0">
                <a:latin typeface="+mn-ea"/>
              </a:rPr>
              <a:t>7</a:t>
            </a:r>
            <a:r>
              <a:rPr lang="ja-JP" altLang="en-US" sz="1900" b="1" dirty="0">
                <a:latin typeface="+mn-ea"/>
              </a:rPr>
              <a:t>年目以降に釈放</a:t>
            </a:r>
            <a:endParaRPr lang="en" sz="1900" b="1" dirty="0">
              <a:latin typeface="+mn-ea"/>
            </a:endParaRPr>
          </a:p>
          <a:p>
            <a:pPr marL="914400" lvl="1" indent="-457200">
              <a:buClr>
                <a:srgbClr val="FF0000"/>
              </a:buClr>
              <a:buFont typeface="Wingdings" panose="05000000000000000000" pitchFamily="2" charset="2"/>
              <a:buChar char="q"/>
            </a:pPr>
            <a:r>
              <a:rPr lang="ja-JP" altLang="en-US" sz="1900" b="1" dirty="0">
                <a:latin typeface="+mn-ea"/>
              </a:rPr>
              <a:t>女性も結婚しなければ自由であった</a:t>
            </a:r>
            <a:endParaRPr lang="en" sz="2000" b="1" dirty="0"/>
          </a:p>
          <a:p>
            <a:pPr marL="914400" lvl="1" indent="-457200">
              <a:buClr>
                <a:srgbClr val="FF0000"/>
              </a:buClr>
              <a:buFont typeface="Wingdings" panose="05000000000000000000" pitchFamily="2" charset="2"/>
              <a:buChar char="q"/>
            </a:pPr>
            <a:r>
              <a:rPr lang="ja-JP" altLang="en-US" sz="1900" b="1" dirty="0">
                <a:latin typeface="+mn-ea"/>
              </a:rPr>
              <a:t>本人が望めば、奴隷のままでいることもできる</a:t>
            </a:r>
            <a:endParaRPr lang="en" sz="1900" b="1" dirty="0">
              <a:latin typeface="+mn-ea"/>
            </a:endParaRPr>
          </a:p>
          <a:p>
            <a:pPr marL="457200" indent="-457200">
              <a:spcBef>
                <a:spcPts val="600"/>
              </a:spcBef>
              <a:buFont typeface="+mj-lt"/>
              <a:buAutoNum type="arabicPeriod"/>
            </a:pPr>
            <a:r>
              <a:rPr lang="ja-JP" altLang="en-US" sz="2000" b="1" dirty="0">
                <a:solidFill>
                  <a:srgbClr val="004DE6"/>
                </a:solidFill>
              </a:rPr>
              <a:t>死刑制度</a:t>
            </a:r>
            <a:r>
              <a:rPr lang="en" sz="2000" b="1" dirty="0">
                <a:solidFill>
                  <a:srgbClr val="004DE6"/>
                </a:solidFill>
              </a:rPr>
              <a:t> (</a:t>
            </a:r>
            <a:r>
              <a:rPr lang="ja-JP" altLang="en-US" sz="2000" b="1" dirty="0">
                <a:solidFill>
                  <a:srgbClr val="004DE6"/>
                </a:solidFill>
              </a:rPr>
              <a:t>出</a:t>
            </a:r>
            <a:r>
              <a:rPr lang="en" sz="2000" b="1" dirty="0">
                <a:solidFill>
                  <a:srgbClr val="004DE6"/>
                </a:solidFill>
              </a:rPr>
              <a:t> 21:12-17)</a:t>
            </a:r>
          </a:p>
          <a:p>
            <a:pPr marL="914400" lvl="1" indent="-457200">
              <a:buClr>
                <a:srgbClr val="004DE6"/>
              </a:buClr>
              <a:buFont typeface="Wingdings" panose="05000000000000000000" pitchFamily="2" charset="2"/>
              <a:buChar char="q"/>
            </a:pPr>
            <a:r>
              <a:rPr lang="ja-JP" altLang="en-US" sz="1900" b="1" dirty="0">
                <a:latin typeface="+mn-ea"/>
              </a:rPr>
              <a:t>故意の殺人者</a:t>
            </a:r>
            <a:endParaRPr lang="en" sz="1900" b="1" dirty="0">
              <a:latin typeface="+mn-ea"/>
            </a:endParaRPr>
          </a:p>
          <a:p>
            <a:pPr marL="914400" lvl="1" indent="-457200">
              <a:buClr>
                <a:srgbClr val="004DE6"/>
              </a:buClr>
              <a:buFont typeface="Wingdings" panose="05000000000000000000" pitchFamily="2" charset="2"/>
              <a:buChar char="q"/>
            </a:pPr>
            <a:r>
              <a:rPr lang="ja-JP" altLang="en-US" sz="1900" b="1" dirty="0">
                <a:latin typeface="+mn-ea"/>
              </a:rPr>
              <a:t>両親を傷つけたり、呪ったりする者</a:t>
            </a:r>
            <a:endParaRPr lang="en" sz="1900" b="1" dirty="0">
              <a:latin typeface="+mn-ea"/>
            </a:endParaRPr>
          </a:p>
          <a:p>
            <a:pPr marL="914400" lvl="1" indent="-457200">
              <a:buClr>
                <a:srgbClr val="004DE6"/>
              </a:buClr>
              <a:buFont typeface="Wingdings" panose="05000000000000000000" pitchFamily="2" charset="2"/>
              <a:buChar char="q"/>
            </a:pPr>
            <a:r>
              <a:rPr lang="ja-JP" altLang="en-US" sz="1900" b="1" dirty="0">
                <a:latin typeface="+mn-ea"/>
              </a:rPr>
              <a:t>誘拐犯</a:t>
            </a:r>
            <a:endParaRPr lang="en" sz="1900" b="1" dirty="0">
              <a:latin typeface="+mn-ea"/>
            </a:endParaRPr>
          </a:p>
          <a:p>
            <a:pPr marL="457200" indent="-457200">
              <a:spcBef>
                <a:spcPts val="600"/>
              </a:spcBef>
              <a:buFont typeface="+mj-lt"/>
              <a:buAutoNum type="arabicPeriod"/>
            </a:pPr>
            <a:r>
              <a:rPr lang="ja-JP" altLang="en-US" sz="2000" b="1" dirty="0">
                <a:solidFill>
                  <a:srgbClr val="DB6A12"/>
                </a:solidFill>
              </a:rPr>
              <a:t>傷害事件</a:t>
            </a:r>
            <a:r>
              <a:rPr lang="en" sz="2000" b="1" dirty="0">
                <a:solidFill>
                  <a:srgbClr val="DB6A12"/>
                </a:solidFill>
              </a:rPr>
              <a:t>(</a:t>
            </a:r>
            <a:r>
              <a:rPr lang="ja-JP" altLang="en-US" sz="2000" b="1" dirty="0">
                <a:solidFill>
                  <a:srgbClr val="DB6A12"/>
                </a:solidFill>
              </a:rPr>
              <a:t>出</a:t>
            </a:r>
            <a:r>
              <a:rPr lang="en" sz="2000" b="1" dirty="0">
                <a:solidFill>
                  <a:srgbClr val="DB6A12"/>
                </a:solidFill>
              </a:rPr>
              <a:t> 21:18-32)</a:t>
            </a:r>
          </a:p>
          <a:p>
            <a:pPr marL="914400" lvl="1" indent="-457200">
              <a:buClr>
                <a:srgbClr val="DB6A12"/>
              </a:buClr>
              <a:buFont typeface="Wingdings" panose="05000000000000000000" pitchFamily="2" charset="2"/>
              <a:buChar char="q"/>
            </a:pPr>
            <a:r>
              <a:rPr lang="ja-JP" altLang="en-US" sz="1900" b="1" dirty="0">
                <a:latin typeface="+mn-ea"/>
              </a:rPr>
              <a:t>金銭的補償の義務</a:t>
            </a:r>
            <a:endParaRPr lang="en" sz="1900" b="1" dirty="0">
              <a:latin typeface="+mn-ea"/>
            </a:endParaRPr>
          </a:p>
          <a:p>
            <a:pPr marL="914400" lvl="1" indent="-457200">
              <a:buClr>
                <a:srgbClr val="DB6A12"/>
              </a:buClr>
              <a:buFont typeface="Wingdings" panose="05000000000000000000" pitchFamily="2" charset="2"/>
              <a:buChar char="q"/>
            </a:pPr>
            <a:r>
              <a:rPr lang="ja-JP" altLang="en-US" sz="1900" b="1" dirty="0"/>
              <a:t>けんかで流産させた場合、裁定者の裁量に従い夫の要求する金額を支払う</a:t>
            </a:r>
            <a:endParaRPr lang="es-ES" sz="19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296682"/>
            <a:ext cx="12191999" cy="400110"/>
          </a:xfrm>
          <a:prstGeom prst="rect">
            <a:avLst/>
          </a:prstGeom>
          <a:noFill/>
        </p:spPr>
        <p:txBody>
          <a:bodyPr wrap="square" rtlCol="0">
            <a:spAutoFit/>
          </a:bodyPr>
          <a:lstStyle/>
          <a:p>
            <a:pPr algn="ctr">
              <a:spcBef>
                <a:spcPts val="600"/>
              </a:spcBef>
            </a:pPr>
            <a:r>
              <a:rPr lang="ja-JP" altLang="en-US" sz="2000" b="1" dirty="0"/>
              <a:t>これらの法律はすべて、人と人との間の虐待や暴力を抑制しようとするものだ。</a:t>
            </a:r>
            <a:endParaRPr lang="en" sz="2000" b="1" dirty="0"/>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
                                            <p:txEl>
                                              <p:pRg st="6" end="6"/>
                                            </p:txEl>
                                          </p:spTgt>
                                        </p:tgtEl>
                                        <p:attrNameLst>
                                          <p:attrName>style.visibility</p:attrName>
                                        </p:attrNameLst>
                                      </p:cBhvr>
                                      <p:to>
                                        <p:strVal val="visible"/>
                                      </p:to>
                                    </p:set>
                                    <p:animEffect transition="in" filter="wipe(left)">
                                      <p:cBhvr>
                                        <p:cTn id="81" dur="500"/>
                                        <p:tgtEl>
                                          <p:spTgt spid="7">
                                            <p:txEl>
                                              <p:pRg st="6" end="6"/>
                                            </p:tx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
                                            <p:txEl>
                                              <p:pRg st="7" end="7"/>
                                            </p:txEl>
                                          </p:spTgt>
                                        </p:tgtEl>
                                        <p:attrNameLst>
                                          <p:attrName>style.visibility</p:attrName>
                                        </p:attrNameLst>
                                      </p:cBhvr>
                                      <p:to>
                                        <p:strVal val="visible"/>
                                      </p:to>
                                    </p:set>
                                    <p:animEffect transition="in" filter="wipe(left)">
                                      <p:cBhvr>
                                        <p:cTn id="84" dur="500"/>
                                        <p:tgtEl>
                                          <p:spTgt spid="7">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fill="hold"/>
                                        <p:tgtEl>
                                          <p:spTgt spid="16"/>
                                        </p:tgtEl>
                                        <p:attrNameLst>
                                          <p:attrName>ppt_w</p:attrName>
                                        </p:attrNameLst>
                                      </p:cBhvr>
                                      <p:tavLst>
                                        <p:tav tm="0">
                                          <p:val>
                                            <p:fltVal val="0"/>
                                          </p:val>
                                        </p:tav>
                                        <p:tav tm="100000">
                                          <p:val>
                                            <p:strVal val="#ppt_w"/>
                                          </p:val>
                                        </p:tav>
                                      </p:tavLst>
                                    </p:anim>
                                    <p:anim calcmode="lin" valueType="num">
                                      <p:cBhvr>
                                        <p:cTn id="90" dur="500" fill="hold"/>
                                        <p:tgtEl>
                                          <p:spTgt spid="16"/>
                                        </p:tgtEl>
                                        <p:attrNameLst>
                                          <p:attrName>ppt_h</p:attrName>
                                        </p:attrNameLst>
                                      </p:cBhvr>
                                      <p:tavLst>
                                        <p:tav tm="0">
                                          <p:val>
                                            <p:fltVal val="0"/>
                                          </p:val>
                                        </p:tav>
                                        <p:tav tm="100000">
                                          <p:val>
                                            <p:strVal val="#ppt_h"/>
                                          </p:val>
                                        </p:tav>
                                      </p:tavLst>
                                    </p:anim>
                                    <p:anim calcmode="lin" valueType="num">
                                      <p:cBhvr>
                                        <p:cTn id="91" dur="500" fill="hold"/>
                                        <p:tgtEl>
                                          <p:spTgt spid="16"/>
                                        </p:tgtEl>
                                        <p:attrNameLst>
                                          <p:attrName>style.rotation</p:attrName>
                                        </p:attrNameLst>
                                      </p:cBhvr>
                                      <p:tavLst>
                                        <p:tav tm="0">
                                          <p:val>
                                            <p:fltVal val="360"/>
                                          </p:val>
                                        </p:tav>
                                        <p:tav tm="100000">
                                          <p:val>
                                            <p:fltVal val="0"/>
                                          </p:val>
                                        </p:tav>
                                      </p:tavLst>
                                    </p:anim>
                                    <p:animEffect transition="in" filter="fade">
                                      <p:cBhvr>
                                        <p:cTn id="92" dur="500"/>
                                        <p:tgtEl>
                                          <p:spTgt spid="16"/>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7">
                                            <p:txEl>
                                              <p:pRg st="8" end="8"/>
                                            </p:txEl>
                                          </p:spTgt>
                                        </p:tgtEl>
                                        <p:attrNameLst>
                                          <p:attrName>style.visibility</p:attrName>
                                        </p:attrNameLst>
                                      </p:cBhvr>
                                      <p:to>
                                        <p:strVal val="visible"/>
                                      </p:to>
                                    </p:set>
                                    <p:animEffect transition="in" filter="wipe(left)">
                                      <p:cBhvr>
                                        <p:cTn id="96" dur="500"/>
                                        <p:tgtEl>
                                          <p:spTgt spid="7">
                                            <p:txEl>
                                              <p:pRg st="8" end="8"/>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xEl>
                                              <p:pRg st="9" end="9"/>
                                            </p:txEl>
                                          </p:spTgt>
                                        </p:tgtEl>
                                        <p:attrNameLst>
                                          <p:attrName>style.visibility</p:attrName>
                                        </p:attrNameLst>
                                      </p:cBhvr>
                                      <p:to>
                                        <p:strVal val="visible"/>
                                      </p:to>
                                    </p:set>
                                    <p:animEffect transition="in" filter="wipe(left)">
                                      <p:cBhvr>
                                        <p:cTn id="101" dur="500"/>
                                        <p:tgtEl>
                                          <p:spTgt spid="7">
                                            <p:txEl>
                                              <p:pRg st="9" end="9"/>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7">
                                            <p:txEl>
                                              <p:pRg st="10" end="10"/>
                                            </p:txEl>
                                          </p:spTgt>
                                        </p:tgtEl>
                                        <p:attrNameLst>
                                          <p:attrName>style.visibility</p:attrName>
                                        </p:attrNameLst>
                                      </p:cBhvr>
                                      <p:to>
                                        <p:strVal val="visible"/>
                                      </p:to>
                                    </p:set>
                                    <p:animEffect transition="in" filter="wipe(left)">
                                      <p:cBhvr>
                                        <p:cTn id="106" dur="500"/>
                                        <p:tgtEl>
                                          <p:spTgt spid="7">
                                            <p:txEl>
                                              <p:pRg st="10" end="1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37"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barn(outVertical)">
                                      <p:cBhvr>
                                        <p:cTn id="1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868B46-0827-6716-861C-70D9485657A9}"/>
              </a:ext>
            </a:extLst>
          </p:cNvPr>
          <p:cNvSpPr>
            <a:spLocks noGrp="1"/>
          </p:cNvSpPr>
          <p:nvPr>
            <p:ph type="title"/>
          </p:nvPr>
        </p:nvSpPr>
        <p:spPr>
          <a:xfrm>
            <a:off x="838200" y="2766218"/>
            <a:ext cx="10515600" cy="1325563"/>
          </a:xfrm>
        </p:spPr>
        <p:txBody>
          <a:bodyPr>
            <a:noAutofit/>
          </a:bodyPr>
          <a:lstStyle/>
          <a:p>
            <a:pPr algn="ctr"/>
            <a:r>
              <a:rPr lang="ja-JP" altLang="en-US" b="1" dirty="0"/>
              <a:t>世界のほとんどの地域で、</a:t>
            </a:r>
            <a:br>
              <a:rPr lang="en-US" altLang="ja-JP" b="1" dirty="0"/>
            </a:br>
            <a:r>
              <a:rPr lang="ja-JP" altLang="en-US" b="1" dirty="0"/>
              <a:t>制度化された奴隷制という悪しき慣習は、ほとんど廃止 されましたが、</a:t>
            </a:r>
            <a:br>
              <a:rPr lang="en-US" altLang="ja-JP" b="1" dirty="0"/>
            </a:br>
            <a:r>
              <a:rPr lang="ja-JP" altLang="en-US" b="1" dirty="0"/>
              <a:t>奴隷制の原理の一部は、</a:t>
            </a:r>
            <a:br>
              <a:rPr lang="en-US" altLang="ja-JP" b="1" dirty="0"/>
            </a:br>
            <a:r>
              <a:rPr lang="ja-JP" altLang="en-US" b="1" dirty="0"/>
              <a:t>今もなお存在しています。</a:t>
            </a:r>
            <a:br>
              <a:rPr lang="en-US" altLang="ja-JP" b="1" dirty="0"/>
            </a:br>
            <a:r>
              <a:rPr lang="ja-JP" altLang="en-US" b="1" dirty="0"/>
              <a:t>これらの原理に対 抗するために、</a:t>
            </a:r>
            <a:br>
              <a:rPr lang="en-US" altLang="ja-JP" b="1" dirty="0"/>
            </a:br>
            <a:r>
              <a:rPr lang="ja-JP" altLang="en-US" b="1" dirty="0"/>
              <a:t>私たちの限られた範囲の中で</a:t>
            </a:r>
            <a:br>
              <a:rPr lang="en-US" altLang="ja-JP" b="1" dirty="0"/>
            </a:br>
            <a:r>
              <a:rPr lang="ja-JP" altLang="en-US" b="1" dirty="0"/>
              <a:t>どんなことができるでしょうか。 </a:t>
            </a:r>
            <a:endParaRPr kumimoji="1" lang="ja-JP" altLang="en-US" b="1" dirty="0"/>
          </a:p>
        </p:txBody>
      </p:sp>
    </p:spTree>
    <p:extLst>
      <p:ext uri="{BB962C8B-B14F-4D97-AF65-F5344CB8AC3E}">
        <p14:creationId xmlns:p14="http://schemas.microsoft.com/office/powerpoint/2010/main" val="36967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ja-JP"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そのほかの律法</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658159" cy="1015663"/>
          </a:xfrm>
          <a:prstGeom prst="rect">
            <a:avLst/>
          </a:prstGeom>
          <a:noFill/>
        </p:spPr>
        <p:txBody>
          <a:bodyPr wrap="square">
            <a:spAutoFit/>
          </a:bodyPr>
          <a:lstStyle/>
          <a:p>
            <a:pPr algn="ctr"/>
            <a:r>
              <a:rPr lang="ja-JP" altLang="en-US" sz="2000" b="1" dirty="0">
                <a:solidFill>
                  <a:srgbClr val="B9FFB9"/>
                </a:solidFill>
                <a:effectLst>
                  <a:outerShdw blurRad="38100" dist="38100" dir="2700000" algn="tl">
                    <a:srgbClr val="000000">
                      <a:alpha val="43137"/>
                    </a:srgbClr>
                  </a:outerShdw>
                </a:effectLst>
                <a:latin typeface="+mn-ea"/>
              </a:rPr>
              <a:t>もし人がまだ婚約しない処女を誘って、これと寝たならば、　　　　　　彼は必ずこれに花嫁料を払って、妻としなければならない。</a:t>
            </a:r>
            <a:endParaRPr lang="en-US" altLang="ja-JP" sz="2000" b="1" dirty="0">
              <a:solidFill>
                <a:srgbClr val="B9FFB9"/>
              </a:solidFill>
              <a:effectLst>
                <a:outerShdw blurRad="38100" dist="38100" dir="2700000" algn="tl">
                  <a:srgbClr val="000000">
                    <a:alpha val="43137"/>
                  </a:srgbClr>
                </a:outerShdw>
              </a:effectLst>
              <a:latin typeface="+mn-ea"/>
            </a:endParaRPr>
          </a:p>
          <a:p>
            <a:pPr algn="ctr"/>
            <a:r>
              <a:rPr lang="en" sz="2000" b="1" dirty="0">
                <a:solidFill>
                  <a:srgbClr val="B9FFB9"/>
                </a:solidFill>
                <a:effectLst>
                  <a:outerShdw blurRad="38100" dist="38100" dir="2700000" algn="tl">
                    <a:srgbClr val="000000">
                      <a:alpha val="43137"/>
                    </a:srgbClr>
                  </a:outerShdw>
                </a:effectLst>
                <a:latin typeface="+mn-ea"/>
              </a:rPr>
              <a:t>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ja-JP" altLang="en-US" sz="1400" b="1" dirty="0">
                <a:solidFill>
                  <a:srgbClr val="B9FFB9"/>
                </a:solidFill>
                <a:effectLst>
                  <a:outerShdw blurRad="38100" dist="38100" dir="2700000" algn="tl">
                    <a:srgbClr val="000000">
                      <a:alpha val="43137"/>
                    </a:srgbClr>
                  </a:outerShdw>
                </a:effectLst>
                <a:latin typeface="Comic Sans MS" panose="030F0702030302020204" pitchFamily="66" charset="0"/>
              </a:rPr>
              <a:t>出エジプト記</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204941" y="1817602"/>
            <a:ext cx="8978136" cy="969496"/>
          </a:xfrm>
          <a:prstGeom prst="rect">
            <a:avLst/>
          </a:prstGeom>
          <a:noFill/>
        </p:spPr>
        <p:txBody>
          <a:bodyPr wrap="square" rtlCol="0">
            <a:spAutoFit/>
          </a:bodyPr>
          <a:lstStyle/>
          <a:p>
            <a:pPr>
              <a:spcBef>
                <a:spcPts val="600"/>
              </a:spcBef>
            </a:pPr>
            <a:r>
              <a:rPr lang="ja-JP" altLang="en-US" sz="1900" b="1" dirty="0"/>
              <a:t>神は私たちに「基本的な」掟を与え、それを私たちが好きなように行うだけでは満足されなかった。私たちが正しく適用できるように、具体的な例を示して　　くださったのだ。</a:t>
            </a:r>
            <a:endParaRPr lang="en" sz="1900" b="1" dirty="0"/>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719402" y="4737351"/>
            <a:ext cx="5305728" cy="1846659"/>
          </a:xfrm>
          <a:prstGeom prst="rect">
            <a:avLst/>
          </a:prstGeom>
          <a:noFill/>
        </p:spPr>
        <p:txBody>
          <a:bodyPr wrap="square">
            <a:spAutoFit/>
          </a:bodyPr>
          <a:lstStyle/>
          <a:p>
            <a:pPr>
              <a:spcBef>
                <a:spcPts val="600"/>
              </a:spcBef>
            </a:pPr>
            <a:r>
              <a:rPr lang="ja-JP" altLang="en-US" sz="1900" b="1" dirty="0"/>
              <a:t>神とその民との契約であるこれらの掟には、　私たちが神とどのように関わるべきかという　ことも含まれていた。安息日の休息に加えて、　罪からの解放、神の保護、そして私たちを　　待ち受ける輝かしい未来を思い起こさせる　　祝祭日を守る義務があった。</a:t>
            </a:r>
            <a:endParaRPr lang="en" sz="1900" b="1" dirty="0"/>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969496"/>
          </a:xfrm>
          <a:prstGeom prst="rect">
            <a:avLst/>
          </a:prstGeom>
          <a:noFill/>
        </p:spPr>
        <p:txBody>
          <a:bodyPr wrap="square">
            <a:spAutoFit/>
          </a:bodyPr>
          <a:lstStyle/>
          <a:p>
            <a:pPr>
              <a:spcBef>
                <a:spcPts val="600"/>
              </a:spcBef>
            </a:pPr>
            <a:r>
              <a:rPr lang="ja-JP" altLang="en-US" sz="1900" b="1" dirty="0"/>
              <a:t>弱者や疎外された人々を保護することに特に重点が置かれているが、彼らに不当な利益を与えることなく、つまり正義を曲解して彼らに利益を与えたり、害を与えたりすることはない（出</a:t>
            </a:r>
            <a:r>
              <a:rPr lang="en-US" altLang="ja-JP" sz="1900" b="1" dirty="0"/>
              <a:t>22:21-23; 23:2-3</a:t>
            </a:r>
            <a:r>
              <a:rPr lang="ja-JP" altLang="en-US" sz="1900" b="1" dirty="0"/>
              <a:t>、</a:t>
            </a:r>
            <a:r>
              <a:rPr lang="en-US" altLang="ja-JP" sz="1900" b="1" dirty="0"/>
              <a:t>6</a:t>
            </a:r>
            <a:r>
              <a:rPr lang="ja-JP" altLang="en-US" sz="1900" b="1" dirty="0"/>
              <a:t>）。</a:t>
            </a:r>
            <a:endParaRPr lang="en" sz="1900" b="1" dirty="0"/>
          </a:p>
        </p:txBody>
      </p:sp>
      <p:sp>
        <p:nvSpPr>
          <p:cNvPr id="13" name="CuadroTexto 12">
            <a:extLst>
              <a:ext uri="{FF2B5EF4-FFF2-40B4-BE49-F238E27FC236}">
                <a16:creationId xmlns:a16="http://schemas.microsoft.com/office/drawing/2014/main" id="{564FB75B-B91B-B2C4-AF00-85813C1D04E2}"/>
              </a:ext>
            </a:extLst>
          </p:cNvPr>
          <p:cNvSpPr txBox="1"/>
          <p:nvPr/>
        </p:nvSpPr>
        <p:spPr>
          <a:xfrm>
            <a:off x="204941" y="2787098"/>
            <a:ext cx="9124259" cy="677108"/>
          </a:xfrm>
          <a:prstGeom prst="rect">
            <a:avLst/>
          </a:prstGeom>
          <a:noFill/>
        </p:spPr>
        <p:txBody>
          <a:bodyPr wrap="square">
            <a:spAutoFit/>
          </a:bodyPr>
          <a:lstStyle/>
          <a:p>
            <a:pPr>
              <a:spcBef>
                <a:spcPts val="600"/>
              </a:spcBef>
            </a:pPr>
            <a:r>
              <a:rPr lang="ja-JP" altLang="en-US" sz="1900" b="1" dirty="0"/>
              <a:t>動物の争いによる死亡（出</a:t>
            </a:r>
            <a:r>
              <a:rPr lang="en-US" altLang="ja-JP" sz="1900" b="1" dirty="0"/>
              <a:t>21:35-36 </a:t>
            </a:r>
            <a:r>
              <a:rPr lang="ja-JP" altLang="en-US" sz="1900" b="1" dirty="0"/>
              <a:t>）、貸し借り（出</a:t>
            </a:r>
            <a:r>
              <a:rPr lang="en-US" altLang="ja-JP" sz="1900" b="1" dirty="0"/>
              <a:t>22:14-15 </a:t>
            </a:r>
            <a:r>
              <a:rPr lang="ja-JP" altLang="en-US" sz="1900" b="1" dirty="0"/>
              <a:t>）、婚前交渉　　（出</a:t>
            </a:r>
            <a:r>
              <a:rPr lang="en-US" altLang="ja-JP" sz="1900" b="1" dirty="0"/>
              <a:t>22:16 </a:t>
            </a:r>
            <a:r>
              <a:rPr lang="ja-JP" altLang="en-US" sz="1900" b="1" dirty="0"/>
              <a:t>）などである。</a:t>
            </a:r>
            <a:endParaRPr lang="en" sz="1900" b="1" dirty="0"/>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FF33">
            <a:alpha val="36000"/>
          </a:srgb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6F4919-1E52-65BF-5222-1005008C0A87}"/>
              </a:ext>
            </a:extLst>
          </p:cNvPr>
          <p:cNvSpPr>
            <a:spLocks noGrp="1"/>
          </p:cNvSpPr>
          <p:nvPr>
            <p:ph type="title"/>
          </p:nvPr>
        </p:nvSpPr>
        <p:spPr>
          <a:xfrm>
            <a:off x="838200" y="2766218"/>
            <a:ext cx="10515600" cy="1325563"/>
          </a:xfrm>
        </p:spPr>
        <p:txBody>
          <a:bodyPr>
            <a:noAutofit/>
          </a:bodyPr>
          <a:lstStyle/>
          <a:p>
            <a:pPr algn="ctr">
              <a:buNone/>
            </a:pPr>
            <a:r>
              <a:rPr kumimoji="1" lang="ja-JP" altLang="en-US" sz="3200" b="1" dirty="0"/>
              <a:t>出エジプト記</a:t>
            </a:r>
            <a:r>
              <a:rPr kumimoji="1" lang="en-US" altLang="ja-JP" sz="3200" b="1" dirty="0"/>
              <a:t>23:10</a:t>
            </a:r>
            <a:r>
              <a:rPr kumimoji="1" lang="ja-JP" altLang="en-US" sz="3200" b="1" dirty="0"/>
              <a:t>～</a:t>
            </a:r>
            <a:r>
              <a:rPr kumimoji="1" lang="en-US" altLang="ja-JP" sz="3200" b="1" dirty="0"/>
              <a:t>19</a:t>
            </a:r>
            <a:r>
              <a:rPr kumimoji="1" lang="ja-JP" altLang="en-US" sz="3200" b="1" dirty="0"/>
              <a:t>を読んでください。</a:t>
            </a:r>
            <a:br>
              <a:rPr kumimoji="1" lang="en-US" altLang="ja-JP" sz="3200" b="1" dirty="0"/>
            </a:br>
            <a:br>
              <a:rPr kumimoji="1" lang="en-US" altLang="ja-JP" sz="800" b="1" dirty="0"/>
            </a:br>
            <a:r>
              <a:rPr lang="en-US" altLang="ja-JP" sz="2000" b="1" i="0" dirty="0">
                <a:solidFill>
                  <a:srgbClr val="777A7B"/>
                </a:solidFill>
                <a:effectLst/>
                <a:latin typeface="Arial" panose="020B0604020202020204" pitchFamily="34" charset="0"/>
              </a:rPr>
              <a:t>10</a:t>
            </a:r>
            <a:r>
              <a:rPr lang="ja-JP" altLang="en-US" sz="2000" b="1" i="0" dirty="0">
                <a:solidFill>
                  <a:srgbClr val="121212"/>
                </a:solidFill>
                <a:effectLst/>
                <a:latin typeface="Arial" panose="020B0604020202020204" pitchFamily="34" charset="0"/>
              </a:rPr>
              <a:t>あなたは六年の間、自分の土地に種を蒔き、産物を取り入れなさい。 </a:t>
            </a:r>
            <a:r>
              <a:rPr lang="en-US" altLang="ja-JP" sz="2000" b="1" i="0" dirty="0">
                <a:solidFill>
                  <a:srgbClr val="777A7B"/>
                </a:solidFill>
                <a:effectLst/>
                <a:latin typeface="Arial" panose="020B0604020202020204" pitchFamily="34" charset="0"/>
              </a:rPr>
              <a:t>11</a:t>
            </a:r>
            <a:r>
              <a:rPr lang="ja-JP" altLang="en-US" sz="2000" b="1" i="0" dirty="0">
                <a:solidFill>
                  <a:srgbClr val="121212"/>
                </a:solidFill>
                <a:effectLst/>
                <a:latin typeface="Arial" panose="020B0604020202020204" pitchFamily="34" charset="0"/>
              </a:rPr>
              <a:t>しかし、七年目には、それを休ませて、休閑地としなければならない。あなたの民の乏しい者が食べ、残りを野の獣に食べさせるがよい。ぶどう畑、オリーブ畑の場合も同じようにしなければならない。</a:t>
            </a:r>
            <a:br>
              <a:rPr lang="ja-JP" altLang="en-US" sz="2000" b="1" i="0" dirty="0">
                <a:solidFill>
                  <a:srgbClr val="121212"/>
                </a:solidFill>
                <a:effectLst/>
                <a:latin typeface="Arial" panose="020B0604020202020204" pitchFamily="34" charset="0"/>
              </a:rPr>
            </a:br>
            <a:r>
              <a:rPr lang="en-US" altLang="ja-JP" sz="2000" b="1" i="0" dirty="0">
                <a:solidFill>
                  <a:srgbClr val="121212"/>
                </a:solidFill>
                <a:effectLst/>
                <a:latin typeface="Arial" panose="020B0604020202020204" pitchFamily="34" charset="0"/>
              </a:rPr>
              <a:t>(15)</a:t>
            </a:r>
            <a:r>
              <a:rPr lang="ja-JP" altLang="en-US" sz="2000" b="1" i="0" dirty="0">
                <a:solidFill>
                  <a:srgbClr val="121212"/>
                </a:solidFill>
                <a:effectLst/>
                <a:latin typeface="Arial" panose="020B0604020202020204" pitchFamily="34" charset="0"/>
              </a:rPr>
              <a:t>安息日　</a:t>
            </a:r>
            <a:r>
              <a:rPr lang="en-US" altLang="ja-JP" sz="2000" b="1" i="0" dirty="0">
                <a:solidFill>
                  <a:srgbClr val="777A7B"/>
                </a:solidFill>
                <a:effectLst/>
                <a:latin typeface="Arial" panose="020B0604020202020204" pitchFamily="34" charset="0"/>
              </a:rPr>
              <a:t>12</a:t>
            </a:r>
            <a:r>
              <a:rPr lang="ja-JP" altLang="en-US" sz="2000" b="1" i="0" dirty="0">
                <a:solidFill>
                  <a:srgbClr val="121212"/>
                </a:solidFill>
                <a:effectLst/>
                <a:latin typeface="Arial" panose="020B0604020202020204" pitchFamily="34" charset="0"/>
              </a:rPr>
              <a:t>あなたは六日の間、あなたの仕事を行い、七日目には、仕事をやめねばならない。それは、あなたの牛やろばが休み、女奴隷の子や寄留者が元気を回復するためである。</a:t>
            </a:r>
            <a:br>
              <a:rPr lang="ja-JP" altLang="en-US" sz="2000" b="1" i="0" dirty="0">
                <a:solidFill>
                  <a:srgbClr val="121212"/>
                </a:solidFill>
                <a:effectLst/>
                <a:latin typeface="Arial" panose="020B0604020202020204" pitchFamily="34" charset="0"/>
              </a:rPr>
            </a:br>
            <a:r>
              <a:rPr lang="en-US" altLang="ja-JP" sz="2000" b="1" i="0" dirty="0">
                <a:solidFill>
                  <a:srgbClr val="777A7B"/>
                </a:solidFill>
                <a:effectLst/>
                <a:latin typeface="Arial" panose="020B0604020202020204" pitchFamily="34" charset="0"/>
              </a:rPr>
              <a:t>13</a:t>
            </a:r>
            <a:r>
              <a:rPr lang="ja-JP" altLang="en-US" sz="2000" b="1" i="0" dirty="0">
                <a:solidFill>
                  <a:srgbClr val="121212"/>
                </a:solidFill>
                <a:effectLst/>
                <a:latin typeface="Arial" panose="020B0604020202020204" pitchFamily="34" charset="0"/>
              </a:rPr>
              <a:t>わたしが命じたことをすべて、あなたたちは守らねばならない。他の神々の名を唱えてはならない。それを口にしてはならない。</a:t>
            </a:r>
            <a:br>
              <a:rPr lang="ja-JP" altLang="en-US" sz="2000" b="1" i="0" dirty="0">
                <a:solidFill>
                  <a:srgbClr val="121212"/>
                </a:solidFill>
                <a:effectLst/>
                <a:latin typeface="Arial" panose="020B0604020202020204" pitchFamily="34" charset="0"/>
              </a:rPr>
            </a:br>
            <a:r>
              <a:rPr lang="en-US" altLang="ja-JP" sz="2000" b="1" i="0" dirty="0">
                <a:solidFill>
                  <a:srgbClr val="121212"/>
                </a:solidFill>
                <a:effectLst/>
                <a:latin typeface="Arial" panose="020B0604020202020204" pitchFamily="34" charset="0"/>
              </a:rPr>
              <a:t>(16)</a:t>
            </a:r>
            <a:r>
              <a:rPr lang="ja-JP" altLang="en-US" sz="2000" b="1" i="0" dirty="0">
                <a:solidFill>
                  <a:srgbClr val="121212"/>
                </a:solidFill>
                <a:effectLst/>
                <a:latin typeface="Arial" panose="020B0604020202020204" pitchFamily="34" charset="0"/>
              </a:rPr>
              <a:t>祭りについて　</a:t>
            </a:r>
            <a:r>
              <a:rPr lang="en-US" altLang="ja-JP" sz="2000" b="1" i="0" dirty="0">
                <a:solidFill>
                  <a:srgbClr val="777A7B"/>
                </a:solidFill>
                <a:effectLst/>
                <a:latin typeface="Arial" panose="020B0604020202020204" pitchFamily="34" charset="0"/>
              </a:rPr>
              <a:t>14</a:t>
            </a:r>
            <a:r>
              <a:rPr lang="ja-JP" altLang="en-US" sz="2000" b="1" i="0" dirty="0">
                <a:solidFill>
                  <a:srgbClr val="121212"/>
                </a:solidFill>
                <a:effectLst/>
                <a:latin typeface="Arial" panose="020B0604020202020204" pitchFamily="34" charset="0"/>
              </a:rPr>
              <a:t>あなたは年に三度、わたしのために祭りを行わねばならない。 </a:t>
            </a:r>
            <a:r>
              <a:rPr lang="en-US" altLang="ja-JP" sz="2000" b="1" i="0" dirty="0">
                <a:solidFill>
                  <a:srgbClr val="777A7B"/>
                </a:solidFill>
                <a:effectLst/>
                <a:latin typeface="Arial" panose="020B0604020202020204" pitchFamily="34" charset="0"/>
              </a:rPr>
              <a:t>15</a:t>
            </a:r>
            <a:r>
              <a:rPr lang="ja-JP" altLang="en-US" sz="2000" b="1" i="0" dirty="0">
                <a:solidFill>
                  <a:srgbClr val="121212"/>
                </a:solidFill>
                <a:effectLst/>
                <a:latin typeface="Arial" panose="020B0604020202020204" pitchFamily="34" charset="0"/>
              </a:rPr>
              <a:t>あなたは除酵祭を守らねばならない。七日の間、わたしが命じたように、あなたはアビブの月の定められた時に酵母を入れないパンを食べねばならない。あなたはその時エジプトを出たからである。何も持たずにわたしの前に　出てはならない。 </a:t>
            </a:r>
            <a:r>
              <a:rPr lang="en-US" altLang="ja-JP" sz="2000" b="1" i="0" dirty="0">
                <a:solidFill>
                  <a:srgbClr val="777A7B"/>
                </a:solidFill>
                <a:effectLst/>
                <a:latin typeface="Arial" panose="020B0604020202020204" pitchFamily="34" charset="0"/>
              </a:rPr>
              <a:t>16</a:t>
            </a:r>
            <a:r>
              <a:rPr lang="ja-JP" altLang="en-US" sz="2000" b="1" i="0" dirty="0">
                <a:solidFill>
                  <a:srgbClr val="121212"/>
                </a:solidFill>
                <a:effectLst/>
                <a:latin typeface="Arial" panose="020B0604020202020204" pitchFamily="34" charset="0"/>
              </a:rPr>
              <a:t>あなたは、畑に蒔いて得た産物の初物を刈り入れる　刈り入れの祭りを行い、年の終わりには、畑の産物を取り入れる時に、　取り入れの祭りを行わねばならない。 </a:t>
            </a:r>
            <a:r>
              <a:rPr lang="en-US" altLang="ja-JP" sz="2000" b="1" i="0" dirty="0">
                <a:solidFill>
                  <a:srgbClr val="777A7B"/>
                </a:solidFill>
                <a:effectLst/>
                <a:latin typeface="Arial" panose="020B0604020202020204" pitchFamily="34" charset="0"/>
              </a:rPr>
              <a:t>17</a:t>
            </a:r>
            <a:r>
              <a:rPr lang="ja-JP" altLang="en-US" sz="2000" b="1" i="0" dirty="0">
                <a:solidFill>
                  <a:srgbClr val="121212"/>
                </a:solidFill>
                <a:effectLst/>
                <a:latin typeface="Arial" panose="020B0604020202020204" pitchFamily="34" charset="0"/>
              </a:rPr>
              <a:t>年に三度、男子はすべて、主なる神の御前に出ねばならない。 </a:t>
            </a:r>
            <a:r>
              <a:rPr lang="en-US" altLang="ja-JP" sz="2000" b="1" i="0" dirty="0">
                <a:solidFill>
                  <a:srgbClr val="777A7B"/>
                </a:solidFill>
                <a:effectLst/>
                <a:latin typeface="Arial" panose="020B0604020202020204" pitchFamily="34" charset="0"/>
              </a:rPr>
              <a:t>18</a:t>
            </a:r>
            <a:r>
              <a:rPr lang="ja-JP" altLang="en-US" sz="2000" b="1" i="0" dirty="0">
                <a:solidFill>
                  <a:srgbClr val="121212"/>
                </a:solidFill>
                <a:effectLst/>
                <a:latin typeface="Arial" panose="020B0604020202020204" pitchFamily="34" charset="0"/>
              </a:rPr>
              <a:t>あなたはわたしにささげるいけにえの血を、酵母を入れたパンと共にささげてはならない。また、祭りの献げ物の脂肪を朝まで残しておいてはならない。 </a:t>
            </a:r>
            <a:r>
              <a:rPr lang="en-US" altLang="ja-JP" sz="2000" b="1" i="0" dirty="0">
                <a:solidFill>
                  <a:srgbClr val="777A7B"/>
                </a:solidFill>
                <a:effectLst/>
                <a:latin typeface="Arial" panose="020B0604020202020204" pitchFamily="34" charset="0"/>
              </a:rPr>
              <a:t>19</a:t>
            </a:r>
            <a:r>
              <a:rPr lang="ja-JP" altLang="en-US" sz="2000" b="1" i="0" dirty="0">
                <a:solidFill>
                  <a:srgbClr val="121212"/>
                </a:solidFill>
                <a:effectLst/>
                <a:latin typeface="Arial" panose="020B0604020202020204" pitchFamily="34" charset="0"/>
              </a:rPr>
              <a:t>あなたは、　土地の最上の初物をあなたの神、主の宮に携えて来なければならない。あなたは子山羊を　その母の乳で煮てはならない。</a:t>
            </a:r>
            <a:br>
              <a:rPr kumimoji="1" lang="en-US" altLang="ja-JP" b="1" dirty="0"/>
            </a:br>
            <a:br>
              <a:rPr kumimoji="1" lang="en-US" altLang="ja-JP" sz="800" b="1" dirty="0"/>
            </a:br>
            <a:r>
              <a:rPr kumimoji="1" lang="ja-JP" altLang="en-US" sz="3200" b="1" dirty="0"/>
              <a:t>ここでは、どんな重要な問題が</a:t>
            </a:r>
            <a:br>
              <a:rPr kumimoji="1" lang="en-US" altLang="ja-JP" sz="3200" b="1" dirty="0"/>
            </a:br>
            <a:r>
              <a:rPr kumimoji="1" lang="ja-JP" altLang="en-US" sz="3200" b="1" dirty="0"/>
              <a:t>取り上げられていますか。 </a:t>
            </a:r>
          </a:p>
        </p:txBody>
      </p:sp>
    </p:spTree>
    <p:extLst>
      <p:ext uri="{BB962C8B-B14F-4D97-AF65-F5344CB8AC3E}">
        <p14:creationId xmlns:p14="http://schemas.microsoft.com/office/powerpoint/2010/main" val="27316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3521</TotalTime>
  <Words>3939</Words>
  <Application>Microsoft Office PowerPoint</Application>
  <PresentationFormat>Panorámica</PresentationFormat>
  <Paragraphs>88</Paragraphs>
  <Slides>18</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Wingdings</vt:lpstr>
      <vt:lpstr>Aptos</vt:lpstr>
      <vt:lpstr>Constantia</vt:lpstr>
      <vt:lpstr>Comic Sans MS</vt:lpstr>
      <vt:lpstr>游ゴシック</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世界のほとんどの地域で、 制度化された奴隷制という悪しき慣習は、ほとんど廃止 されましたが、 奴隷制の原理の一部は、 今もなお存在しています。 これらの原理に対 抗するために、 私たちの限られた範囲の中で どんなことができるでしょうか。 </vt:lpstr>
      <vt:lpstr>Presentación de PowerPoint</vt:lpstr>
      <vt:lpstr>出エジプト記23:10～19を読んでください。  10あなたは六年の間、自分の土地に種を蒔き、産物を取り入れなさい。 11しかし、七年目には、それを休ませて、休閑地としなければならない。あなたの民の乏しい者が食べ、残りを野の獣に食べさせるがよい。ぶどう畑、オリーブ畑の場合も同じようにしなければならない。 (15)安息日　12あなたは六日の間、あなたの仕事を行い、七日目には、仕事をやめねばならない。それは、あなたの牛やろばが休み、女奴隷の子や寄留者が元気を回復するためである。 13わたしが命じたことをすべて、あなたたちは守らねばならない。他の神々の名を唱えてはならない。それを口にしてはならない。 (16)祭りについて　14あなたは年に三度、わたしのために祭りを行わねばならない。 15あなたは除酵祭を守らねばならない。七日の間、わたしが命じたように、あなたはアビブの月の定められた時に酵母を入れないパンを食べねばならない。あなたはその時エジプトを出たからである。何も持たずにわたしの前に　出てはならない。 16あなたは、畑に蒔いて得た産物の初物を刈り入れる　刈り入れの祭りを行い、年の終わりには、畑の産物を取り入れる時に、　取り入れの祭りを行わねばならない。 17年に三度、男子はすべて、主なる神の御前に出ねばならない。 18あなたはわたしにささげるいけにえの血を、酵母を入れたパンと共にささげてはならない。また、祭りの献げ物の脂肪を朝まで残しておいてはならない。 19あなたは、　土地の最上の初物をあなたの神、主の宮に携えて来なければならない。あなたは子山羊を　その母の乳で煮てはならない。  ここでは、どんな重要な問題が 取り上げられていますか。 </vt:lpstr>
      <vt:lpstr>Presentación de PowerPoint</vt:lpstr>
      <vt:lpstr>神が異教徒たちにその生き方を変えるため、多くの年月を与えられたという考えは、  神の恵みと、それを拒む者に対する恵みの 限界について、何を教えていますか。 </vt:lpstr>
      <vt:lpstr>Presentación de PowerPoint</vt:lpstr>
      <vt:lpstr>Presentación de PowerPoint</vt:lpstr>
      <vt:lpstr>Presentación de PowerPoint</vt:lpstr>
      <vt:lpstr>いつか裁きがなされるという認識は、　現在この世に見られるあらゆる不正義に対処するうえで、 いかに役立つでしょうか。 </vt:lpstr>
      <vt:lpstr>Presentación de PowerPoint</vt:lpstr>
      <vt:lpstr>日々、私たちに命じられているように 愛することを学ぶには、 どうすればいいのでしょうか。 なぜ、愛することには 常に自己に死ぬことが伴うのでしょうか。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115</cp:revision>
  <dcterms:created xsi:type="dcterms:W3CDTF">2025-07-23T17:54:44Z</dcterms:created>
  <dcterms:modified xsi:type="dcterms:W3CDTF">2025-08-25T11:04:05Z</dcterms:modified>
</cp:coreProperties>
</file>