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0"/>
  </p:notesMasterIdLst>
  <p:sldIdLst>
    <p:sldId id="257" r:id="rId3"/>
    <p:sldId id="295" r:id="rId4"/>
    <p:sldId id="296" r:id="rId5"/>
    <p:sldId id="259" r:id="rId6"/>
    <p:sldId id="260" r:id="rId7"/>
    <p:sldId id="261" r:id="rId8"/>
    <p:sldId id="297" r:id="rId9"/>
    <p:sldId id="262" r:id="rId10"/>
    <p:sldId id="298" r:id="rId11"/>
    <p:sldId id="263" r:id="rId12"/>
    <p:sldId id="299" r:id="rId13"/>
    <p:sldId id="264" r:id="rId14"/>
    <p:sldId id="265" r:id="rId15"/>
    <p:sldId id="300" r:id="rId16"/>
    <p:sldId id="266" r:id="rId17"/>
    <p:sldId id="301" r:id="rId18"/>
    <p:sldId id="267" r:id="rId19"/>
  </p:sldIdLst>
  <p:sldSz cx="12192000" cy="6858000"/>
  <p:notesSz cx="6858000" cy="9144000"/>
  <p:embeddedFontLs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7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l"/>
          <a:r>
            <a:rPr kumimoji="1" lang="ja-JP" altLang="en-US" sz="2000" b="1" spc="300" dirty="0">
              <a:solidFill>
                <a:schemeClr val="tx1"/>
              </a:solidFill>
            </a:rPr>
            <a:t>ベツァルエル：計画全体を指揮した（出</a:t>
          </a:r>
          <a:r>
            <a:rPr kumimoji="1" lang="en-US" altLang="ja-JP" sz="2000" b="1" spc="300" dirty="0">
              <a:solidFill>
                <a:schemeClr val="tx1"/>
              </a:solidFill>
            </a:rPr>
            <a:t>31:2</a:t>
          </a:r>
          <a:r>
            <a:rPr kumimoji="1" lang="ja-JP" altLang="en-US" sz="2000" b="1" spc="300" dirty="0">
              <a:solidFill>
                <a:schemeClr val="tx1"/>
              </a:solidFill>
            </a:rPr>
            <a:t>）</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l"/>
          <a:r>
            <a:rPr kumimoji="1" lang="ja-JP" altLang="en-US" sz="2000" b="1" spc="300" dirty="0">
              <a:solidFill>
                <a:schemeClr val="tx1"/>
              </a:solidFill>
            </a:rPr>
            <a:t>アホリアブ：彼の主任助手であった（出</a:t>
          </a:r>
          <a:r>
            <a:rPr kumimoji="1" lang="en-US" altLang="ja-JP" sz="2000" b="1" spc="300" dirty="0">
              <a:solidFill>
                <a:schemeClr val="tx1"/>
              </a:solidFill>
            </a:rPr>
            <a:t>31:6a</a:t>
          </a:r>
          <a:r>
            <a:rPr kumimoji="1" lang="ja-JP" altLang="en-US" sz="2000" b="1" spc="300" dirty="0">
              <a:solidFill>
                <a:schemeClr val="tx1"/>
              </a:solidFill>
            </a:rPr>
            <a:t>）</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l"/>
          <a:r>
            <a:rPr kumimoji="1" lang="ja-JP" altLang="en-US" sz="2000" b="1" spc="300" dirty="0">
              <a:solidFill>
                <a:schemeClr val="tx1"/>
              </a:solidFill>
            </a:rPr>
            <a:t>他の人々：仕事を手伝った（出</a:t>
          </a:r>
          <a:r>
            <a:rPr kumimoji="1" lang="en-US" altLang="ja-JP" sz="2000" b="1" spc="300" dirty="0">
              <a:solidFill>
                <a:schemeClr val="tx1"/>
              </a:solidFill>
            </a:rPr>
            <a:t>31:6b</a:t>
          </a:r>
          <a:r>
            <a:rPr kumimoji="1" lang="ja-JP" altLang="en-US" sz="2000" b="1" spc="300" dirty="0">
              <a:solidFill>
                <a:schemeClr val="tx1"/>
              </a:solidFill>
            </a:rPr>
            <a:t>）</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spc="300" dirty="0">
              <a:solidFill>
                <a:schemeClr val="tx1"/>
              </a:solidFill>
            </a:rPr>
            <a:t>ベツァルエル：計画全体を指揮した（出</a:t>
          </a:r>
          <a:r>
            <a:rPr kumimoji="1" lang="en-US" altLang="ja-JP" sz="2000" b="1" kern="1200" spc="300" dirty="0">
              <a:solidFill>
                <a:schemeClr val="tx1"/>
              </a:solidFill>
            </a:rPr>
            <a:t>31:2</a:t>
          </a:r>
          <a:r>
            <a:rPr kumimoji="1" lang="ja-JP" altLang="en-US" sz="2000" b="1" kern="1200" spc="300" dirty="0">
              <a:solidFill>
                <a:schemeClr val="tx1"/>
              </a:solidFill>
            </a:rPr>
            <a:t>）</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spc="300" dirty="0">
              <a:solidFill>
                <a:schemeClr val="tx1"/>
              </a:solidFill>
            </a:rPr>
            <a:t>アホリアブ：彼の主任助手であった（出</a:t>
          </a:r>
          <a:r>
            <a:rPr kumimoji="1" lang="en-US" altLang="ja-JP" sz="2000" b="1" kern="1200" spc="300" dirty="0">
              <a:solidFill>
                <a:schemeClr val="tx1"/>
              </a:solidFill>
            </a:rPr>
            <a:t>31:6a</a:t>
          </a:r>
          <a:r>
            <a:rPr kumimoji="1" lang="ja-JP" altLang="en-US" sz="2000" b="1" kern="1200" spc="300" dirty="0">
              <a:solidFill>
                <a:schemeClr val="tx1"/>
              </a:solidFill>
            </a:rPr>
            <a:t>）</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spc="300" dirty="0">
              <a:solidFill>
                <a:schemeClr val="tx1"/>
              </a:solidFill>
            </a:rPr>
            <a:t>他の人々：仕事を手伝った（出</a:t>
          </a:r>
          <a:r>
            <a:rPr kumimoji="1" lang="en-US" altLang="ja-JP" sz="2000" b="1" kern="1200" spc="300" dirty="0">
              <a:solidFill>
                <a:schemeClr val="tx1"/>
              </a:solidFill>
            </a:rPr>
            <a:t>31:6b</a:t>
          </a:r>
          <a:r>
            <a:rPr kumimoji="1" lang="ja-JP" altLang="en-US" sz="2000" b="1" kern="1200" spc="300" dirty="0">
              <a:solidFill>
                <a:schemeClr val="tx1"/>
              </a:solidFill>
            </a:rPr>
            <a:t>）</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07/09/2025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kumimoji="0" lang="ja-JP" altLang="en-US"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契約</a:t>
            </a:r>
            <a:endParaRPr kumimoji="0" lang="en-US" altLang="ja-JP"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a:p>
            <a:pPr lvl="0" algn="ctr">
              <a:defRPr/>
            </a:pPr>
            <a:r>
              <a:rPr kumimoji="0" lang="ja-JP" altLang="en-US"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と</a:t>
            </a:r>
            <a:endParaRPr kumimoji="0" lang="en-US" altLang="ja-JP"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a:p>
            <a:pPr lvl="0" algn="ctr">
              <a:defRPr/>
            </a:pPr>
            <a:r>
              <a:rPr kumimoji="0" lang="ja-JP" altLang="en-US"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設計図</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7" name="テキスト ボックス 6">
            <a:extLst>
              <a:ext uri="{FF2B5EF4-FFF2-40B4-BE49-F238E27FC236}">
                <a16:creationId xmlns:a16="http://schemas.microsoft.com/office/drawing/2014/main" id="{0A583A00-ABC1-597C-DD30-DBC8CECBDA3C}"/>
              </a:ext>
            </a:extLst>
          </p:cNvPr>
          <p:cNvSpPr txBox="1"/>
          <p:nvPr/>
        </p:nvSpPr>
        <p:spPr>
          <a:xfrm>
            <a:off x="11532785" y="973667"/>
            <a:ext cx="413682" cy="5262979"/>
          </a:xfrm>
          <a:prstGeom prst="rect">
            <a:avLst/>
          </a:prstGeom>
          <a:noFill/>
        </p:spPr>
        <p:txBody>
          <a:bodyPr wrap="square" rtlCol="0">
            <a:spAutoFit/>
          </a:bodyPr>
          <a:lstStyle/>
          <a:p>
            <a:pPr algn="r"/>
            <a:r>
              <a:rPr kumimoji="1" lang="en-US" altLang="ja-JP" sz="2400" dirty="0">
                <a:latin typeface="+mn-ea"/>
              </a:rPr>
              <a:t>2025</a:t>
            </a:r>
            <a:r>
              <a:rPr kumimoji="1" lang="ja-JP" altLang="en-US" sz="2400" dirty="0">
                <a:latin typeface="+mn-ea"/>
              </a:rPr>
              <a:t>年</a:t>
            </a:r>
            <a:endParaRPr kumimoji="1" lang="en-US" altLang="ja-JP" sz="2400" dirty="0">
              <a:latin typeface="+mn-ea"/>
            </a:endParaRPr>
          </a:p>
          <a:p>
            <a:pPr algn="r"/>
            <a:r>
              <a:rPr kumimoji="1" lang="en-US" altLang="ja-JP" sz="2400" dirty="0">
                <a:latin typeface="+mn-ea"/>
              </a:rPr>
              <a:t>9</a:t>
            </a:r>
            <a:r>
              <a:rPr kumimoji="1" lang="ja-JP" altLang="en-US" sz="2400" dirty="0">
                <a:latin typeface="+mn-ea"/>
              </a:rPr>
              <a:t>月</a:t>
            </a:r>
            <a:r>
              <a:rPr kumimoji="1" lang="en-US" altLang="ja-JP" sz="2400" dirty="0">
                <a:latin typeface="+mn-ea"/>
              </a:rPr>
              <a:t>6</a:t>
            </a:r>
            <a:r>
              <a:rPr kumimoji="1" lang="ja-JP" altLang="en-US" sz="2400" dirty="0">
                <a:latin typeface="+mn-ea"/>
              </a:rPr>
              <a:t>日　　</a:t>
            </a:r>
            <a:endParaRPr kumimoji="1" lang="en-US" altLang="ja-JP" sz="2400" dirty="0">
              <a:latin typeface="+mn-ea"/>
            </a:endParaRPr>
          </a:p>
          <a:p>
            <a:pPr algn="r"/>
            <a:endParaRPr kumimoji="1" lang="en-US" altLang="ja-JP" sz="2400" dirty="0">
              <a:latin typeface="+mn-ea"/>
            </a:endParaRPr>
          </a:p>
          <a:p>
            <a:pPr algn="r"/>
            <a:r>
              <a:rPr kumimoji="1" lang="ja-JP" altLang="en-US" sz="2400" dirty="0">
                <a:latin typeface="+mn-ea"/>
              </a:rPr>
              <a:t>第</a:t>
            </a:r>
            <a:r>
              <a:rPr kumimoji="1" lang="en-US" altLang="ja-JP" sz="2400" dirty="0">
                <a:latin typeface="+mn-ea"/>
              </a:rPr>
              <a:t>10</a:t>
            </a:r>
            <a:r>
              <a:rPr kumimoji="1" lang="ja-JP" altLang="en-US" sz="2400" dirty="0">
                <a:latin typeface="+mn-ea"/>
              </a:rPr>
              <a:t>課</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12885" y="314981"/>
            <a:ext cx="2691245" cy="800219"/>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6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従う力</a:t>
            </a:r>
            <a:endParaRPr kumimoji="0" lang="en" sz="46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2421068" y="79253"/>
            <a:ext cx="7211305" cy="126188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1900" b="1" dirty="0">
                <a:solidFill>
                  <a:srgbClr val="FF9900">
                    <a:lumMod val="50000"/>
                  </a:srgbClr>
                </a:solidFill>
                <a:latin typeface="+mn-ea"/>
              </a:rPr>
              <a:t>「こうしてモーセはアロン、ナダブ、アビウおよびイスラエルの七十人の長老たちと共にのぼって行った。</a:t>
            </a:r>
            <a:r>
              <a:rPr lang="en-US" altLang="ja-JP" sz="1900" b="1" dirty="0">
                <a:solidFill>
                  <a:srgbClr val="FF9900">
                    <a:lumMod val="50000"/>
                  </a:srgbClr>
                </a:solidFill>
                <a:latin typeface="+mn-ea"/>
              </a:rPr>
              <a:t>[</a:t>
            </a:r>
            <a:r>
              <a:rPr lang="ja-JP" altLang="en-US" sz="1900" b="1" dirty="0">
                <a:solidFill>
                  <a:srgbClr val="FF9900">
                    <a:lumMod val="50000"/>
                  </a:srgbClr>
                </a:solidFill>
                <a:latin typeface="+mn-ea"/>
              </a:rPr>
              <a:t>・・</a:t>
            </a:r>
            <a:r>
              <a:rPr lang="en-US" altLang="ja-JP" sz="1900" b="1" dirty="0">
                <a:solidFill>
                  <a:srgbClr val="FF9900">
                    <a:lumMod val="50000"/>
                  </a:srgbClr>
                </a:solidFill>
                <a:latin typeface="+mn-ea"/>
              </a:rPr>
              <a:t>]</a:t>
            </a:r>
            <a:r>
              <a:rPr lang="ja-JP" altLang="en-US" sz="1900" b="1" dirty="0">
                <a:solidFill>
                  <a:srgbClr val="FF9900">
                    <a:lumMod val="50000"/>
                  </a:srgbClr>
                </a:solidFill>
                <a:latin typeface="+mn-ea"/>
              </a:rPr>
              <a:t>神はイスラエルの人々の指導者たちを手にかけられなかったので、彼らは神を　見て、飲み食いした。（出エジプト記</a:t>
            </a:r>
            <a:r>
              <a:rPr lang="en-US" altLang="ja-JP" sz="1900" b="1" dirty="0">
                <a:solidFill>
                  <a:srgbClr val="FF9900">
                    <a:lumMod val="50000"/>
                  </a:srgbClr>
                </a:solidFill>
                <a:latin typeface="+mn-ea"/>
              </a:rPr>
              <a:t>24</a:t>
            </a:r>
            <a:r>
              <a:rPr lang="ja-JP" altLang="en-US" sz="1900" b="1" dirty="0">
                <a:solidFill>
                  <a:srgbClr val="FF9900">
                    <a:lumMod val="50000"/>
                  </a:srgbClr>
                </a:solidFill>
                <a:latin typeface="+mn-ea"/>
              </a:rPr>
              <a:t>：</a:t>
            </a:r>
            <a:r>
              <a:rPr lang="en-US" altLang="ja-JP" sz="1900" b="1" dirty="0">
                <a:solidFill>
                  <a:srgbClr val="FF9900">
                    <a:lumMod val="50000"/>
                  </a:srgbClr>
                </a:solidFill>
                <a:latin typeface="+mn-ea"/>
              </a:rPr>
              <a:t>9.11</a:t>
            </a:r>
            <a:r>
              <a:rPr lang="ja-JP" altLang="en-US" sz="1900" b="1" dirty="0">
                <a:solidFill>
                  <a:srgbClr val="FF9900">
                    <a:lumMod val="50000"/>
                  </a:srgbClr>
                </a:solidFill>
                <a:latin typeface="+mn-ea"/>
              </a:rPr>
              <a:t>）</a:t>
            </a:r>
            <a:endParaRPr kumimoji="0" lang="es-ES" sz="1900" b="1" i="0" u="none" strike="noStrike" kern="1200" cap="none" spc="0" normalizeH="0" baseline="0" noProof="0" dirty="0">
              <a:ln>
                <a:noFill/>
              </a:ln>
              <a:solidFill>
                <a:srgbClr val="FF9900">
                  <a:lumMod val="50000"/>
                </a:srgbClr>
              </a:solidFill>
              <a:effectLst/>
              <a:uLnTx/>
              <a:uFillTx/>
              <a:latin typeface="+mn-ea"/>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376567" y="1462960"/>
            <a:ext cx="8705088" cy="677108"/>
          </a:xfrm>
          <a:prstGeom prst="rect">
            <a:avLst/>
          </a:prstGeom>
          <a:noFill/>
        </p:spPr>
        <p:txBody>
          <a:bodyPr wrap="square" rtlCol="0">
            <a:spAutoFit/>
          </a:bodyPr>
          <a:lstStyle/>
          <a:p>
            <a:pPr lvl="0">
              <a:spcBef>
                <a:spcPts val="600"/>
              </a:spcBef>
              <a:defRPr/>
            </a:pPr>
            <a:r>
              <a:rPr lang="ja-JP" altLang="en-US" sz="1900" b="1" dirty="0">
                <a:solidFill>
                  <a:prstClr val="black"/>
                </a:solidFill>
                <a:latin typeface="+mn-ea"/>
              </a:rPr>
              <a:t>ヤコブとラバンの例に見られるように、古代東洋では、契約の批准には両者で分かち合う食事が含まれていた（創</a:t>
            </a:r>
            <a:r>
              <a:rPr lang="en-US" altLang="ja-JP" sz="1900" b="1" dirty="0">
                <a:solidFill>
                  <a:prstClr val="black"/>
                </a:solidFill>
                <a:latin typeface="+mn-ea"/>
              </a:rPr>
              <a:t>31:44-54</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2373" y="108883"/>
            <a:ext cx="2507022" cy="1823826"/>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677108"/>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イエスが新しい契約を制定したときも、</a:t>
            </a:r>
            <a:r>
              <a:rPr lang="en-US" altLang="ja-JP" sz="1900" b="1" dirty="0">
                <a:solidFill>
                  <a:prstClr val="black"/>
                </a:solidFill>
                <a:latin typeface="+mn-ea"/>
              </a:rPr>
              <a:t>12</a:t>
            </a:r>
            <a:r>
              <a:rPr lang="ja-JP" altLang="en-US" sz="1900" b="1" dirty="0">
                <a:solidFill>
                  <a:prstClr val="black"/>
                </a:solidFill>
                <a:latin typeface="+mn-ea"/>
              </a:rPr>
              <a:t>人の使徒たちと食事を共にした（マタ</a:t>
            </a:r>
            <a:r>
              <a:rPr lang="en-US" altLang="ja-JP" sz="1900" b="1" dirty="0">
                <a:solidFill>
                  <a:prstClr val="black"/>
                </a:solidFill>
                <a:latin typeface="+mn-ea"/>
              </a:rPr>
              <a:t>26:26-28</a:t>
            </a:r>
            <a:r>
              <a:rPr lang="ja-JP" altLang="en-US" sz="1900" b="1" dirty="0">
                <a:solidFill>
                  <a:prstClr val="black"/>
                </a:solidFill>
                <a:latin typeface="+mn-ea"/>
              </a:rPr>
              <a:t>）。</a:t>
            </a:r>
            <a:endParaRPr lang="en" sz="1900" b="1" dirty="0">
              <a:solidFill>
                <a:prstClr val="black"/>
              </a:solidFill>
              <a:latin typeface="+mn-ea"/>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77964" cy="2139047"/>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主の晩餐にあずかるたびに、　私たちは神との契約を新たに　する。パンとぶどう酒に　　　あずかることによって、　　　私たちはイエスにある赦しと　救いを祝うのです（</a:t>
            </a:r>
            <a:r>
              <a:rPr lang="en-US" altLang="ja-JP" sz="1900" b="1" dirty="0">
                <a:solidFill>
                  <a:prstClr val="black"/>
                </a:solidFill>
                <a:latin typeface="+mn-ea"/>
              </a:rPr>
              <a:t>1</a:t>
            </a:r>
            <a:r>
              <a:rPr lang="ja-JP" altLang="en-US" sz="1900" b="1" dirty="0">
                <a:solidFill>
                  <a:prstClr val="black"/>
                </a:solidFill>
                <a:latin typeface="+mn-ea"/>
              </a:rPr>
              <a:t>コリ</a:t>
            </a:r>
            <a:r>
              <a:rPr lang="en-US" altLang="ja-JP" sz="1900" b="1" dirty="0">
                <a:solidFill>
                  <a:prstClr val="black"/>
                </a:solidFill>
                <a:latin typeface="+mn-ea"/>
              </a:rPr>
              <a:t>11:26</a:t>
            </a:r>
            <a:r>
              <a:rPr lang="ja-JP" altLang="en-US" sz="1900" b="1" dirty="0">
                <a:solidFill>
                  <a:prstClr val="black"/>
                </a:solidFill>
                <a:latin typeface="+mn-ea"/>
              </a:rPr>
              <a:t>）。</a:t>
            </a:r>
            <a:endParaRPr lang="en" sz="1900" b="1" dirty="0">
              <a:solidFill>
                <a:prstClr val="black"/>
              </a:solidFill>
              <a:latin typeface="+mn-ea"/>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133643"/>
            <a:ext cx="7281052"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シナイで神は</a:t>
            </a:r>
            <a:r>
              <a:rPr lang="en-US" altLang="ja-JP" sz="1900" b="1" dirty="0">
                <a:solidFill>
                  <a:prstClr val="black"/>
                </a:solidFill>
                <a:latin typeface="+mn-ea"/>
              </a:rPr>
              <a:t>74</a:t>
            </a:r>
            <a:r>
              <a:rPr lang="ja-JP" altLang="en-US" sz="1900" b="1" dirty="0">
                <a:solidFill>
                  <a:prstClr val="black"/>
                </a:solidFill>
                <a:latin typeface="+mn-ea"/>
              </a:rPr>
              <a:t>人の民に「契約の食事」を捧げた： モーセ、　アロン、ナダブ、アビウ、そして民を代表する</a:t>
            </a:r>
            <a:r>
              <a:rPr lang="en-US" altLang="ja-JP" sz="1900" b="1" dirty="0">
                <a:solidFill>
                  <a:prstClr val="black"/>
                </a:solidFill>
                <a:latin typeface="+mn-ea"/>
              </a:rPr>
              <a:t>70</a:t>
            </a:r>
            <a:r>
              <a:rPr lang="ja-JP" altLang="en-US" sz="1900" b="1" dirty="0">
                <a:solidFill>
                  <a:prstClr val="black"/>
                </a:solidFill>
                <a:latin typeface="+mn-ea"/>
              </a:rPr>
              <a:t>人の長老たちである（出</a:t>
            </a:r>
            <a:r>
              <a:rPr lang="en-US" altLang="ja-JP" sz="1900" b="1" dirty="0">
                <a:solidFill>
                  <a:prstClr val="black"/>
                </a:solidFill>
                <a:latin typeface="+mn-ea"/>
              </a:rPr>
              <a:t>24:9-11</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297667" y="6024129"/>
            <a:ext cx="8162925" cy="677108"/>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最終的に救いを拒否したにもかかわらず、ナダブもアビフもユダも　　　この </a:t>
            </a:r>
            <a:r>
              <a:rPr lang="en-US" altLang="ja-JP" sz="1900" b="1" dirty="0">
                <a:solidFill>
                  <a:prstClr val="black"/>
                </a:solidFill>
                <a:latin typeface="+mn-ea"/>
              </a:rPr>
              <a:t>"</a:t>
            </a:r>
            <a:r>
              <a:rPr lang="ja-JP" altLang="en-US" sz="1900" b="1" dirty="0">
                <a:solidFill>
                  <a:prstClr val="black"/>
                </a:solidFill>
                <a:latin typeface="+mn-ea"/>
              </a:rPr>
              <a:t>契約の食事 </a:t>
            </a:r>
            <a:r>
              <a:rPr lang="en-US" altLang="ja-JP" sz="1900" b="1" dirty="0">
                <a:solidFill>
                  <a:prstClr val="black"/>
                </a:solidFill>
                <a:latin typeface="+mn-ea"/>
              </a:rPr>
              <a:t>"</a:t>
            </a:r>
            <a:r>
              <a:rPr lang="ja-JP" altLang="en-US" sz="1900" b="1" dirty="0">
                <a:solidFill>
                  <a:prstClr val="black"/>
                </a:solidFill>
                <a:latin typeface="+mn-ea"/>
              </a:rPr>
              <a:t>から除外されなかった。</a:t>
            </a:r>
            <a:endParaRPr lang="en" sz="1900" b="1" dirty="0">
              <a:solidFill>
                <a:prstClr val="black"/>
              </a:solidFill>
              <a:latin typeface="+mn-ea"/>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50000"/>
          </a:srgbClr>
        </a:solidFill>
        <a:effectLst/>
      </p:bgPr>
    </p:bg>
    <p:spTree>
      <p:nvGrpSpPr>
        <p:cNvPr id="1" name="">
          <a:extLst>
            <a:ext uri="{FF2B5EF4-FFF2-40B4-BE49-F238E27FC236}">
              <a16:creationId xmlns:a16="http://schemas.microsoft.com/office/drawing/2014/main" id="{6A5AE959-C976-E95B-0C7A-FF95D0DEC2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19F5868-0D94-3950-F835-F0814862342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私たちには従う力が約束されているのに、</a:t>
            </a:r>
            <a:br>
              <a:rPr lang="en-US" altLang="ja-JP" b="1" dirty="0"/>
            </a:br>
            <a:r>
              <a:rPr lang="ja-JP" altLang="en-US" b="1" dirty="0"/>
              <a:t>そもそもなぜ私たちは</a:t>
            </a:r>
            <a:br>
              <a:rPr lang="en-US" altLang="ja-JP" b="1" dirty="0"/>
            </a:br>
            <a:r>
              <a:rPr lang="ja-JP" altLang="en-US" b="1" dirty="0"/>
              <a:t>罪に陥りやすいの でしょうか。 </a:t>
            </a:r>
            <a:endParaRPr kumimoji="1" lang="ja-JP" altLang="en-US" b="1" dirty="0"/>
          </a:p>
        </p:txBody>
      </p:sp>
    </p:spTree>
    <p:extLst>
      <p:ext uri="{BB962C8B-B14F-4D97-AF65-F5344CB8AC3E}">
        <p14:creationId xmlns:p14="http://schemas.microsoft.com/office/powerpoint/2010/main" val="9994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模型</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07886"/>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ご自分の民の中に</a:t>
            </a:r>
            <a:endParaRPr kumimoji="0" lang="en" sz="40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677108"/>
          </a:xfrm>
          <a:prstGeom prst="rect">
            <a:avLst/>
          </a:prstGeom>
          <a:noFill/>
        </p:spPr>
        <p:txBody>
          <a:bodyPr wrap="square">
            <a:spAutoFit/>
          </a:bodyPr>
          <a:lstStyle/>
          <a:p>
            <a:pPr lvl="0" algn="ctr">
              <a:defRPr/>
            </a:pPr>
            <a:r>
              <a:rPr lang="ja-JP" altLang="en-US" sz="1900" b="1" dirty="0">
                <a:solidFill>
                  <a:srgbClr val="FF9900">
                    <a:lumMod val="40000"/>
                    <a:lumOff val="60000"/>
                  </a:srgbClr>
                </a:solidFill>
                <a:effectLst>
                  <a:outerShdw blurRad="38100" dist="38100" dir="2700000" algn="tl">
                    <a:srgbClr val="000000">
                      <a:alpha val="43137"/>
                    </a:srgbClr>
                  </a:outerShdw>
                </a:effectLst>
                <a:latin typeface="+mn-ea"/>
              </a:rPr>
              <a:t>また、彼らにわたしのために聖所を造らせなさい。わたしが彼らのうちに住むためである。　　</a:t>
            </a:r>
            <a:r>
              <a:rPr kumimoji="0" lang="en" sz="19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mn-ea"/>
              </a:rPr>
              <a:t>(</a:t>
            </a:r>
            <a:r>
              <a:rPr kumimoji="0" lang="ja-JP" altLang="en-US" sz="19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mn-ea"/>
              </a:rPr>
              <a:t>出エジプト記</a:t>
            </a:r>
            <a:r>
              <a:rPr kumimoji="0" lang="en" sz="19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mn-ea"/>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69035" y="1255924"/>
            <a:ext cx="7402534" cy="677108"/>
          </a:xfrm>
          <a:prstGeom prst="rect">
            <a:avLst/>
          </a:prstGeom>
          <a:noFill/>
        </p:spPr>
        <p:txBody>
          <a:bodyPr wrap="square" rtlCol="0">
            <a:spAutoFit/>
          </a:bodyPr>
          <a:lstStyle/>
          <a:p>
            <a:pPr lvl="0">
              <a:spcBef>
                <a:spcPts val="600"/>
              </a:spcBef>
              <a:defRPr/>
            </a:pPr>
            <a:r>
              <a:rPr lang="ja-JP" altLang="en-US" sz="1900" b="1" dirty="0">
                <a:solidFill>
                  <a:prstClr val="white"/>
                </a:solidFill>
                <a:effectLst>
                  <a:glow rad="88900">
                    <a:srgbClr val="041D57"/>
                  </a:glow>
                  <a:outerShdw blurRad="38100" dist="38100" dir="2700000" algn="tl">
                    <a:srgbClr val="000000">
                      <a:alpha val="43137"/>
                    </a:srgbClr>
                  </a:outerShdw>
                </a:effectLst>
              </a:rPr>
              <a:t>契約の役割を果たすことを保証するために、神は民の間に行って住むことにした。</a:t>
            </a:r>
            <a:endParaRPr kumimoji="0" lang="en"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567956" y="3491326"/>
            <a:ext cx="6210256" cy="969496"/>
          </a:xfrm>
          <a:prstGeom prst="rect">
            <a:avLst/>
          </a:prstGeom>
          <a:noFill/>
        </p:spPr>
        <p:txBody>
          <a:bodyPr wrap="square">
            <a:spAutoFit/>
          </a:bodyPr>
          <a:lstStyle/>
          <a:p>
            <a:pPr lvl="0">
              <a:spcBef>
                <a:spcPts val="600"/>
              </a:spcBef>
              <a:defRPr/>
            </a:pP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神はモーセに聖所建設の具体的な指示を与えられた。民は必要な材料を寄付するよう求められた（出</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25:2-7</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a:t>
            </a:r>
            <a:endParaRPr lang="en" sz="1900" b="1" dirty="0">
              <a:solidFill>
                <a:prstClr val="white"/>
              </a:solidFill>
              <a:effectLst>
                <a:glow rad="88900">
                  <a:srgbClr val="041D57"/>
                </a:glow>
                <a:outerShdw blurRad="38100" dist="38100" dir="2700000" algn="tl">
                  <a:srgbClr val="000000">
                    <a:alpha val="43137"/>
                  </a:srgbClr>
                </a:outerShdw>
              </a:effectLst>
              <a:latin typeface="+mn-ea"/>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567956" y="5602076"/>
            <a:ext cx="5717905" cy="969496"/>
          </a:xfrm>
          <a:prstGeom prst="rect">
            <a:avLst/>
          </a:prstGeom>
          <a:noFill/>
        </p:spPr>
        <p:txBody>
          <a:bodyPr wrap="square">
            <a:spAutoFit/>
          </a:bodyPr>
          <a:lstStyle/>
          <a:p>
            <a:pPr>
              <a:spcBef>
                <a:spcPts val="600"/>
              </a:spcBef>
              <a:defRPr/>
            </a:pP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イスラエル人が聖所に入るとき、その人は象徴的に神の臨在の中に入ったのだ</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イエスが死なれた　ときに垂れ幕が破れるまでは。</a:t>
            </a:r>
            <a:endParaRPr lang="en" sz="1900" b="1" dirty="0">
              <a:solidFill>
                <a:prstClr val="white"/>
              </a:solidFill>
              <a:effectLst>
                <a:glow rad="88900">
                  <a:srgbClr val="041D57"/>
                </a:glow>
                <a:outerShdw blurRad="38100" dist="38100" dir="2700000" algn="tl">
                  <a:srgbClr val="000000">
                    <a:alpha val="43137"/>
                  </a:srgbClr>
                </a:outerShdw>
              </a:effectLst>
              <a:latin typeface="+mn-ea"/>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567956" y="4795677"/>
            <a:ext cx="8783194" cy="677108"/>
          </a:xfrm>
          <a:prstGeom prst="rect">
            <a:avLst/>
          </a:prstGeom>
          <a:noFill/>
        </p:spPr>
        <p:txBody>
          <a:bodyPr wrap="square">
            <a:spAutoFit/>
          </a:bodyPr>
          <a:lstStyle/>
          <a:p>
            <a:pPr lvl="0">
              <a:spcBef>
                <a:spcPts val="600"/>
              </a:spcBef>
              <a:defRPr/>
            </a:pP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ソロモンが建てた聖所も神殿も、天に建てられた聖所の模型であった　　　（ヘブ</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8:1-2</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1</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コリ</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8:27</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a:t>
            </a:r>
            <a:r>
              <a:rPr lang="en-US" altLang="ja-JP" sz="1900" b="1" dirty="0">
                <a:solidFill>
                  <a:prstClr val="white"/>
                </a:solidFill>
                <a:effectLst>
                  <a:glow rad="88900">
                    <a:srgbClr val="041D57"/>
                  </a:glow>
                  <a:outerShdw blurRad="38100" dist="38100" dir="2700000" algn="tl">
                    <a:srgbClr val="000000">
                      <a:alpha val="43137"/>
                    </a:srgbClr>
                  </a:outerShdw>
                </a:effectLst>
                <a:latin typeface="+mn-ea"/>
              </a:rPr>
              <a:t>30</a:t>
            </a:r>
            <a:r>
              <a:rPr lang="ja-JP" altLang="en-US" sz="1900" b="1" dirty="0">
                <a:solidFill>
                  <a:prstClr val="white"/>
                </a:solidFill>
                <a:effectLst>
                  <a:glow rad="88900">
                    <a:srgbClr val="041D57"/>
                  </a:glow>
                  <a:outerShdw blurRad="38100" dist="38100" dir="2700000" algn="tl">
                    <a:srgbClr val="000000">
                      <a:alpha val="43137"/>
                    </a:srgbClr>
                  </a:outerShdw>
                </a:effectLst>
                <a:latin typeface="+mn-ea"/>
              </a:rPr>
              <a:t>）。</a:t>
            </a:r>
            <a:endParaRPr kumimoji="0" lang="en"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mn-ea"/>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55909" y="2027516"/>
            <a:ext cx="7428785" cy="1261884"/>
          </a:xfrm>
          <a:prstGeom prst="rect">
            <a:avLst/>
          </a:prstGeom>
          <a:noFill/>
        </p:spPr>
        <p:txBody>
          <a:bodyPr wrap="square">
            <a:spAutoFit/>
          </a:bodyPr>
          <a:lstStyle/>
          <a:p>
            <a:pPr lvl="0">
              <a:spcBef>
                <a:spcPts val="600"/>
              </a:spcBef>
              <a:defRPr/>
            </a:pPr>
            <a:r>
              <a:rPr lang="ja-JP" altLang="en-US" sz="1900" b="1" dirty="0">
                <a:solidFill>
                  <a:prstClr val="white"/>
                </a:solidFill>
                <a:effectLst>
                  <a:glow rad="88900">
                    <a:srgbClr val="041D57"/>
                  </a:glow>
                  <a:outerShdw blurRad="38100" dist="38100" dir="2700000" algn="tl">
                    <a:srgbClr val="000000">
                      <a:alpha val="43137"/>
                    </a:srgbClr>
                  </a:outerShdw>
                </a:effectLst>
              </a:rPr>
              <a:t>しかし、神の物理的な臨在は、彼ら全員にとって即座の死を意味　する（出</a:t>
            </a:r>
            <a:r>
              <a:rPr lang="en-US" altLang="ja-JP" sz="1900" b="1" dirty="0">
                <a:solidFill>
                  <a:prstClr val="white"/>
                </a:solidFill>
                <a:effectLst>
                  <a:glow rad="88900">
                    <a:srgbClr val="041D57"/>
                  </a:glow>
                  <a:outerShdw blurRad="38100" dist="38100" dir="2700000" algn="tl">
                    <a:srgbClr val="000000">
                      <a:alpha val="43137"/>
                    </a:srgbClr>
                  </a:outerShdw>
                </a:effectLst>
              </a:rPr>
              <a:t>33:20</a:t>
            </a:r>
            <a:r>
              <a:rPr lang="ja-JP" altLang="en-US" sz="1900" b="1" dirty="0">
                <a:solidFill>
                  <a:prstClr val="white"/>
                </a:solidFill>
                <a:effectLst>
                  <a:glow rad="88900">
                    <a:srgbClr val="041D57"/>
                  </a:glow>
                  <a:outerShdw blurRad="38100" dist="38100" dir="2700000" algn="tl">
                    <a:srgbClr val="000000">
                      <a:alpha val="43137"/>
                    </a:srgbClr>
                  </a:outerShdw>
                </a:effectLst>
              </a:rPr>
              <a:t>）。そこで神は、ご自身の臨在を現すことのできる聖所を建てるように命じられた。神は物理的に地上の神殿に住まわれることはないので（使</a:t>
            </a:r>
            <a:r>
              <a:rPr lang="en-US" altLang="ja-JP" sz="1900" b="1" dirty="0">
                <a:solidFill>
                  <a:prstClr val="white"/>
                </a:solidFill>
                <a:effectLst>
                  <a:glow rad="88900">
                    <a:srgbClr val="041D57"/>
                  </a:glow>
                  <a:outerShdw blurRad="38100" dist="38100" dir="2700000" algn="tl">
                    <a:srgbClr val="000000">
                      <a:alpha val="43137"/>
                    </a:srgbClr>
                  </a:outerShdw>
                </a:effectLst>
              </a:rPr>
              <a:t>17:24 </a:t>
            </a:r>
            <a:r>
              <a:rPr lang="ja-JP" altLang="en-US" sz="1900" b="1" dirty="0">
                <a:solidFill>
                  <a:prstClr val="white"/>
                </a:solidFill>
                <a:effectLst>
                  <a:glow rad="88900">
                    <a:srgbClr val="041D57"/>
                  </a:glow>
                  <a:outerShdw blurRad="38100" dist="38100" dir="2700000" algn="tl">
                    <a:srgbClr val="000000">
                      <a:alpha val="43137"/>
                    </a:srgbClr>
                  </a:outerShdw>
                </a:effectLst>
              </a:rPr>
              <a:t>）、この臨在は象徴の中に示された。</a:t>
            </a:r>
            <a:endParaRPr lang="en" sz="1900" b="1" dirty="0">
              <a:solidFill>
                <a:prstClr val="white"/>
              </a:solidFill>
              <a:effectLst>
                <a:glow rad="88900">
                  <a:srgbClr val="041D57"/>
                </a:glow>
                <a:outerShdw blurRad="38100" dist="38100" dir="2700000" algn="tl">
                  <a:srgbClr val="000000">
                    <a:alpha val="43137"/>
                  </a:srgbClr>
                </a:outerShdw>
              </a:effectLst>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8000"/>
          </a:srgbClr>
        </a:solidFill>
        <a:effectLst/>
      </p:bgPr>
    </p:bg>
    <p:spTree>
      <p:nvGrpSpPr>
        <p:cNvPr id="1" name="">
          <a:extLst>
            <a:ext uri="{FF2B5EF4-FFF2-40B4-BE49-F238E27FC236}">
              <a16:creationId xmlns:a16="http://schemas.microsoft.com/office/drawing/2014/main" id="{00411EE6-4FC5-D21F-91FC-3F104192CB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3B38A9-505C-83E4-78D2-265B2ECC9383}"/>
              </a:ext>
            </a:extLst>
          </p:cNvPr>
          <p:cNvSpPr>
            <a:spLocks noGrp="1"/>
          </p:cNvSpPr>
          <p:nvPr>
            <p:ph type="title"/>
          </p:nvPr>
        </p:nvSpPr>
        <p:spPr>
          <a:xfrm>
            <a:off x="838200" y="2766218"/>
            <a:ext cx="10515600" cy="1325563"/>
          </a:xfrm>
        </p:spPr>
        <p:txBody>
          <a:bodyPr>
            <a:normAutofit fontScale="90000"/>
          </a:bodyPr>
          <a:lstStyle/>
          <a:p>
            <a:pPr algn="ctr">
              <a:buNone/>
            </a:pPr>
            <a:r>
              <a:rPr lang="ja-JP" altLang="en-US" sz="3600" b="1" dirty="0"/>
              <a:t>出エジプト記</a:t>
            </a:r>
            <a:r>
              <a:rPr lang="en-US" altLang="ja-JP" sz="3600" b="1" dirty="0"/>
              <a:t>25:1</a:t>
            </a:r>
            <a:r>
              <a:rPr lang="ja-JP" altLang="en-US" sz="3600" b="1" dirty="0"/>
              <a:t>～</a:t>
            </a:r>
            <a:r>
              <a:rPr lang="en-US" altLang="ja-JP" sz="3600" b="1" dirty="0"/>
              <a:t>9</a:t>
            </a:r>
            <a:r>
              <a:rPr lang="ja-JP" altLang="en-US" sz="3600" b="1" dirty="0"/>
              <a:t>を読んでください。</a:t>
            </a:r>
            <a:br>
              <a:rPr lang="en-US" altLang="ja-JP" sz="3600" b="1" dirty="0"/>
            </a:br>
            <a:r>
              <a:rPr lang="en-US" altLang="ja-JP" sz="3100" b="0" i="0" dirty="0">
                <a:solidFill>
                  <a:srgbClr val="777A7B"/>
                </a:solidFill>
                <a:effectLst/>
                <a:latin typeface="Arial" panose="020B0604020202020204" pitchFamily="34" charset="0"/>
              </a:rPr>
              <a:t>1</a:t>
            </a:r>
            <a:r>
              <a:rPr lang="ja-JP" altLang="en-US" sz="3100" b="0" i="0" dirty="0">
                <a:solidFill>
                  <a:srgbClr val="121212"/>
                </a:solidFill>
                <a:effectLst/>
                <a:latin typeface="Arial" panose="020B0604020202020204" pitchFamily="34" charset="0"/>
              </a:rPr>
              <a:t>主はモーセに仰せになった。</a:t>
            </a:r>
            <a:br>
              <a:rPr lang="ja-JP" altLang="en-US" sz="3100" b="0" i="0" dirty="0">
                <a:solidFill>
                  <a:srgbClr val="121212"/>
                </a:solidFill>
                <a:effectLst/>
                <a:latin typeface="Arial" panose="020B0604020202020204" pitchFamily="34" charset="0"/>
              </a:rPr>
            </a:br>
            <a:r>
              <a:rPr lang="en-US" altLang="ja-JP" sz="3100" b="0" i="0" dirty="0">
                <a:solidFill>
                  <a:srgbClr val="777A7B"/>
                </a:solidFill>
                <a:effectLst/>
                <a:latin typeface="Arial" panose="020B0604020202020204" pitchFamily="34" charset="0"/>
              </a:rPr>
              <a:t>2</a:t>
            </a:r>
            <a:r>
              <a:rPr lang="ja-JP" altLang="en-US" sz="3100" b="0" i="0" dirty="0">
                <a:solidFill>
                  <a:srgbClr val="121212"/>
                </a:solidFill>
                <a:effectLst/>
                <a:latin typeface="Arial" panose="020B0604020202020204" pitchFamily="34" charset="0"/>
              </a:rPr>
              <a:t>イスラエルの人々に命じて、わたしのもとに献納物を持って来させなさい。あなたたちは、彼らがおのおの進んで心からささげるわたしへの献納物を受け取りなさい。 </a:t>
            </a:r>
            <a:r>
              <a:rPr lang="en-US" altLang="ja-JP" sz="3100" b="0" i="0" dirty="0">
                <a:solidFill>
                  <a:srgbClr val="777A7B"/>
                </a:solidFill>
                <a:effectLst/>
                <a:latin typeface="Arial" panose="020B0604020202020204" pitchFamily="34" charset="0"/>
              </a:rPr>
              <a:t>3</a:t>
            </a:r>
            <a:r>
              <a:rPr lang="ja-JP" altLang="en-US" sz="3100" b="0" i="0" dirty="0">
                <a:solidFill>
                  <a:srgbClr val="121212"/>
                </a:solidFill>
                <a:effectLst/>
                <a:latin typeface="Arial" panose="020B0604020202020204" pitchFamily="34" charset="0"/>
              </a:rPr>
              <a:t>彼らから受け取るべき献納物は以下のとおりである。金、銀、青銅、 </a:t>
            </a:r>
            <a:r>
              <a:rPr lang="en-US" altLang="ja-JP" sz="3100" b="0" i="0" dirty="0">
                <a:solidFill>
                  <a:srgbClr val="777A7B"/>
                </a:solidFill>
                <a:effectLst/>
                <a:latin typeface="Arial" panose="020B0604020202020204" pitchFamily="34" charset="0"/>
              </a:rPr>
              <a:t>4</a:t>
            </a:r>
            <a:r>
              <a:rPr lang="ja-JP" altLang="en-US" sz="3100" b="0" i="0" dirty="0">
                <a:solidFill>
                  <a:srgbClr val="121212"/>
                </a:solidFill>
                <a:effectLst/>
                <a:latin typeface="Arial" panose="020B0604020202020204" pitchFamily="34" charset="0"/>
              </a:rPr>
              <a:t>青、紫、緋色の毛糸、亜麻糸、山羊の毛、 </a:t>
            </a:r>
            <a:r>
              <a:rPr lang="en-US" altLang="ja-JP" sz="3100" b="0" i="0" dirty="0">
                <a:solidFill>
                  <a:srgbClr val="777A7B"/>
                </a:solidFill>
                <a:effectLst/>
                <a:latin typeface="Arial" panose="020B0604020202020204" pitchFamily="34" charset="0"/>
              </a:rPr>
              <a:t>5</a:t>
            </a:r>
            <a:r>
              <a:rPr lang="ja-JP" altLang="en-US" sz="3100" b="0" i="0" dirty="0">
                <a:solidFill>
                  <a:srgbClr val="121212"/>
                </a:solidFill>
                <a:effectLst/>
                <a:latin typeface="Arial" panose="020B0604020202020204" pitchFamily="34" charset="0"/>
              </a:rPr>
              <a:t>赤く染めた雄羊の毛皮、じゅごんの皮、アカシヤ材、 </a:t>
            </a:r>
            <a:r>
              <a:rPr lang="en-US" altLang="ja-JP" sz="3100" b="0" i="0" dirty="0">
                <a:solidFill>
                  <a:srgbClr val="777A7B"/>
                </a:solidFill>
                <a:effectLst/>
                <a:latin typeface="Arial" panose="020B0604020202020204" pitchFamily="34" charset="0"/>
              </a:rPr>
              <a:t>6</a:t>
            </a:r>
            <a:r>
              <a:rPr lang="ja-JP" altLang="en-US" sz="3100" b="0" i="0" dirty="0">
                <a:solidFill>
                  <a:srgbClr val="121212"/>
                </a:solidFill>
                <a:effectLst/>
                <a:latin typeface="Arial" panose="020B0604020202020204" pitchFamily="34" charset="0"/>
              </a:rPr>
              <a:t>ともし火のための油、聖別の油と香草の香とに用いる種々の香料、 </a:t>
            </a:r>
            <a:r>
              <a:rPr lang="en-US" altLang="ja-JP" sz="3100" b="0" i="0" dirty="0">
                <a:solidFill>
                  <a:srgbClr val="777A7B"/>
                </a:solidFill>
                <a:effectLst/>
                <a:latin typeface="Arial" panose="020B0604020202020204" pitchFamily="34" charset="0"/>
              </a:rPr>
              <a:t>7</a:t>
            </a:r>
            <a:r>
              <a:rPr lang="ja-JP" altLang="en-US" sz="3100" b="0" i="0" dirty="0">
                <a:solidFill>
                  <a:srgbClr val="121212"/>
                </a:solidFill>
                <a:effectLst/>
                <a:latin typeface="Arial" panose="020B0604020202020204" pitchFamily="34" charset="0"/>
              </a:rPr>
              <a:t>エフォドや胸当てにはめ込むラピス・　ラズリやその他の宝石類である。</a:t>
            </a:r>
            <a:br>
              <a:rPr lang="ja-JP" altLang="en-US" sz="3100" b="0" i="0" dirty="0">
                <a:solidFill>
                  <a:srgbClr val="121212"/>
                </a:solidFill>
                <a:effectLst/>
                <a:latin typeface="Arial" panose="020B0604020202020204" pitchFamily="34" charset="0"/>
              </a:rPr>
            </a:br>
            <a:r>
              <a:rPr lang="en-US" altLang="ja-JP" sz="3100" b="0" i="0" dirty="0">
                <a:solidFill>
                  <a:srgbClr val="777A7B"/>
                </a:solidFill>
                <a:effectLst/>
                <a:latin typeface="Arial" panose="020B0604020202020204" pitchFamily="34" charset="0"/>
              </a:rPr>
              <a:t>8</a:t>
            </a:r>
            <a:r>
              <a:rPr lang="ja-JP" altLang="en-US" sz="3100" b="0" i="0" dirty="0">
                <a:solidFill>
                  <a:srgbClr val="121212"/>
                </a:solidFill>
                <a:effectLst/>
                <a:latin typeface="Arial" panose="020B0604020202020204" pitchFamily="34" charset="0"/>
              </a:rPr>
              <a:t>わたしのための聖なる所を彼らに造らせなさい。わたしは彼らの中に住むであろう。 </a:t>
            </a:r>
            <a:r>
              <a:rPr lang="en-US" altLang="ja-JP" sz="3100" b="0" i="0" dirty="0">
                <a:solidFill>
                  <a:srgbClr val="777A7B"/>
                </a:solidFill>
                <a:effectLst/>
                <a:latin typeface="Arial" panose="020B0604020202020204" pitchFamily="34" charset="0"/>
              </a:rPr>
              <a:t>9</a:t>
            </a:r>
            <a:r>
              <a:rPr lang="ja-JP" altLang="en-US" sz="3100" b="0" i="0" dirty="0">
                <a:solidFill>
                  <a:srgbClr val="121212"/>
                </a:solidFill>
                <a:effectLst/>
                <a:latin typeface="Arial" panose="020B0604020202020204" pitchFamily="34" charset="0"/>
              </a:rPr>
              <a:t>わたしが示す作り方に正しく従って、　幕屋とそのすべての祭具を作りなさい。</a:t>
            </a:r>
            <a:br>
              <a:rPr lang="ja-JP" altLang="en-US" sz="2700" b="0" i="0" dirty="0">
                <a:solidFill>
                  <a:srgbClr val="121212"/>
                </a:solidFill>
                <a:effectLst/>
                <a:latin typeface="Arial" panose="020B0604020202020204" pitchFamily="34" charset="0"/>
              </a:rPr>
            </a:br>
            <a:r>
              <a:rPr lang="ja-JP" altLang="en-US" sz="3600" b="1" i="0" dirty="0">
                <a:effectLst/>
                <a:latin typeface="Open Sans" panose="020B0606030504020204" pitchFamily="34" charset="0"/>
              </a:rPr>
              <a:t>地上の幕屋である移動式の礼拝のテントの建設は、　　神様がご自分の民と共に住みたいという願いの　　　　もう一つの啓示としてどのように示されましたか？</a:t>
            </a:r>
            <a:endParaRPr kumimoji="1" lang="ja-JP" altLang="en-US" sz="3600" b="1" dirty="0"/>
          </a:p>
        </p:txBody>
      </p:sp>
    </p:spTree>
    <p:extLst>
      <p:ext uri="{BB962C8B-B14F-4D97-AF65-F5344CB8AC3E}">
        <p14:creationId xmlns:p14="http://schemas.microsoft.com/office/powerpoint/2010/main" val="240062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07886"/>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神の霊に満たされて</a:t>
            </a:r>
            <a:endParaRPr kumimoji="0" lang="en" sz="40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0" y="570861"/>
            <a:ext cx="12192000" cy="707886"/>
          </a:xfrm>
          <a:prstGeom prst="rect">
            <a:avLst/>
          </a:prstGeom>
          <a:noFill/>
        </p:spPr>
        <p:txBody>
          <a:bodyPr wrap="square">
            <a:spAutoFit/>
          </a:bodyPr>
          <a:lstStyle/>
          <a:p>
            <a:pPr lvl="0" algn="ctr">
              <a:defRPr/>
            </a:pPr>
            <a:r>
              <a:rPr lang="ja-JP" altLang="en-US" sz="2000" b="1" dirty="0">
                <a:solidFill>
                  <a:srgbClr val="FFFF66"/>
                </a:solidFill>
                <a:effectLst>
                  <a:glow rad="88900">
                    <a:srgbClr val="CF3201"/>
                  </a:glow>
                  <a:outerShdw blurRad="38100" dist="38100" dir="2700000" algn="tl">
                    <a:srgbClr val="000000">
                      <a:alpha val="43137"/>
                    </a:srgbClr>
                  </a:outerShdw>
                </a:effectLst>
                <a:latin typeface="+mn-ea"/>
              </a:rPr>
              <a:t>「見よ、わたしはユダの部族に属するホルの子なるウリの子ベザレルを名ざして召し、</a:t>
            </a:r>
          </a:p>
          <a:p>
            <a:pPr lvl="0" algn="ctr">
              <a:defRPr/>
            </a:pPr>
            <a:r>
              <a:rPr lang="ja-JP" altLang="en-US" sz="2000" b="1" dirty="0">
                <a:solidFill>
                  <a:srgbClr val="FFFF66"/>
                </a:solidFill>
                <a:effectLst>
                  <a:glow rad="88900">
                    <a:srgbClr val="CF3201"/>
                  </a:glow>
                  <a:outerShdw blurRad="38100" dist="38100" dir="2700000" algn="tl">
                    <a:srgbClr val="000000">
                      <a:alpha val="43137"/>
                    </a:srgbClr>
                  </a:outerShdw>
                </a:effectLst>
                <a:latin typeface="+mn-ea"/>
              </a:rPr>
              <a:t> これに神の霊を満たして、知恵と悟りと知識と諸種の工作に長ぜしめ、</a:t>
            </a:r>
            <a:r>
              <a:rPr kumimoji="0" lang="en" sz="20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mn-ea"/>
              </a:rPr>
              <a:t>  (</a:t>
            </a:r>
            <a:r>
              <a:rPr kumimoji="0" lang="ja-JP" altLang="en-US" sz="20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mn-ea"/>
              </a:rPr>
              <a:t>出エジプト記</a:t>
            </a:r>
            <a:r>
              <a:rPr kumimoji="0" lang="en" sz="20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mn-ea"/>
              </a:rPr>
              <a:t> 31:2-3)</a:t>
            </a:r>
            <a:endParaRPr kumimoji="0" lang="es-ES" sz="20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mn-ea"/>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ja-JP" altLang="en-US" sz="2000" b="1" dirty="0">
                <a:solidFill>
                  <a:prstClr val="black"/>
                </a:solidFill>
              </a:rPr>
              <a:t>神はモーセに建築に関して非常に詳細な指示を与えましたが、細部まですべて指示したわけではあり　ません。青銅の洗盤、ケルビム、祭司の祭服などはどのような形にすべきか、といった指示でした。　こうして聖霊は建築者たちの賜物を用いて働く機会を得ました。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482047002"/>
              </p:ext>
            </p:extLst>
          </p:nvPr>
        </p:nvGraphicFramePr>
        <p:xfrm>
          <a:off x="87755" y="4289424"/>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379300"/>
            <a:ext cx="9148394" cy="707886"/>
          </a:xfrm>
          <a:prstGeom prst="rect">
            <a:avLst/>
          </a:prstGeom>
          <a:noFill/>
        </p:spPr>
        <p:txBody>
          <a:bodyPr wrap="square" rtlCol="0">
            <a:spAutoFit/>
          </a:bodyPr>
          <a:lstStyle/>
          <a:p>
            <a:pPr lvl="0">
              <a:spcBef>
                <a:spcPts val="600"/>
              </a:spcBef>
              <a:defRPr/>
            </a:pPr>
            <a:r>
              <a:rPr lang="ja-JP" altLang="en-US" sz="2000" b="1" dirty="0">
                <a:solidFill>
                  <a:prstClr val="black"/>
                </a:solidFill>
              </a:rPr>
              <a:t>聖所建設の指示の中で、安息日について特別な言及がある（出</a:t>
            </a:r>
            <a:r>
              <a:rPr lang="en-US" altLang="ja-JP" sz="2000" b="1" dirty="0">
                <a:solidFill>
                  <a:prstClr val="black"/>
                </a:solidFill>
              </a:rPr>
              <a:t>31:12-17</a:t>
            </a:r>
            <a:r>
              <a:rPr lang="ja-JP" altLang="en-US" sz="2000" b="1" dirty="0">
                <a:solidFill>
                  <a:prstClr val="black"/>
                </a:solidFill>
              </a:rPr>
              <a:t>）。　安息日はこれらすべてとどのような関係があるのだろうか？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ja-JP" altLang="en-US" sz="2000" b="1" dirty="0">
                <a:solidFill>
                  <a:prstClr val="black"/>
                </a:solidFill>
              </a:rPr>
              <a:t>これらの詳細について、聖霊は特別な賜物を授けた：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25055"/>
            <a:ext cx="9341588" cy="707886"/>
          </a:xfrm>
          <a:prstGeom prst="rect">
            <a:avLst/>
          </a:prstGeom>
          <a:noFill/>
        </p:spPr>
        <p:txBody>
          <a:bodyPr wrap="square">
            <a:spAutoFit/>
          </a:bodyPr>
          <a:lstStyle/>
          <a:p>
            <a:pPr lvl="0">
              <a:spcBef>
                <a:spcPts val="600"/>
              </a:spcBef>
              <a:defRPr/>
            </a:pPr>
            <a:r>
              <a:rPr lang="ja-JP" altLang="en-US" sz="2000" b="1" dirty="0">
                <a:solidFill>
                  <a:prstClr val="black"/>
                </a:solidFill>
              </a:rPr>
              <a:t>聖さが鍵です。聖なる神に近づくには、私たちも神のように聖くなければ　　　なりません。安息日はまさにその聖さのしるしです（出 </a:t>
            </a:r>
            <a:r>
              <a:rPr lang="en-US" altLang="ja-JP" sz="2000" b="1" dirty="0">
                <a:solidFill>
                  <a:prstClr val="black"/>
                </a:solidFill>
              </a:rPr>
              <a:t>31:13; </a:t>
            </a:r>
            <a:r>
              <a:rPr lang="ja-JP" altLang="en-US" sz="2000" b="1" dirty="0">
                <a:solidFill>
                  <a:prstClr val="black"/>
                </a:solidFill>
              </a:rPr>
              <a:t>エゼ </a:t>
            </a:r>
            <a:r>
              <a:rPr lang="en-US" altLang="ja-JP" sz="2000" b="1" dirty="0">
                <a:solidFill>
                  <a:prstClr val="black"/>
                </a:solidFill>
              </a:rPr>
              <a:t>20:12, 20</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52000"/>
          </a:srgbClr>
        </a:solidFill>
        <a:effectLst/>
      </p:bgPr>
    </p:bg>
    <p:spTree>
      <p:nvGrpSpPr>
        <p:cNvPr id="1" name="">
          <a:extLst>
            <a:ext uri="{FF2B5EF4-FFF2-40B4-BE49-F238E27FC236}">
              <a16:creationId xmlns:a16="http://schemas.microsoft.com/office/drawing/2014/main" id="{520285BF-B746-8D37-76CC-08F7F06176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DEF5D27-DD2D-F996-687B-54DC4D23C763}"/>
              </a:ext>
            </a:extLst>
          </p:cNvPr>
          <p:cNvSpPr>
            <a:spLocks noGrp="1"/>
          </p:cNvSpPr>
          <p:nvPr>
            <p:ph type="title"/>
          </p:nvPr>
        </p:nvSpPr>
        <p:spPr>
          <a:xfrm>
            <a:off x="838200" y="2766218"/>
            <a:ext cx="10515600" cy="1325563"/>
          </a:xfrm>
        </p:spPr>
        <p:txBody>
          <a:bodyPr/>
          <a:lstStyle/>
          <a:p>
            <a:pPr algn="ctr"/>
            <a:r>
              <a:rPr lang="ja-JP" altLang="en-US" b="1" dirty="0"/>
              <a:t>「贖いの座」は、なぜ神の律法の真上に設けられているのでしょうか。 </a:t>
            </a:r>
            <a:endParaRPr kumimoji="1" lang="ja-JP" altLang="en-US" b="1" dirty="0"/>
          </a:p>
        </p:txBody>
      </p:sp>
    </p:spTree>
    <p:extLst>
      <p:ext uri="{BB962C8B-B14F-4D97-AF65-F5344CB8AC3E}">
        <p14:creationId xmlns:p14="http://schemas.microsoft.com/office/powerpoint/2010/main" val="200245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kumimoji="0" lang="ja-JP" alt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「神のお住みになる場所として聖所を建てるにあたって、モーセは、すべてのものを天上に　あるものの型に従って作るように命じられた。　神はモーセを山に召して、天の事物をお見せになった。そうして、幕屋とこれに付属する　　すべてのものは、天の事物にならって　　　　形作られることになった。</a:t>
            </a:r>
            <a:endParaRPr kumimoji="0" lang="en-US" altLang="ja-JP"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p>
            <a:pPr lvl="0">
              <a:spcBef>
                <a:spcPts val="600"/>
              </a:spcBef>
              <a:defRPr/>
            </a:pPr>
            <a:r>
              <a:rPr lang="ja-JP" altLang="en-US" sz="2800" b="1" dirty="0">
                <a:solidFill>
                  <a:prstClr val="black"/>
                </a:solidFill>
                <a:latin typeface="Constantia" panose="02030602050306030303" pitchFamily="18" charset="0"/>
              </a:rPr>
              <a:t>そこで神は、ご自分の住居をつくらせようと　お望みになったイスラエル人に、ご自分の　　かがやかしい理想の品性を示された。 </a:t>
            </a:r>
            <a:r>
              <a:rPr lang="en-US" sz="2800" b="1" dirty="0">
                <a:solidFill>
                  <a:prstClr val="black"/>
                </a:solidFill>
                <a:latin typeface="Constantia" panose="02030602050306030303" pitchFamily="18" charset="0"/>
              </a:rPr>
              <a:t>[…] </a:t>
            </a:r>
            <a:r>
              <a:rPr lang="ja-JP" altLang="en-US" sz="2800" b="1" dirty="0">
                <a:solidFill>
                  <a:prstClr val="black"/>
                </a:solidFill>
                <a:latin typeface="Constantia" panose="02030602050306030303" pitchFamily="18" charset="0"/>
              </a:rPr>
              <a:t>　　しかし、彼らは、自分自身では、この理想に　達する能力を持っていなかった。シナイ山に　おいての啓示は、彼らの心に、自分自身の　　足りなさと無力とを深く思わせただけであった。</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6985506" y="6429474"/>
            <a:ext cx="307289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ホワイト</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ja-JP" altLang="en-US" sz="1600" b="1" dirty="0">
                <a:solidFill>
                  <a:prstClr val="black"/>
                </a:solidFill>
                <a:latin typeface="Aptos" panose="02110004020202020204"/>
              </a:rPr>
              <a:t>教育２８ー２９頁</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431800" y="5272395"/>
            <a:ext cx="11328400" cy="144655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400" b="1" dirty="0">
                <a:ln w="12700" cmpd="sng">
                  <a:noFill/>
                  <a:prstDash val="solid"/>
                </a:ln>
                <a:solidFill>
                  <a:srgbClr val="953DA1"/>
                </a:solidFill>
                <a:latin typeface="+mn-ea"/>
              </a:rPr>
              <a:t>モーセはきて、主のすべての言葉と、すべてのおきてとを民に告げた。民はみな同音に答えて言った、「わたしたちは主の仰せられた言葉を皆、行います」。</a:t>
            </a:r>
            <a:endParaRPr kumimoji="0" lang="es-ES" sz="2400" b="1" i="0" u="none" strike="noStrike" kern="1200" cap="none" spc="0" normalizeH="0" baseline="0" noProof="0" dirty="0">
              <a:ln w="12700" cmpd="sng">
                <a:noFill/>
                <a:prstDash val="solid"/>
              </a:ln>
              <a:solidFill>
                <a:srgbClr val="953DA1"/>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出エジプト記</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r>
              <a:rPr kumimoji="0" lang="ja-JP" altLang="en-U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（口語訳）</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143934" y="5349885"/>
            <a:ext cx="11768666" cy="141577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300" b="1" dirty="0">
                <a:ln w="12700" cmpd="sng">
                  <a:noFill/>
                  <a:prstDash val="solid"/>
                </a:ln>
                <a:solidFill>
                  <a:srgbClr val="953DA1"/>
                </a:solidFill>
                <a:latin typeface="+mn-ea"/>
              </a:rPr>
              <a:t>モーセは戻って、主のすべての言葉とすべての法を民に読み聞かせると、民は皆、声を一つにして答え、「わたしたちは、主が語られた言葉をすべて行います」と言った。</a:t>
            </a:r>
            <a:endParaRPr kumimoji="0" lang="es-ES" sz="2300" b="1" i="0" u="none" strike="noStrike" kern="1200" cap="none" spc="0" normalizeH="0" baseline="0" noProof="0" dirty="0">
              <a:ln w="12700" cmpd="sng">
                <a:noFill/>
                <a:prstDash val="solid"/>
              </a:ln>
              <a:solidFill>
                <a:srgbClr val="953DA1"/>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出エジプト記</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r>
              <a:rPr kumimoji="0" lang="ja-JP" altLang="en-U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（新共同訳）</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0919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契約</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契約の書と血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神を見る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従う力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ja-JP" altLang="en-US"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模型</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ja-JP" altLang="en-US" sz="2000" b="1" dirty="0">
                <a:solidFill>
                  <a:prstClr val="black"/>
                </a:solidFill>
                <a:latin typeface="Aptos" panose="02110004020202020204"/>
              </a:rPr>
              <a:t>ご</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自分の民の中に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ja-JP" altLang="en-US" sz="2000" b="1" dirty="0">
                <a:solidFill>
                  <a:prstClr val="black"/>
                </a:solidFill>
                <a:latin typeface="Aptos" panose="02110004020202020204"/>
              </a:rPr>
              <a:t>神の霊に満たされて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出</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677108"/>
          </a:xfrm>
          <a:prstGeom prst="rect">
            <a:avLst/>
          </a:prstGeom>
          <a:noFill/>
        </p:spPr>
        <p:txBody>
          <a:bodyPr wrap="square" rtlCol="0">
            <a:spAutoFit/>
          </a:bodyPr>
          <a:lstStyle/>
          <a:p>
            <a:pPr lvl="0">
              <a:spcBef>
                <a:spcPts val="600"/>
              </a:spcBef>
              <a:defRPr/>
            </a:pPr>
            <a:r>
              <a:rPr lang="ja-JP" altLang="en-US" sz="1900" b="1" dirty="0">
                <a:solidFill>
                  <a:prstClr val="black"/>
                </a:solidFill>
              </a:rPr>
              <a:t>神は、十戒を大声で宣言し、モーセに基本的な律法を与えた後、イスラエルと契約を結びたいと考えられました。</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58831" y="1868652"/>
            <a:ext cx="7056369" cy="1261884"/>
          </a:xfrm>
          <a:prstGeom prst="rect">
            <a:avLst/>
          </a:prstGeom>
          <a:noFill/>
        </p:spPr>
        <p:txBody>
          <a:bodyPr wrap="square">
            <a:spAutoFit/>
          </a:bodyPr>
          <a:lstStyle/>
          <a:p>
            <a:pPr lvl="0">
              <a:spcBef>
                <a:spcPts val="600"/>
              </a:spcBef>
              <a:defRPr/>
            </a:pPr>
            <a:r>
              <a:rPr lang="ja-JP" altLang="en-US" sz="1900" b="1" dirty="0">
                <a:solidFill>
                  <a:prstClr val="black"/>
                </a:solidFill>
              </a:rPr>
              <a:t>契約を巻物に書き記した後、両者はそれを批准しなければ　　なりませんでした。民はそれを守ると誓い、批准しました。　神は　どのようにそれを批准したのでしょうか？血によって、祝宴によって、そして契約を理解するための模型によって。</a:t>
            </a:r>
            <a:endParaRPr lang="en" sz="1900" b="1" dirty="0">
              <a:solidFill>
                <a:prstClr val="black"/>
              </a:solidFill>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8832" y="1055723"/>
            <a:ext cx="6895853" cy="677108"/>
          </a:xfrm>
          <a:prstGeom prst="rect">
            <a:avLst/>
          </a:prstGeom>
          <a:noFill/>
        </p:spPr>
        <p:txBody>
          <a:bodyPr wrap="square">
            <a:spAutoFit/>
          </a:bodyPr>
          <a:lstStyle/>
          <a:p>
            <a:pPr lvl="0">
              <a:spcBef>
                <a:spcPts val="600"/>
              </a:spcBef>
              <a:defRPr/>
            </a:pPr>
            <a:r>
              <a:rPr lang="ja-JP" altLang="en-US" sz="1900" b="1" dirty="0">
                <a:solidFill>
                  <a:prstClr val="black"/>
                </a:solidFill>
              </a:rPr>
              <a:t>契約は単純なものでした。「私はあなたの神となり、あなたを守り、あなたを祝福する。あなたは私の法律に従え。」</a:t>
            </a:r>
            <a:endParaRPr lang="en" sz="1900" b="1" dirty="0">
              <a:solidFill>
                <a:prstClr val="black"/>
              </a:solidFill>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契約</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契約の書と血</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600941" y="628019"/>
            <a:ext cx="10990118" cy="707886"/>
          </a:xfrm>
          <a:prstGeom prst="rect">
            <a:avLst/>
          </a:prstGeom>
          <a:noFill/>
        </p:spPr>
        <p:txBody>
          <a:bodyPr wrap="square">
            <a:spAutoFit/>
          </a:bodyPr>
          <a:lstStyle/>
          <a:p>
            <a:pPr lvl="0" algn="ctr">
              <a:defRPr/>
            </a:pPr>
            <a:r>
              <a:rPr lang="ja-JP" altLang="en-US" sz="2000" b="1" dirty="0">
                <a:solidFill>
                  <a:srgbClr val="2A4111"/>
                </a:solidFill>
                <a:latin typeface="+mn-ea"/>
              </a:rPr>
              <a:t>そこでモーセはその血を取って、民に注ぎかけ、そして言った、「見よ、これは主がこれらのすべての言葉に基いて、あなたがたと結ばれる契約の血である」。</a:t>
            </a:r>
            <a:r>
              <a:rPr kumimoji="0" lang="en" sz="2000" b="1" i="0" u="none" strike="noStrike" kern="1200" cap="none" spc="0" normalizeH="0" baseline="0" noProof="0" dirty="0">
                <a:ln>
                  <a:noFill/>
                </a:ln>
                <a:solidFill>
                  <a:srgbClr val="2A4111"/>
                </a:solidFill>
                <a:effectLst/>
                <a:uLnTx/>
                <a:uFillTx/>
                <a:latin typeface="+mn-ea"/>
              </a:rPr>
              <a:t>(</a:t>
            </a:r>
            <a:r>
              <a:rPr kumimoji="0" lang="ja-JP" altLang="en-US" sz="2000" b="1" i="0" u="none" strike="noStrike" kern="1200" cap="none" spc="0" normalizeH="0" baseline="0" noProof="0" dirty="0">
                <a:ln>
                  <a:noFill/>
                </a:ln>
                <a:solidFill>
                  <a:srgbClr val="2A4111"/>
                </a:solidFill>
                <a:effectLst/>
                <a:uLnTx/>
                <a:uFillTx/>
                <a:latin typeface="+mn-ea"/>
              </a:rPr>
              <a:t>出エジプト記</a:t>
            </a:r>
            <a:r>
              <a:rPr kumimoji="0" lang="en" sz="2000" b="1" i="0" u="none" strike="noStrike" kern="1200" cap="none" spc="0" normalizeH="0" baseline="0" noProof="0" dirty="0">
                <a:ln>
                  <a:noFill/>
                </a:ln>
                <a:solidFill>
                  <a:srgbClr val="2A4111"/>
                </a:solidFill>
                <a:effectLst/>
                <a:uLnTx/>
                <a:uFillTx/>
                <a:latin typeface="+mn-ea"/>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ja-JP" altLang="en-US" sz="2000" b="1" dirty="0">
                <a:solidFill>
                  <a:prstClr val="white"/>
                </a:solidFill>
                <a:effectLst>
                  <a:outerShdw blurRad="38100" dist="38100" dir="2700000" algn="tl">
                    <a:srgbClr val="000000">
                      <a:alpha val="43137"/>
                    </a:srgbClr>
                  </a:outerShdw>
                </a:effectLst>
              </a:rPr>
              <a:t>契約はどのように結ばれたのか？</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ja-JP" altLang="en-US" sz="2000" b="1" dirty="0">
                <a:solidFill>
                  <a:srgbClr val="FF66FF">
                    <a:lumMod val="20000"/>
                    <a:lumOff val="80000"/>
                  </a:srgbClr>
                </a:solidFill>
                <a:effectLst>
                  <a:outerShdw blurRad="38100" dist="38100" dir="2700000" algn="tl">
                    <a:srgbClr val="000000">
                      <a:alpha val="43137"/>
                    </a:srgbClr>
                  </a:outerShdw>
                </a:effectLst>
              </a:rPr>
              <a:t>契約が読み上げられた（出</a:t>
            </a:r>
            <a:r>
              <a:rPr lang="en-US" altLang="ja-JP" sz="2000" b="1" dirty="0">
                <a:solidFill>
                  <a:srgbClr val="FF66FF">
                    <a:lumMod val="20000"/>
                    <a:lumOff val="80000"/>
                  </a:srgbClr>
                </a:solidFill>
                <a:effectLst>
                  <a:outerShdw blurRad="38100" dist="38100" dir="2700000" algn="tl">
                    <a:srgbClr val="000000">
                      <a:alpha val="43137"/>
                    </a:srgbClr>
                  </a:outerShdw>
                </a:effectLst>
              </a:rPr>
              <a:t>24:3a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FF5050">
                    <a:lumMod val="20000"/>
                    <a:lumOff val="80000"/>
                  </a:srgbClr>
                </a:solidFill>
                <a:effectLst>
                  <a:outerShdw blurRad="38100" dist="38100" dir="2700000" algn="tl">
                    <a:srgbClr val="000000">
                      <a:alpha val="43137"/>
                    </a:srgbClr>
                  </a:outerShdw>
                </a:effectLst>
              </a:rPr>
              <a:t>民は肯定的に答えた（出</a:t>
            </a:r>
            <a:r>
              <a:rPr lang="en-US" altLang="ja-JP" sz="2000" b="1" dirty="0">
                <a:solidFill>
                  <a:srgbClr val="FF5050">
                    <a:lumMod val="20000"/>
                    <a:lumOff val="80000"/>
                  </a:srgbClr>
                </a:solidFill>
                <a:effectLst>
                  <a:outerShdw blurRad="38100" dist="38100" dir="2700000" algn="tl">
                    <a:srgbClr val="000000">
                      <a:alpha val="43137"/>
                    </a:srgbClr>
                  </a:outerShdw>
                </a:effectLst>
              </a:rPr>
              <a:t>24:3b</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FFFF66">
                    <a:lumMod val="20000"/>
                    <a:lumOff val="80000"/>
                  </a:srgbClr>
                </a:solidFill>
                <a:effectLst>
                  <a:outerShdw blurRad="38100" dist="38100" dir="2700000" algn="tl">
                    <a:srgbClr val="000000">
                      <a:alpha val="43137"/>
                    </a:srgbClr>
                  </a:outerShdw>
                </a:effectLst>
              </a:rPr>
              <a:t>それは文書に記録されている（出</a:t>
            </a:r>
            <a:r>
              <a:rPr lang="en-US" altLang="ja-JP" sz="2000" b="1" dirty="0">
                <a:solidFill>
                  <a:srgbClr val="FFFF66">
                    <a:lumMod val="20000"/>
                    <a:lumOff val="80000"/>
                  </a:srgbClr>
                </a:solidFill>
                <a:effectLst>
                  <a:outerShdw blurRad="38100" dist="38100" dir="2700000" algn="tl">
                    <a:srgbClr val="000000">
                      <a:alpha val="43137"/>
                    </a:srgbClr>
                  </a:outerShdw>
                </a:effectLst>
              </a:rPr>
              <a:t>24:4a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00CC00">
                    <a:lumMod val="20000"/>
                    <a:lumOff val="80000"/>
                  </a:srgbClr>
                </a:solidFill>
                <a:effectLst>
                  <a:outerShdw blurRad="38100" dist="38100" dir="2700000" algn="tl">
                    <a:srgbClr val="000000">
                      <a:alpha val="43137"/>
                    </a:srgbClr>
                  </a:outerShdw>
                </a:effectLst>
              </a:rPr>
              <a:t>祭壇が築かれた（出 </a:t>
            </a:r>
            <a:r>
              <a:rPr lang="en-US" altLang="ja-JP" sz="2000" b="1" dirty="0">
                <a:solidFill>
                  <a:srgbClr val="00CC00">
                    <a:lumMod val="20000"/>
                    <a:lumOff val="80000"/>
                  </a:srgbClr>
                </a:solidFill>
                <a:effectLst>
                  <a:outerShdw blurRad="38100" dist="38100" dir="2700000" algn="tl">
                    <a:srgbClr val="000000">
                      <a:alpha val="43137"/>
                    </a:srgbClr>
                  </a:outerShdw>
                </a:effectLst>
              </a:rPr>
              <a:t>24:4b</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US" altLang="ja-JP" sz="2000" b="1" dirty="0">
                <a:solidFill>
                  <a:srgbClr val="FF9900">
                    <a:lumMod val="20000"/>
                    <a:lumOff val="80000"/>
                  </a:srgbClr>
                </a:solidFill>
                <a:effectLst>
                  <a:outerShdw blurRad="38100" dist="38100" dir="2700000" algn="tl">
                    <a:srgbClr val="000000">
                      <a:alpha val="43137"/>
                    </a:srgbClr>
                  </a:outerShdw>
                </a:effectLst>
              </a:rPr>
              <a:t>12</a:t>
            </a:r>
            <a:r>
              <a:rPr lang="ja-JP" altLang="en-US" sz="2000" b="1" dirty="0">
                <a:solidFill>
                  <a:srgbClr val="FF9900">
                    <a:lumMod val="20000"/>
                    <a:lumOff val="80000"/>
                  </a:srgbClr>
                </a:solidFill>
                <a:effectLst>
                  <a:outerShdw blurRad="38100" dist="38100" dir="2700000" algn="tl">
                    <a:srgbClr val="000000">
                      <a:alpha val="43137"/>
                    </a:srgbClr>
                  </a:outerShdw>
                </a:effectLst>
              </a:rPr>
              <a:t>本の柱が立てられた（出</a:t>
            </a:r>
            <a:r>
              <a:rPr lang="en-US" altLang="ja-JP" sz="2000" b="1" dirty="0">
                <a:solidFill>
                  <a:srgbClr val="FF9900">
                    <a:lumMod val="20000"/>
                    <a:lumOff val="80000"/>
                  </a:srgbClr>
                </a:solidFill>
                <a:effectLst>
                  <a:outerShdw blurRad="38100" dist="38100" dir="2700000" algn="tl">
                    <a:srgbClr val="000000">
                      <a:alpha val="43137"/>
                    </a:srgbClr>
                  </a:outerShdw>
                </a:effectLst>
              </a:rPr>
              <a:t>24:4c</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0099FF">
                    <a:lumMod val="20000"/>
                    <a:lumOff val="80000"/>
                  </a:srgbClr>
                </a:solidFill>
                <a:effectLst>
                  <a:outerShdw blurRad="38100" dist="38100" dir="2700000" algn="tl">
                    <a:srgbClr val="000000">
                      <a:alpha val="43137"/>
                    </a:srgbClr>
                  </a:outerShdw>
                </a:effectLst>
              </a:rPr>
              <a:t>燔祭が捧げられた（出</a:t>
            </a:r>
            <a:r>
              <a:rPr lang="en-US" altLang="ja-JP" sz="2000" b="1" dirty="0">
                <a:solidFill>
                  <a:srgbClr val="0099FF">
                    <a:lumMod val="20000"/>
                    <a:lumOff val="80000"/>
                  </a:srgbClr>
                </a:solidFill>
                <a:effectLst>
                  <a:outerShdw blurRad="38100" dist="38100" dir="2700000" algn="tl">
                    <a:srgbClr val="000000">
                      <a:alpha val="43137"/>
                    </a:srgbClr>
                  </a:outerShdw>
                </a:effectLst>
              </a:rPr>
              <a:t>24:5</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E4D2F2"/>
                </a:solidFill>
                <a:effectLst>
                  <a:outerShdw blurRad="38100" dist="38100" dir="2700000" algn="tl">
                    <a:srgbClr val="000000">
                      <a:alpha val="43137"/>
                    </a:srgbClr>
                  </a:outerShdw>
                </a:effectLst>
              </a:rPr>
              <a:t>血の半分は祭壇に振りかけられた（出</a:t>
            </a:r>
            <a:r>
              <a:rPr lang="en-US" altLang="ja-JP" sz="2000" b="1" dirty="0">
                <a:solidFill>
                  <a:srgbClr val="E4D2F2"/>
                </a:solidFill>
                <a:effectLst>
                  <a:outerShdw blurRad="38100" dist="38100" dir="2700000" algn="tl">
                    <a:srgbClr val="000000">
                      <a:alpha val="43137"/>
                    </a:srgbClr>
                  </a:outerShdw>
                </a:effectLst>
              </a:rPr>
              <a:t>24:6</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E0FFC1"/>
                </a:solidFill>
                <a:effectLst>
                  <a:outerShdw blurRad="38100" dist="38100" dir="2700000" algn="tl">
                    <a:srgbClr val="000000">
                      <a:alpha val="43137"/>
                    </a:srgbClr>
                  </a:outerShdw>
                </a:effectLst>
              </a:rPr>
              <a:t>契約が再び読み上げられた（出</a:t>
            </a:r>
            <a:r>
              <a:rPr lang="en-US" altLang="ja-JP" sz="2000" b="1" dirty="0">
                <a:solidFill>
                  <a:srgbClr val="E0FFC1"/>
                </a:solidFill>
                <a:effectLst>
                  <a:outerShdw blurRad="38100" dist="38100" dir="2700000" algn="tl">
                    <a:srgbClr val="000000">
                      <a:alpha val="43137"/>
                    </a:srgbClr>
                  </a:outerShdw>
                </a:effectLst>
              </a:rPr>
              <a:t>24:7a</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FFBEAF"/>
                </a:solidFill>
                <a:effectLst>
                  <a:outerShdw blurRad="38100" dist="38100" dir="2700000" algn="tl">
                    <a:srgbClr val="000000">
                      <a:alpha val="43137"/>
                    </a:srgbClr>
                  </a:outerShdw>
                </a:effectLst>
              </a:rPr>
              <a:t>民は再び肯定的に答えた（出</a:t>
            </a:r>
            <a:r>
              <a:rPr lang="en-US" altLang="ja-JP" sz="2000" b="1" dirty="0">
                <a:solidFill>
                  <a:srgbClr val="FFBEAF"/>
                </a:solidFill>
                <a:effectLst>
                  <a:outerShdw blurRad="38100" dist="38100" dir="2700000" algn="tl">
                    <a:srgbClr val="000000">
                      <a:alpha val="43137"/>
                    </a:srgbClr>
                  </a:outerShdw>
                </a:effectLst>
              </a:rPr>
              <a:t>24:7b</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BDD3FF"/>
                </a:solidFill>
                <a:effectLst>
                  <a:outerShdw blurRad="38100" dist="38100" dir="2700000" algn="tl">
                    <a:srgbClr val="000000">
                      <a:alpha val="43137"/>
                    </a:srgbClr>
                  </a:outerShdw>
                </a:effectLst>
              </a:rPr>
              <a:t>血の残り半分は民に振りかけられた（出</a:t>
            </a:r>
            <a:r>
              <a:rPr lang="en-US" altLang="ja-JP" sz="2000" b="1" dirty="0">
                <a:solidFill>
                  <a:srgbClr val="BDD3FF"/>
                </a:solidFill>
                <a:effectLst>
                  <a:outerShdw blurRad="38100" dist="38100" dir="2700000" algn="tl">
                    <a:srgbClr val="000000">
                      <a:alpha val="43137"/>
                    </a:srgbClr>
                  </a:outerShdw>
                </a:effectLst>
              </a:rPr>
              <a:t>24:8a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FFDDAB"/>
                </a:solidFill>
                <a:effectLst>
                  <a:outerShdw blurRad="38100" dist="38100" dir="2700000" algn="tl">
                    <a:srgbClr val="000000">
                      <a:alpha val="43137"/>
                    </a:srgbClr>
                  </a:outerShdw>
                </a:effectLst>
              </a:rPr>
              <a:t>モーセはこれを「契約の血」と宣言した（出</a:t>
            </a:r>
            <a:r>
              <a:rPr lang="en-US" altLang="ja-JP" sz="2000" b="1" dirty="0">
                <a:solidFill>
                  <a:srgbClr val="FFDDAB"/>
                </a:solidFill>
                <a:effectLst>
                  <a:outerShdw blurRad="38100" dist="38100" dir="2700000" algn="tl">
                    <a:srgbClr val="000000">
                      <a:alpha val="43137"/>
                    </a:srgbClr>
                  </a:outerShdw>
                </a:effectLst>
              </a:rPr>
              <a:t>24:8b</a:t>
            </a:r>
            <a:r>
              <a:rPr lang="ja-JP" altLang="en-US" sz="2000" b="1" dirty="0">
                <a:solidFill>
                  <a:srgbClr val="FFDDAB"/>
                </a:solidFill>
                <a:effectLst>
                  <a:outerShdw blurRad="38100" dist="38100" dir="2700000" algn="tl">
                    <a:srgbClr val="000000">
                      <a:alpha val="43137"/>
                    </a:srgbClr>
                  </a:outerShdw>
                </a:effectLst>
              </a:rPr>
              <a:t>、マタ</a:t>
            </a:r>
            <a:r>
              <a:rPr lang="en-US" altLang="ja-JP" sz="2000" b="1" dirty="0">
                <a:solidFill>
                  <a:srgbClr val="FFDDAB"/>
                </a:solidFill>
                <a:effectLst>
                  <a:outerShdw blurRad="38100" dist="38100" dir="2700000" algn="tl">
                    <a:srgbClr val="000000">
                      <a:alpha val="43137"/>
                    </a:srgbClr>
                  </a:outerShdw>
                </a:effectLst>
              </a:rPr>
              <a:t>26:28</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ja-JP" altLang="en-US" sz="2000" b="1" dirty="0">
                <a:solidFill>
                  <a:srgbClr val="FFFFCC"/>
                </a:solidFill>
                <a:effectLst>
                  <a:outerShdw blurRad="38100" dist="38100" dir="2700000" algn="tl">
                    <a:srgbClr val="000000">
                      <a:alpha val="43137"/>
                    </a:srgbClr>
                  </a:outerShdw>
                </a:effectLst>
              </a:rPr>
              <a:t>契約を批准するための食事が行われた（出</a:t>
            </a:r>
            <a:r>
              <a:rPr lang="en-US" altLang="ja-JP" sz="2000" b="1" dirty="0">
                <a:solidFill>
                  <a:srgbClr val="FFFFCC"/>
                </a:solidFill>
                <a:effectLst>
                  <a:outerShdw blurRad="38100" dist="38100" dir="2700000" algn="tl">
                    <a:srgbClr val="000000">
                      <a:alpha val="43137"/>
                    </a:srgbClr>
                  </a:outerShdw>
                </a:effectLst>
              </a:rPr>
              <a:t>24:9-11</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ja-JP" altLang="en-US" sz="2000" b="1" dirty="0">
                <a:solidFill>
                  <a:prstClr val="white"/>
                </a:solidFill>
                <a:effectLst>
                  <a:outerShdw blurRad="38100" dist="38100" dir="2700000" algn="tl">
                    <a:srgbClr val="000000">
                      <a:alpha val="43137"/>
                    </a:srgbClr>
                  </a:outerShdw>
                </a:effectLst>
              </a:rPr>
              <a:t>神はイスラエルを民として認め（</a:t>
            </a:r>
            <a:r>
              <a:rPr lang="en-US" altLang="ja-JP" sz="2000" b="1" dirty="0">
                <a:solidFill>
                  <a:prstClr val="white"/>
                </a:solidFill>
                <a:effectLst>
                  <a:outerShdw blurRad="38100" dist="38100" dir="2700000" algn="tl">
                    <a:srgbClr val="000000">
                      <a:alpha val="43137"/>
                    </a:srgbClr>
                  </a:outerShdw>
                </a:effectLst>
              </a:rPr>
              <a:t>12</a:t>
            </a:r>
            <a:r>
              <a:rPr lang="ja-JP" altLang="en-US" sz="2000" b="1" dirty="0">
                <a:solidFill>
                  <a:prstClr val="white"/>
                </a:solidFill>
                <a:effectLst>
                  <a:outerShdw blurRad="38100" dist="38100" dir="2700000" algn="tl">
                    <a:srgbClr val="000000">
                      <a:alpha val="43137"/>
                    </a:srgbClr>
                  </a:outerShdw>
                </a:effectLst>
              </a:rPr>
              <a:t>列）、特に若者を大切にし、一人一人に御自身を捧げられた　　（御自身の血を彼らに振りかけた）。</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ja-JP" altLang="en-US" sz="2000" b="1" dirty="0">
                <a:solidFill>
                  <a:prstClr val="white"/>
                </a:solidFill>
                <a:effectLst>
                  <a:outerShdw blurRad="38100" dist="38100" dir="2700000" algn="tl">
                    <a:srgbClr val="000000">
                      <a:alpha val="43137"/>
                    </a:srgbClr>
                  </a:outerShdw>
                </a:effectLst>
              </a:rPr>
              <a:t>神は私たち個人と、そして信仰者の共同体としての関係を望んでおられる。</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B1178B-F23C-315B-CEA6-6D3963F83C1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「わたしたちは、主が語られた言葉をすべて行います」</a:t>
            </a:r>
            <a:r>
              <a:rPr lang="en-US" altLang="ja-JP" b="1" dirty="0"/>
              <a:t>〔</a:t>
            </a:r>
            <a:r>
              <a:rPr lang="ja-JP" altLang="en-US" b="1" dirty="0"/>
              <a:t>口語訳「わたしたちは主の　　仰せら れた言葉を皆、行います」</a:t>
            </a:r>
            <a:r>
              <a:rPr lang="en-US" altLang="ja-JP" b="1" dirty="0"/>
              <a:t>〕(</a:t>
            </a:r>
            <a:r>
              <a:rPr lang="ja-JP" altLang="en-US" b="1" dirty="0"/>
              <a:t>出</a:t>
            </a:r>
            <a:r>
              <a:rPr lang="en-US" altLang="ja-JP" b="1" dirty="0"/>
              <a:t>24:3)</a:t>
            </a:r>
            <a:r>
              <a:rPr lang="ja-JP" altLang="en-US" b="1" dirty="0"/>
              <a:t>。あなたは何度同じことを言って、失敗した　でしょう か。唯一の解決方法は何ですか。 </a:t>
            </a:r>
            <a:endParaRPr kumimoji="1" lang="ja-JP" altLang="en-US" b="1" dirty="0"/>
          </a:p>
        </p:txBody>
      </p:sp>
    </p:spTree>
    <p:extLst>
      <p:ext uri="{BB962C8B-B14F-4D97-AF65-F5344CB8AC3E}">
        <p14:creationId xmlns:p14="http://schemas.microsoft.com/office/powerpoint/2010/main" val="51683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神を見る</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1294967" y="674805"/>
            <a:ext cx="10051906" cy="70788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000" b="1" dirty="0">
                <a:solidFill>
                  <a:srgbClr val="037CD8"/>
                </a:solidFill>
                <a:latin typeface="+mn-ea"/>
              </a:rPr>
              <a:t>そして契約の書を取って、これを民に読み聞かせた。すると、彼らは答えて言った、「わたしたちは主が仰せられたことを皆、従順に行います」。</a:t>
            </a:r>
            <a:r>
              <a:rPr kumimoji="0" lang="en" sz="2000" b="1" i="0" u="none" strike="noStrike" kern="1200" cap="none" spc="0" normalizeH="0" baseline="0" noProof="0" dirty="0">
                <a:ln>
                  <a:noFill/>
                </a:ln>
                <a:solidFill>
                  <a:srgbClr val="037CD8"/>
                </a:solidFill>
                <a:effectLst/>
                <a:uLnTx/>
                <a:uFillTx/>
                <a:latin typeface="+mn-ea"/>
              </a:rPr>
              <a:t> (</a:t>
            </a:r>
            <a:r>
              <a:rPr kumimoji="0" lang="ja-JP" altLang="en-US" sz="2000" b="1" i="0" u="none" strike="noStrike" kern="1200" cap="none" spc="0" normalizeH="0" baseline="0" noProof="0" dirty="0">
                <a:ln>
                  <a:noFill/>
                </a:ln>
                <a:solidFill>
                  <a:srgbClr val="037CD8"/>
                </a:solidFill>
                <a:effectLst/>
                <a:uLnTx/>
                <a:uFillTx/>
                <a:latin typeface="+mn-ea"/>
              </a:rPr>
              <a:t>出エジプト記</a:t>
            </a:r>
            <a:r>
              <a:rPr kumimoji="0" lang="en" sz="2000" b="1" i="0" u="none" strike="noStrike" kern="1200" cap="none" spc="0" normalizeH="0" baseline="0" noProof="0" dirty="0">
                <a:ln>
                  <a:noFill/>
                </a:ln>
                <a:solidFill>
                  <a:srgbClr val="037CD8"/>
                </a:solidFill>
                <a:effectLst/>
                <a:uLnTx/>
                <a:uFillTx/>
                <a:latin typeface="+mn-ea"/>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9052129" cy="677108"/>
          </a:xfrm>
          <a:prstGeom prst="rect">
            <a:avLst/>
          </a:prstGeom>
          <a:noFill/>
        </p:spPr>
        <p:txBody>
          <a:bodyPr wrap="square" rtlCol="0">
            <a:spAutoFit/>
          </a:bodyPr>
          <a:lstStyle/>
          <a:p>
            <a:pPr lvl="0">
              <a:spcBef>
                <a:spcPts val="600"/>
              </a:spcBef>
              <a:defRPr/>
            </a:pPr>
            <a:r>
              <a:rPr lang="ja-JP" altLang="en-US" sz="1900" b="1" dirty="0">
                <a:solidFill>
                  <a:prstClr val="black"/>
                </a:solidFill>
                <a:latin typeface="+mn-ea"/>
              </a:rPr>
              <a:t>民は誠心誠意、契約を守ることを誓った。この約束は短期間しか守られなかった（出</a:t>
            </a:r>
            <a:r>
              <a:rPr lang="en-US" altLang="ja-JP" sz="1900" b="1" dirty="0">
                <a:solidFill>
                  <a:prstClr val="black"/>
                </a:solidFill>
                <a:latin typeface="+mn-ea"/>
              </a:rPr>
              <a:t>32:8</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82246" y="4040894"/>
            <a:ext cx="2832081"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生まれつき、私たちは不従順であり</a:t>
            </a:r>
            <a:r>
              <a:rPr lang="ja-JP" altLang="en-US" sz="1500" b="1" dirty="0">
                <a:solidFill>
                  <a:prstClr val="black"/>
                </a:solidFill>
                <a:latin typeface="+mn-ea"/>
              </a:rPr>
              <a:t>（ロマ</a:t>
            </a:r>
            <a:r>
              <a:rPr lang="en-US" altLang="ja-JP" sz="1500" b="1" dirty="0">
                <a:solidFill>
                  <a:prstClr val="black"/>
                </a:solidFill>
                <a:latin typeface="+mn-ea"/>
              </a:rPr>
              <a:t>7:18</a:t>
            </a:r>
            <a:r>
              <a:rPr lang="ja-JP" altLang="en-US" sz="1500" b="1" dirty="0">
                <a:solidFill>
                  <a:prstClr val="black"/>
                </a:solidFill>
                <a:latin typeface="+mn-ea"/>
              </a:rPr>
              <a:t>）</a:t>
            </a:r>
            <a:r>
              <a:rPr lang="ja-JP" altLang="en-US" sz="1900" b="1" dirty="0">
                <a:solidFill>
                  <a:prstClr val="black"/>
                </a:solidFill>
                <a:latin typeface="+mn-ea"/>
              </a:rPr>
              <a:t>、その傾向を変えることはできない</a:t>
            </a:r>
            <a:r>
              <a:rPr lang="ja-JP" altLang="en-US" sz="1500" b="1" dirty="0">
                <a:solidFill>
                  <a:prstClr val="black"/>
                </a:solidFill>
                <a:latin typeface="+mn-ea"/>
              </a:rPr>
              <a:t>（ロマ</a:t>
            </a:r>
            <a:r>
              <a:rPr lang="en-US" altLang="ja-JP" sz="1500" b="1" dirty="0">
                <a:solidFill>
                  <a:prstClr val="black"/>
                </a:solidFill>
                <a:latin typeface="+mn-ea"/>
              </a:rPr>
              <a:t>7:24</a:t>
            </a:r>
            <a:r>
              <a:rPr lang="ja-JP" altLang="en-US" sz="1500" b="1" dirty="0">
                <a:solidFill>
                  <a:prstClr val="black"/>
                </a:solidFill>
                <a:latin typeface="+mn-ea"/>
              </a:rPr>
              <a:t>）</a:t>
            </a:r>
            <a:r>
              <a:rPr lang="ja-JP" altLang="en-US" sz="1600" b="1" dirty="0">
                <a:solidFill>
                  <a:prstClr val="black"/>
                </a:solidFill>
                <a:latin typeface="+mn-ea"/>
              </a:rPr>
              <a:t>。</a:t>
            </a:r>
            <a:endParaRPr kumimoji="0" lang="en" sz="1600" b="1" i="0" u="none" strike="noStrike" kern="1200" cap="none" spc="0" normalizeH="0" baseline="0" noProof="0" dirty="0">
              <a:ln>
                <a:noFill/>
              </a:ln>
              <a:solidFill>
                <a:prstClr val="black"/>
              </a:solidFill>
              <a:effectLst/>
              <a:uLnTx/>
              <a:uFillTx/>
              <a:latin typeface="+mn-ea"/>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803432"/>
            <a:ext cx="8958264"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しかし、もし私たちが許すなら、神は私たちの性質を変えることができる（エゼ</a:t>
            </a:r>
            <a:r>
              <a:rPr lang="en-US" altLang="ja-JP" sz="1900" b="1" dirty="0">
                <a:solidFill>
                  <a:prstClr val="black"/>
                </a:solidFill>
                <a:latin typeface="+mn-ea"/>
              </a:rPr>
              <a:t>36:26-27</a:t>
            </a:r>
            <a:r>
              <a:rPr lang="ja-JP" altLang="en-US" sz="1900" b="1" dirty="0">
                <a:solidFill>
                  <a:prstClr val="black"/>
                </a:solidFill>
                <a:latin typeface="+mn-ea"/>
              </a:rPr>
              <a:t>）。神は、私たちが神に従うことができるように、清め、取り除き、　与え、整えてくださる。主だけが私たちを強くしてくださるのだ（</a:t>
            </a:r>
            <a:r>
              <a:rPr lang="en-US" altLang="ja-JP" sz="1900" b="1" dirty="0">
                <a:solidFill>
                  <a:prstClr val="black"/>
                </a:solidFill>
                <a:latin typeface="+mn-ea"/>
              </a:rPr>
              <a:t>2</a:t>
            </a:r>
            <a:r>
              <a:rPr lang="ja-JP" altLang="en-US" sz="1900" b="1" dirty="0">
                <a:solidFill>
                  <a:prstClr val="black"/>
                </a:solidFill>
                <a:latin typeface="+mn-ea"/>
              </a:rPr>
              <a:t>コリ</a:t>
            </a:r>
            <a:r>
              <a:rPr lang="en-US" altLang="ja-JP" sz="1900" b="1" dirty="0">
                <a:solidFill>
                  <a:prstClr val="black"/>
                </a:solidFill>
                <a:latin typeface="+mn-ea"/>
              </a:rPr>
              <a:t>12:10</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384721"/>
          </a:xfrm>
          <a:prstGeom prst="rect">
            <a:avLst/>
          </a:prstGeom>
          <a:noFill/>
        </p:spPr>
        <p:txBody>
          <a:bodyPr wrap="square">
            <a:spAutoFit/>
          </a:bodyPr>
          <a:lstStyle/>
          <a:p>
            <a:pPr>
              <a:spcBef>
                <a:spcPts val="600"/>
              </a:spcBef>
              <a:defRPr/>
            </a:pPr>
            <a:r>
              <a:rPr lang="ja-JP" altLang="en-US" sz="1900" b="1" dirty="0">
                <a:solidFill>
                  <a:prstClr val="black"/>
                </a:solidFill>
                <a:latin typeface="+mn-ea"/>
              </a:rPr>
              <a:t>人の善意にもかかわらず、神に従うことを妨げるものは何だろう？</a:t>
            </a:r>
            <a:endParaRPr lang="en" sz="1900" b="1" dirty="0">
              <a:solidFill>
                <a:prstClr val="black"/>
              </a:solidFill>
              <a:latin typeface="+mn-ea"/>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82246" y="2259339"/>
            <a:ext cx="8792356"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次の世代も契約を守ることを約束した（ヨシュ</a:t>
            </a:r>
            <a:r>
              <a:rPr lang="en-US" altLang="ja-JP" sz="1900" b="1" dirty="0">
                <a:solidFill>
                  <a:prstClr val="black"/>
                </a:solidFill>
                <a:latin typeface="+mn-ea"/>
              </a:rPr>
              <a:t>24:18b</a:t>
            </a:r>
            <a:r>
              <a:rPr lang="ja-JP" altLang="en-US" sz="1900" b="1" dirty="0">
                <a:solidFill>
                  <a:prstClr val="black"/>
                </a:solidFill>
                <a:latin typeface="+mn-ea"/>
              </a:rPr>
              <a:t>）。しかし、ヨシュアは彼らにはっきりと警告した： 「あなたがたは主に仕えることができなくなる」（ヨシュ</a:t>
            </a:r>
            <a:r>
              <a:rPr lang="en-US" altLang="ja-JP" sz="1900" b="1" dirty="0">
                <a:solidFill>
                  <a:prstClr val="black"/>
                </a:solidFill>
                <a:latin typeface="+mn-ea"/>
              </a:rPr>
              <a:t>24:19</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22000"/>
          </a:srgbClr>
        </a:solidFill>
        <a:effectLst/>
      </p:bgPr>
    </p:bg>
    <p:spTree>
      <p:nvGrpSpPr>
        <p:cNvPr id="1" name="">
          <a:extLst>
            <a:ext uri="{FF2B5EF4-FFF2-40B4-BE49-F238E27FC236}">
              <a16:creationId xmlns:a16="http://schemas.microsoft.com/office/drawing/2014/main" id="{0C68AB4D-9EB5-AE55-1142-D80EEB42C0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9ACE42-71E8-6A45-7693-02D10378715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アロンの息子たちをも含む、</a:t>
            </a:r>
            <a:br>
              <a:rPr lang="en-US" altLang="ja-JP" b="1" dirty="0"/>
            </a:br>
            <a:r>
              <a:rPr lang="ja-JP" altLang="en-US" b="1" dirty="0"/>
              <a:t>特権に恵まれた人たちの物語について、</a:t>
            </a:r>
            <a:br>
              <a:rPr lang="en-US" altLang="ja-JP" b="1" dirty="0"/>
            </a:br>
            <a:r>
              <a:rPr lang="ja-JP" altLang="en-US" b="1" dirty="0"/>
              <a:t>もっと考えてみ てください。</a:t>
            </a:r>
            <a:br>
              <a:rPr lang="en-US" altLang="ja-JP" b="1" dirty="0"/>
            </a:br>
            <a:r>
              <a:rPr lang="ja-JP" altLang="en-US" b="1" dirty="0"/>
              <a:t>この物語は、託された光によって確かに</a:t>
            </a:r>
            <a:br>
              <a:rPr lang="en-US" altLang="ja-JP" b="1" dirty="0"/>
            </a:br>
            <a:r>
              <a:rPr lang="ja-JP" altLang="en-US" b="1" dirty="0"/>
              <a:t>特権を得ている私たちアドベン チストに、</a:t>
            </a:r>
            <a:br>
              <a:rPr lang="en-US" altLang="ja-JP" b="1" dirty="0"/>
            </a:br>
            <a:r>
              <a:rPr lang="ja-JP" altLang="en-US" b="1" dirty="0"/>
              <a:t>どんな警告を与えていますか。</a:t>
            </a:r>
            <a:endParaRPr kumimoji="1" lang="ja-JP" altLang="en-US" b="1" dirty="0"/>
          </a:p>
        </p:txBody>
      </p:sp>
    </p:spTree>
    <p:extLst>
      <p:ext uri="{BB962C8B-B14F-4D97-AF65-F5344CB8AC3E}">
        <p14:creationId xmlns:p14="http://schemas.microsoft.com/office/powerpoint/2010/main" val="26024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3632</Words>
  <Application>Microsoft Office PowerPoint</Application>
  <PresentationFormat>Panorámica</PresentationFormat>
  <Paragraphs>89</Paragraphs>
  <Slides>17</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17</vt:i4>
      </vt:variant>
    </vt:vector>
  </HeadingPairs>
  <TitlesOfParts>
    <vt:vector size="26" baseType="lpstr">
      <vt:lpstr>Calibri</vt:lpstr>
      <vt:lpstr>Arial</vt:lpstr>
      <vt:lpstr>Aptos Display</vt:lpstr>
      <vt:lpstr>Open Sans</vt:lpstr>
      <vt:lpstr>Aptos</vt:lpstr>
      <vt:lpstr>Constantia</vt:lpstr>
      <vt:lpstr>Comic Sans MS</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「わたしたちは、主が語られた言葉をすべて行います」〔口語訳「わたしたちは主の　　仰せら れた言葉を皆、行います」〕(出24:3)。あなたは何度同じことを言って、失敗した　でしょう か。唯一の解決方法は何ですか。 </vt:lpstr>
      <vt:lpstr>Presentación de PowerPoint</vt:lpstr>
      <vt:lpstr>アロンの息子たちをも含む、 特権に恵まれた人たちの物語について、 もっと考えてみ てください。 この物語は、託された光によって確かに 特権を得ている私たちアドベン チストに、 どんな警告を与えていますか。</vt:lpstr>
      <vt:lpstr>Presentación de PowerPoint</vt:lpstr>
      <vt:lpstr>私たちには従う力が約束されているのに、 そもそもなぜ私たちは 罪に陥りやすいの でしょうか。 </vt:lpstr>
      <vt:lpstr>Presentación de PowerPoint</vt:lpstr>
      <vt:lpstr>Presentación de PowerPoint</vt:lpstr>
      <vt:lpstr>出エジプト記25:1～9を読んでください。 1主はモーセに仰せになった。 2イスラエルの人々に命じて、わたしのもとに献納物を持って来させなさい。あなたたちは、彼らがおのおの進んで心からささげるわたしへの献納物を受け取りなさい。 3彼らから受け取るべき献納物は以下のとおりである。金、銀、青銅、 4青、紫、緋色の毛糸、亜麻糸、山羊の毛、 5赤く染めた雄羊の毛皮、じゅごんの皮、アカシヤ材、 6ともし火のための油、聖別の油と香草の香とに用いる種々の香料、 7エフォドや胸当てにはめ込むラピス・　ラズリやその他の宝石類である。 8わたしのための聖なる所を彼らに造らせなさい。わたしは彼らの中に住むであろう。 9わたしが示す作り方に正しく従って、　幕屋とそのすべての祭具を作りなさい。 地上の幕屋である移動式の礼拝のテントの建設は、　　神様がご自分の民と共に住みたいという願いの　　　　もう一つの啓示としてどのように示されましたか？</vt:lpstr>
      <vt:lpstr>Presentación de PowerPoint</vt:lpstr>
      <vt:lpstr>「贖いの座」は、なぜ神の律法の真上に設けられているのでしょうか。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2025-07-31T02:29:16Z</dcterms:created>
  <dcterms:modified xsi:type="dcterms:W3CDTF">2025-09-07T05:50:20Z</dcterms:modified>
</cp:coreProperties>
</file>