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0"/>
  </p:notesMasterIdLst>
  <p:sldIdLst>
    <p:sldId id="305" r:id="rId3"/>
    <p:sldId id="308" r:id="rId4"/>
    <p:sldId id="309" r:id="rId5"/>
    <p:sldId id="258" r:id="rId6"/>
    <p:sldId id="307" r:id="rId7"/>
    <p:sldId id="259" r:id="rId8"/>
    <p:sldId id="314" r:id="rId9"/>
    <p:sldId id="260" r:id="rId10"/>
    <p:sldId id="313" r:id="rId11"/>
    <p:sldId id="261" r:id="rId12"/>
    <p:sldId id="312" r:id="rId13"/>
    <p:sldId id="306" r:id="rId14"/>
    <p:sldId id="263" r:id="rId15"/>
    <p:sldId id="311" r:id="rId16"/>
    <p:sldId id="264" r:id="rId17"/>
    <p:sldId id="310" r:id="rId18"/>
    <p:sldId id="298" r:id="rId19"/>
  </p:sldIdLst>
  <p:sldSz cx="12192000" cy="6858000"/>
  <p:notesSz cx="6858000" cy="9144000"/>
  <p:embeddedFontLs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D394D"/>
    <a:srgbClr val="F78546"/>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54" autoAdjust="0"/>
  </p:normalViewPr>
  <p:slideViewPr>
    <p:cSldViewPr snapToGrid="0">
      <p:cViewPr varScale="1">
        <p:scale>
          <a:sx n="54" d="100"/>
          <a:sy n="54" d="100"/>
        </p:scale>
        <p:origin x="84" y="7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07/09/2025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8</a:t>
            </a:fld>
            <a:endParaRPr lang="es-ES"/>
          </a:p>
        </p:txBody>
      </p:sp>
    </p:spTree>
    <p:extLst>
      <p:ext uri="{BB962C8B-B14F-4D97-AF65-F5344CB8AC3E}">
        <p14:creationId xmlns:p14="http://schemas.microsoft.com/office/powerpoint/2010/main" val="3881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神は何故、</a:t>
            </a:r>
            <a:r>
              <a:rPr kumimoji="1" lang="en-US" altLang="ja-JP" dirty="0"/>
              <a:t>32</a:t>
            </a:r>
            <a:r>
              <a:rPr kumimoji="1" lang="ja-JP" altLang="en-US" dirty="0"/>
              <a:t>：</a:t>
            </a:r>
            <a:r>
              <a:rPr kumimoji="1" lang="en-US" altLang="ja-JP" dirty="0"/>
              <a:t>7</a:t>
            </a:r>
            <a:r>
              <a:rPr kumimoji="1" lang="ja-JP" altLang="en-US" dirty="0"/>
              <a:t>で「あなたが・・・導いた、あなたの民」とモーセに語られているのだろうか？</a:t>
            </a:r>
            <a:endParaRPr kumimoji="1" lang="en-US" altLang="ja-JP" dirty="0"/>
          </a:p>
          <a:p>
            <a:endParaRPr kumimoji="1" lang="en-US" altLang="ja-JP" dirty="0"/>
          </a:p>
          <a:p>
            <a:r>
              <a:rPr kumimoji="1" lang="en-US" altLang="ja-JP" dirty="0"/>
              <a:t>7</a:t>
            </a:r>
            <a:r>
              <a:rPr kumimoji="1" lang="ja-JP" altLang="en-US" dirty="0"/>
              <a:t>節の神の言葉は、</a:t>
            </a:r>
            <a:r>
              <a:rPr kumimoji="1" lang="en-US" altLang="ja-JP" dirty="0"/>
              <a:t>12</a:t>
            </a:r>
            <a:r>
              <a:rPr kumimoji="1" lang="ja-JP" altLang="en-US" dirty="0"/>
              <a:t>節で神に対し、イスラエルの民と自分を同一化して憐れみを求めるモーセの言葉の呼び水になっているのではないだろうか？</a:t>
            </a:r>
            <a:endParaRPr kumimoji="1" lang="en-US" altLang="ja-JP" dirty="0"/>
          </a:p>
          <a:p>
            <a:endParaRPr kumimoji="1" lang="en-US" altLang="ja-JP" dirty="0"/>
          </a:p>
          <a:p>
            <a:r>
              <a:rPr kumimoji="1" lang="ja-JP" altLang="en-US" dirty="0"/>
              <a:t>これは十字架上で「父よ、この罪を彼らに負わせないでください」と、罪なきお方が全人類と同化して願われた神の憐れみにすがる祈りを予表している。</a:t>
            </a:r>
          </a:p>
        </p:txBody>
      </p:sp>
      <p:sp>
        <p:nvSpPr>
          <p:cNvPr id="4" name="スライド番号プレースホルダー 3"/>
          <p:cNvSpPr>
            <a:spLocks noGrp="1"/>
          </p:cNvSpPr>
          <p:nvPr>
            <p:ph type="sldNum" sz="quarter" idx="5"/>
          </p:nvPr>
        </p:nvSpPr>
        <p:spPr/>
        <p:txBody>
          <a:bodyPr/>
          <a:lstStyle/>
          <a:p>
            <a:fld id="{ECCCC71B-6897-4876-BD30-E3CFF0B7182C}" type="slidenum">
              <a:rPr lang="es-ES" smtClean="0"/>
              <a:t>10</a:t>
            </a:fld>
            <a:endParaRPr lang="es-ES"/>
          </a:p>
        </p:txBody>
      </p:sp>
    </p:spTree>
    <p:extLst>
      <p:ext uri="{BB962C8B-B14F-4D97-AF65-F5344CB8AC3E}">
        <p14:creationId xmlns:p14="http://schemas.microsoft.com/office/powerpoint/2010/main" val="204554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07/09/2025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07/09/2025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07/09/2025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07/09/2025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381080" y="395866"/>
            <a:ext cx="7810918" cy="101566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ja-JP" altLang="en-US" sz="6000" b="1" spc="1000" dirty="0">
                <a:ln w="0"/>
                <a:solidFill>
                  <a:schemeClr val="bg2">
                    <a:lumMod val="50000"/>
                  </a:schemeClr>
                </a:solidFill>
                <a:effectLst>
                  <a:reflection blurRad="6350" stA="53000" endA="300" endPos="35500" dir="5400000" sy="-90000" algn="bl" rotWithShape="0"/>
                </a:effectLst>
              </a:rPr>
              <a:t>背教</a:t>
            </a:r>
            <a:r>
              <a:rPr lang="ja-JP" altLang="en-US" sz="6000" b="1" spc="1000" dirty="0">
                <a:ln w="0"/>
                <a:solidFill>
                  <a:srgbClr val="D6AD00"/>
                </a:solidFill>
                <a:effectLst>
                  <a:reflection blurRad="6350" stA="53000" endA="300" endPos="35500" dir="5400000" sy="-90000" algn="bl" rotWithShape="0"/>
                </a:effectLst>
              </a:rPr>
              <a:t>と</a:t>
            </a:r>
            <a:r>
              <a:rPr lang="ja-JP" altLang="en-US" sz="6000" b="1" spc="1000" dirty="0">
                <a:ln w="0"/>
                <a:solidFill>
                  <a:schemeClr val="accent4">
                    <a:lumMod val="75000"/>
                  </a:schemeClr>
                </a:solidFill>
                <a:effectLst>
                  <a:reflection blurRad="6350" stA="53000" endA="300" endPos="35500" dir="5400000" sy="-90000" algn="bl" rotWithShape="0"/>
                </a:effectLst>
              </a:rPr>
              <a:t>執り成し</a:t>
            </a:r>
            <a:endParaRPr lang="en" sz="6000" b="1" spc="1000" dirty="0">
              <a:ln w="0"/>
              <a:solidFill>
                <a:schemeClr val="accent4">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3032501" y="6335823"/>
            <a:ext cx="5110813" cy="400110"/>
          </a:xfrm>
          <a:prstGeom prst="rect">
            <a:avLst/>
          </a:prstGeom>
          <a:noFill/>
        </p:spPr>
        <p:txBody>
          <a:bodyPr wrap="square" rtlCol="0">
            <a:spAutoFit/>
          </a:bodyPr>
          <a:lstStyle/>
          <a:p>
            <a:pPr algn="ctr"/>
            <a:r>
              <a:rPr lang="ja-JP" altLang="en-US" sz="2000" b="1" dirty="0">
                <a:solidFill>
                  <a:srgbClr val="88703C"/>
                </a:solidFill>
                <a:latin typeface="+mn-ea"/>
              </a:rPr>
              <a:t>２０２５年　</a:t>
            </a:r>
            <a:r>
              <a:rPr lang="en-US" altLang="ja-JP" sz="2000" b="1" dirty="0">
                <a:solidFill>
                  <a:srgbClr val="88703C"/>
                </a:solidFill>
                <a:latin typeface="+mn-ea"/>
              </a:rPr>
              <a:t>9</a:t>
            </a:r>
            <a:r>
              <a:rPr lang="ja-JP" altLang="en-US" sz="2000" b="1" dirty="0">
                <a:solidFill>
                  <a:srgbClr val="88703C"/>
                </a:solidFill>
                <a:latin typeface="+mn-ea"/>
              </a:rPr>
              <a:t>月</a:t>
            </a:r>
            <a:r>
              <a:rPr lang="en-US" altLang="ja-JP" sz="2000" b="1" dirty="0">
                <a:solidFill>
                  <a:srgbClr val="88703C"/>
                </a:solidFill>
                <a:latin typeface="+mn-ea"/>
              </a:rPr>
              <a:t>1</a:t>
            </a:r>
            <a:r>
              <a:rPr lang="ja-JP" altLang="en-US" sz="2000" b="1" dirty="0">
                <a:solidFill>
                  <a:srgbClr val="88703C"/>
                </a:solidFill>
                <a:latin typeface="+mn-ea"/>
              </a:rPr>
              <a:t>３日　第</a:t>
            </a:r>
            <a:r>
              <a:rPr lang="en-US" altLang="ja-JP" sz="2000" b="1" dirty="0">
                <a:solidFill>
                  <a:srgbClr val="88703C"/>
                </a:solidFill>
                <a:latin typeface="+mn-ea"/>
              </a:rPr>
              <a:t>11</a:t>
            </a:r>
            <a:r>
              <a:rPr lang="ja-JP" altLang="en-US" sz="2000" b="1" dirty="0">
                <a:solidFill>
                  <a:srgbClr val="88703C"/>
                </a:solidFill>
                <a:latin typeface="+mn-ea"/>
              </a:rPr>
              <a:t>課</a:t>
            </a:r>
            <a:endParaRPr lang="en" sz="2000" b="1" dirty="0">
              <a:solidFill>
                <a:srgbClr val="88703C"/>
              </a:solidFill>
              <a:latin typeface="+mn-ea"/>
            </a:endParaRP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ja-JP" altLang="en-US" sz="4400" b="1" spc="50" dirty="0">
                <a:ln w="0"/>
                <a:solidFill>
                  <a:schemeClr val="bg1"/>
                </a:solidFill>
                <a:effectLst>
                  <a:innerShdw blurRad="63500" dist="50800" dir="13500000">
                    <a:srgbClr val="000000">
                      <a:alpha val="50000"/>
                    </a:srgbClr>
                  </a:innerShdw>
                </a:effectLst>
              </a:rPr>
              <a:t>自らを堕落させる</a:t>
            </a:r>
            <a:endParaRPr lang="en" sz="4400" b="1" spc="50" dirty="0">
              <a:ln w="0"/>
              <a:solidFill>
                <a:schemeClr val="bg1"/>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0875D16-4F0F-CE6A-659F-DEE4D4E10834}"/>
              </a:ext>
            </a:extLst>
          </p:cNvPr>
          <p:cNvSpPr txBox="1"/>
          <p:nvPr/>
        </p:nvSpPr>
        <p:spPr>
          <a:xfrm>
            <a:off x="1303193" y="628261"/>
            <a:ext cx="10203998" cy="707886"/>
          </a:xfrm>
          <a:prstGeom prst="rect">
            <a:avLst/>
          </a:prstGeom>
          <a:noFill/>
        </p:spPr>
        <p:txBody>
          <a:bodyPr wrap="square">
            <a:spAutoFit/>
          </a:bodyPr>
          <a:lstStyle/>
          <a:p>
            <a:pPr algn="ctr"/>
            <a:r>
              <a:rPr lang="ja-JP" altLang="en-US" sz="2000" b="1" dirty="0">
                <a:solidFill>
                  <a:schemeClr val="tx2">
                    <a:lumMod val="40000"/>
                    <a:lumOff val="60000"/>
                  </a:schemeClr>
                </a:solidFill>
                <a:effectLst>
                  <a:outerShdw blurRad="38100" dist="38100" dir="2700000" algn="tl">
                    <a:srgbClr val="000000">
                      <a:alpha val="43137"/>
                    </a:srgbClr>
                  </a:outerShdw>
                </a:effectLst>
                <a:latin typeface="+mn-ea"/>
              </a:rPr>
              <a:t>主はモーセに言われた、「急いで下りなさい。あなたがエジプトの国から導きのぼったあなたの民は悪いことをした。</a:t>
            </a:r>
            <a:r>
              <a:rPr lang="en" sz="2000" b="1" dirty="0">
                <a:solidFill>
                  <a:schemeClr val="tx2">
                    <a:lumMod val="40000"/>
                    <a:lumOff val="60000"/>
                  </a:schemeClr>
                </a:solidFill>
                <a:effectLst>
                  <a:outerShdw blurRad="38100" dist="38100" dir="2700000" algn="tl">
                    <a:srgbClr val="000000">
                      <a:alpha val="43137"/>
                    </a:srgbClr>
                  </a:outerShdw>
                </a:effectLst>
                <a:latin typeface="+mn-ea"/>
              </a:rPr>
              <a:t>(</a:t>
            </a:r>
            <a:r>
              <a:rPr lang="ja-JP" altLang="en-US" sz="2000" b="1" dirty="0">
                <a:solidFill>
                  <a:schemeClr val="tx2">
                    <a:lumMod val="40000"/>
                    <a:lumOff val="60000"/>
                  </a:schemeClr>
                </a:solidFill>
                <a:effectLst>
                  <a:outerShdw blurRad="38100" dist="38100" dir="2700000" algn="tl">
                    <a:srgbClr val="000000">
                      <a:alpha val="43137"/>
                    </a:srgbClr>
                  </a:outerShdw>
                </a:effectLst>
                <a:latin typeface="+mn-ea"/>
              </a:rPr>
              <a:t>出エジプト記</a:t>
            </a:r>
            <a:r>
              <a:rPr lang="en" sz="2000" b="1" dirty="0">
                <a:solidFill>
                  <a:schemeClr val="tx2">
                    <a:lumMod val="40000"/>
                    <a:lumOff val="60000"/>
                  </a:schemeClr>
                </a:solidFill>
                <a:effectLst>
                  <a:outerShdw blurRad="38100" dist="38100" dir="2700000" algn="tl">
                    <a:srgbClr val="000000">
                      <a:alpha val="43137"/>
                    </a:srgbClr>
                  </a:outerShdw>
                </a:effectLst>
                <a:latin typeface="+mn-ea"/>
              </a:rPr>
              <a:t>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640451" y="1457713"/>
            <a:ext cx="7609845" cy="969496"/>
          </a:xfrm>
          <a:prstGeom prst="rect">
            <a:avLst/>
          </a:prstGeom>
          <a:noFill/>
        </p:spPr>
        <p:txBody>
          <a:bodyPr wrap="square" rtlCol="0">
            <a:spAutoFit/>
          </a:bodyPr>
          <a:lstStyle/>
          <a:p>
            <a:pPr>
              <a:spcBef>
                <a:spcPts val="600"/>
              </a:spcBef>
            </a:pPr>
            <a:r>
              <a:rPr lang="ja-JP" altLang="en-US" sz="1900" b="1" dirty="0">
                <a:latin typeface="+mn-ea"/>
              </a:rPr>
              <a:t>像の前にひれ伏すことは（たとえそれが神ご自身、キリスト、聖人を表していたとしても）、神の律法（出</a:t>
            </a:r>
            <a:r>
              <a:rPr lang="en-US" altLang="ja-JP" sz="1900" b="1" dirty="0">
                <a:latin typeface="+mn-ea"/>
              </a:rPr>
              <a:t>20:3-6</a:t>
            </a:r>
            <a:r>
              <a:rPr lang="ja-JP" altLang="en-US" sz="1900" b="1" dirty="0">
                <a:latin typeface="+mn-ea"/>
              </a:rPr>
              <a:t>）に背くことであり、したがって罪と堕落に入ることである。</a:t>
            </a:r>
            <a:endParaRPr lang="en" sz="1900" b="1" dirty="0">
              <a:latin typeface="+mn-ea"/>
            </a:endParaRP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818515"/>
            <a:ext cx="5605283" cy="984885"/>
          </a:xfrm>
          <a:prstGeom prst="rect">
            <a:avLst/>
          </a:prstGeom>
          <a:noFill/>
        </p:spPr>
        <p:txBody>
          <a:bodyPr wrap="square">
            <a:spAutoFit/>
          </a:bodyPr>
          <a:lstStyle>
            <a:defPPr>
              <a:defRPr lang="en"/>
            </a:defPPr>
            <a:lvl1pPr>
              <a:spcBef>
                <a:spcPts val="600"/>
              </a:spcBef>
              <a:defRPr sz="1900" b="1">
                <a:latin typeface="+mn-ea"/>
              </a:defRPr>
            </a:lvl1pPr>
          </a:lstStyle>
          <a:p>
            <a:r>
              <a:rPr lang="ja-JP" altLang="en-US" dirty="0"/>
              <a:t>私たちはどんな偶像を崇拝しているのか？自分でリストを作ってみよう。プライド、お金、権力、セックス、食べ物、仕事、ソーシャルメディア</a:t>
            </a:r>
            <a:r>
              <a:rPr lang="en-US" altLang="ja-JP" dirty="0"/>
              <a:t>...</a:t>
            </a:r>
            <a:r>
              <a:rPr lang="ja-JP" altLang="en-US" dirty="0"/>
              <a:t>。</a:t>
            </a:r>
            <a:endParaRPr lang="en" dirty="0"/>
          </a:p>
        </p:txBody>
      </p:sp>
      <p:sp>
        <p:nvSpPr>
          <p:cNvPr id="10" name="CuadroTexto 9">
            <a:extLst>
              <a:ext uri="{FF2B5EF4-FFF2-40B4-BE49-F238E27FC236}">
                <a16:creationId xmlns:a16="http://schemas.microsoft.com/office/drawing/2014/main" id="{F0462634-0F0C-7D46-5346-D92267FBFD11}"/>
              </a:ext>
            </a:extLst>
          </p:cNvPr>
          <p:cNvSpPr txBox="1"/>
          <p:nvPr/>
        </p:nvSpPr>
        <p:spPr>
          <a:xfrm>
            <a:off x="1640452" y="2554587"/>
            <a:ext cx="7609844" cy="969496"/>
          </a:xfrm>
          <a:prstGeom prst="rect">
            <a:avLst/>
          </a:prstGeom>
          <a:noFill/>
        </p:spPr>
        <p:txBody>
          <a:bodyPr wrap="square">
            <a:spAutoFit/>
          </a:bodyPr>
          <a:lstStyle/>
          <a:p>
            <a:pPr>
              <a:spcBef>
                <a:spcPts val="600"/>
              </a:spcBef>
            </a:pPr>
            <a:r>
              <a:rPr lang="en-US" altLang="ja-JP" sz="1900" b="1" dirty="0">
                <a:latin typeface="+mn-ea"/>
              </a:rPr>
              <a:t>21</a:t>
            </a:r>
            <a:r>
              <a:rPr lang="ja-JP" altLang="en-US" sz="1900" b="1" dirty="0">
                <a:latin typeface="+mn-ea"/>
              </a:rPr>
              <a:t>世紀の偶像崇拝とは何か？偶像礼拝とは、神に取って代わるものを崇拝することである。偶像とは、神よりも私たちの想像力、愛情、時間、心をとらえ、私たちの思考を奴隷にするものである。</a:t>
            </a:r>
            <a:endParaRPr lang="en" sz="1900" b="1" dirty="0">
              <a:latin typeface="+mn-ea"/>
            </a:endParaRP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5121602"/>
            <a:ext cx="5605283" cy="1554272"/>
          </a:xfrm>
          <a:prstGeom prst="rect">
            <a:avLst/>
          </a:prstGeom>
          <a:noFill/>
        </p:spPr>
        <p:txBody>
          <a:bodyPr wrap="square">
            <a:spAutoFit/>
          </a:bodyPr>
          <a:lstStyle/>
          <a:p>
            <a:pPr>
              <a:spcBef>
                <a:spcPts val="600"/>
              </a:spcBef>
            </a:pPr>
            <a:r>
              <a:rPr lang="ja-JP" altLang="en-US" sz="1900" b="1" dirty="0">
                <a:latin typeface="+mn-ea"/>
              </a:rPr>
              <a:t>これらの偶像を崇拝することは何を意味するの　だろうか？私たちの人格、考え方、感情、そして社会生活までもが変容する。私たちは、神との　本物の関係を、私たちを救うことのできない　　中途半端で無意味な交流と交換するのだ。</a:t>
            </a:r>
            <a:endParaRPr lang="en" sz="1900" b="1" dirty="0">
              <a:latin typeface="+mn-ea"/>
            </a:endParaRP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DFCB229-C162-15A3-5E03-E0309664FB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7D78B30-2DAA-F129-4DED-FAF0D04849CF}"/>
              </a:ext>
            </a:extLst>
          </p:cNvPr>
          <p:cNvSpPr>
            <a:spLocks noGrp="1"/>
          </p:cNvSpPr>
          <p:nvPr>
            <p:ph type="title"/>
          </p:nvPr>
        </p:nvSpPr>
        <p:spPr>
          <a:xfrm>
            <a:off x="838200" y="2766218"/>
            <a:ext cx="10515600" cy="1325563"/>
          </a:xfrm>
        </p:spPr>
        <p:txBody>
          <a:bodyPr>
            <a:noAutofit/>
          </a:bodyPr>
          <a:lstStyle/>
          <a:p>
            <a:pPr algn="ctr"/>
            <a:r>
              <a:rPr lang="ja-JP" altLang="en-US" b="1" dirty="0"/>
              <a:t>出エジプト記</a:t>
            </a:r>
            <a:r>
              <a:rPr lang="en-US" altLang="ja-JP" b="1" dirty="0"/>
              <a:t>32:7</a:t>
            </a:r>
            <a:r>
              <a:rPr lang="ja-JP" altLang="en-US" b="1" dirty="0"/>
              <a:t>、</a:t>
            </a:r>
            <a:r>
              <a:rPr lang="en-US" altLang="ja-JP" b="1" dirty="0"/>
              <a:t>8</a:t>
            </a:r>
            <a:r>
              <a:rPr lang="ja-JP" altLang="en-US" b="1" dirty="0"/>
              <a:t>を読んでください。</a:t>
            </a:r>
            <a:br>
              <a:rPr lang="en-US" altLang="ja-JP" b="1" dirty="0"/>
            </a:br>
            <a:r>
              <a:rPr lang="ja-JP" altLang="en-US" sz="3200" b="1" dirty="0"/>
              <a:t>主はモーセに言われた、「急いで下りなさい。あなたがエジプトの国から導きのぼったあなたの民は悪いことをした。 彼らは早くもわたしが命じた道を離れ、自分の　　ために鋳物の子牛を造り、これを拝み、これに犠牲を　ささげて、</a:t>
            </a:r>
            <a:r>
              <a:rPr lang="en-US" altLang="ja-JP" sz="3200" b="1" dirty="0"/>
              <a:t>『</a:t>
            </a:r>
            <a:r>
              <a:rPr lang="ja-JP" altLang="en-US" sz="3200" b="1" dirty="0"/>
              <a:t>イスラエルよ、これはあなたをエジプトの国から導きのぼったあなたの神である</a:t>
            </a:r>
            <a:r>
              <a:rPr lang="en-US" altLang="ja-JP" sz="3200" b="1" dirty="0"/>
              <a:t>』</a:t>
            </a:r>
            <a:r>
              <a:rPr lang="ja-JP" altLang="en-US" sz="3200" b="1" dirty="0"/>
              <a:t>と言っている」。</a:t>
            </a:r>
            <a:br>
              <a:rPr lang="en-US" altLang="ja-JP" sz="3200" b="1" dirty="0"/>
            </a:br>
            <a:r>
              <a:rPr lang="ja-JP" altLang="en-US" b="1" dirty="0"/>
              <a:t>なぜ神は、イスラエルの宿営に</a:t>
            </a:r>
            <a:br>
              <a:rPr lang="en-US" altLang="ja-JP" b="1" dirty="0"/>
            </a:br>
            <a:r>
              <a:rPr lang="ja-JP" altLang="en-US" b="1" dirty="0"/>
              <a:t>モーセ を送り返されたのでしょうか。 </a:t>
            </a:r>
            <a:endParaRPr kumimoji="1" lang="ja-JP" altLang="en-US" b="1" dirty="0"/>
          </a:p>
        </p:txBody>
      </p:sp>
    </p:spTree>
    <p:extLst>
      <p:ext uri="{BB962C8B-B14F-4D97-AF65-F5344CB8AC3E}">
        <p14:creationId xmlns:p14="http://schemas.microsoft.com/office/powerpoint/2010/main" val="153616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331135"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ja-JP" altLang="en-US" sz="9600" b="1" dirty="0">
                <a:ln w="6600">
                  <a:solidFill>
                    <a:srgbClr val="ED8F52"/>
                  </a:solidFill>
                  <a:prstDash val="solid"/>
                </a:ln>
                <a:solidFill>
                  <a:srgbClr val="FFFFFF"/>
                </a:solidFill>
                <a:effectLst>
                  <a:outerShdw dist="38100" dir="2700000" algn="tl" rotWithShape="0">
                    <a:srgbClr val="ED8F52"/>
                  </a:outerShdw>
                </a:effectLst>
              </a:rPr>
              <a:t>執り成し</a:t>
            </a:r>
            <a:endParaRPr lang="en" sz="9600" b="1" dirty="0">
              <a:ln w="6600">
                <a:solidFill>
                  <a:srgbClr val="ED8F52"/>
                </a:solidFill>
                <a:prstDash val="solid"/>
              </a:ln>
              <a:solidFill>
                <a:srgbClr val="FFFFFF"/>
              </a:solidFill>
              <a:effectLst>
                <a:outerShdw dist="38100" dir="2700000" algn="tl" rotWithShape="0">
                  <a:srgbClr val="ED8F52"/>
                </a:outerShdw>
              </a:effectLst>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53156"/>
            <a:ext cx="12192000" cy="769441"/>
          </a:xfrm>
          <a:prstGeom prst="rect">
            <a:avLst/>
          </a:prstGeom>
          <a:noFill/>
        </p:spPr>
        <p:txBody>
          <a:bodyPr wrap="square">
            <a:spAutoFit/>
          </a:bodyPr>
          <a:lstStyle/>
          <a:p>
            <a:pPr algn="ctr"/>
            <a:r>
              <a:rPr lang="ja-JP" alt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神の義憤</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675798"/>
            <a:ext cx="10144125" cy="923330"/>
          </a:xfrm>
          <a:prstGeom prst="rect">
            <a:avLst/>
          </a:prstGeom>
          <a:noFill/>
        </p:spPr>
        <p:txBody>
          <a:bodyPr wrap="square">
            <a:spAutoFit/>
          </a:bodyPr>
          <a:lstStyle/>
          <a:p>
            <a:pPr algn="ctr"/>
            <a:r>
              <a:rPr lang="ja-JP" alt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どうしてエジプトびとに</a:t>
            </a:r>
            <a:r>
              <a:rPr lang="en-US" altLang="ja-JP"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ja-JP" alt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彼は悪意をもって彼らを導き出し、彼らを山地で殺し、地の面から　断ち滅ぼすのだ</a:t>
            </a:r>
            <a:r>
              <a:rPr lang="en-US" altLang="ja-JP"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ja-JP" alt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と言わせてよいでしょうか。どうかあなたの激しい怒りをやめ、あなたの民に下そうとされるこの災を思い直し、</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ja-JP" altLang="en-U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出エジプト記</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719168"/>
            <a:ext cx="5902428" cy="677108"/>
          </a:xfrm>
          <a:prstGeom prst="rect">
            <a:avLst/>
          </a:prstGeom>
          <a:noFill/>
        </p:spPr>
        <p:txBody>
          <a:bodyPr wrap="square" rtlCol="0">
            <a:spAutoFit/>
          </a:bodyPr>
          <a:lstStyle/>
          <a:p>
            <a:pPr>
              <a:spcBef>
                <a:spcPts val="600"/>
              </a:spcBef>
            </a:pP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神はモーセに言った。「あなたがエジプトから導き出したあなたの民が堕落したからです」。</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出</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32:7</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a:t>
            </a:r>
            <a:endParaRPr lang="en" sz="1900" b="1" dirty="0">
              <a:solidFill>
                <a:schemeClr val="bg1"/>
              </a:solidFill>
              <a:effectLst>
                <a:glow rad="127000">
                  <a:srgbClr val="771101"/>
                </a:glow>
                <a:outerShdw blurRad="38100" dist="38100" dir="2700000" algn="tl">
                  <a:srgbClr val="000000">
                    <a:alpha val="43137"/>
                  </a:srgbClr>
                </a:outerShdw>
              </a:effectLst>
              <a:latin typeface="+mn-ea"/>
            </a:endParaRP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176383" y="4326139"/>
            <a:ext cx="6960071" cy="1554272"/>
          </a:xfrm>
          <a:prstGeom prst="rect">
            <a:avLst/>
          </a:prstGeom>
          <a:noFill/>
        </p:spPr>
        <p:txBody>
          <a:bodyPr wrap="square">
            <a:spAutoFit/>
          </a:bodyPr>
          <a:lstStyle/>
          <a:p>
            <a:pPr>
              <a:spcBef>
                <a:spcPts val="600"/>
              </a:spcBef>
            </a:pP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神の怒りは公正であったが、モーセは「慈しみは裁きに勝る」（ヤコ</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2:13</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）ことを知っていた。イスラエルのために執り成し、神が怒りを鎮められたと確信した後、彼は（怒って）山を　　降りた（出</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32:12-15</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）。背教を見て、彼は契約の象徴である石板を壊した（出</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32:19</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a:t>
            </a:r>
            <a:endParaRPr lang="en" sz="1900" b="1" dirty="0">
              <a:solidFill>
                <a:schemeClr val="bg1"/>
              </a:solidFill>
              <a:effectLst>
                <a:glow rad="127000">
                  <a:srgbClr val="771101"/>
                </a:glow>
                <a:outerShdw blurRad="38100" dist="38100" dir="2700000" algn="tl">
                  <a:srgbClr val="000000">
                    <a:alpha val="43137"/>
                  </a:srgbClr>
                </a:outerShdw>
              </a:effectLst>
              <a:latin typeface="+mn-ea"/>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467156"/>
            <a:ext cx="5820698" cy="1554272"/>
          </a:xfrm>
          <a:prstGeom prst="rect">
            <a:avLst/>
          </a:prstGeom>
          <a:noFill/>
        </p:spPr>
        <p:txBody>
          <a:bodyPr wrap="square">
            <a:spAutoFit/>
          </a:bodyPr>
          <a:lstStyle/>
          <a:p>
            <a:pPr>
              <a:spcBef>
                <a:spcPts val="600"/>
              </a:spcBef>
            </a:pP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モーセは適切な反応を示した： 「彼らは私の民ではなく、あなたの民です。彼らを連れ出したのは私ではなく、あなたです」（出</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32:11</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）。神は　　　　　イスラエルを滅ぼすことをモーセに求めたが　　（出</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32:10</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）、モーセはそれを拒否した。</a:t>
            </a:r>
            <a:endParaRPr lang="en" sz="1900" b="1" dirty="0">
              <a:solidFill>
                <a:schemeClr val="bg1"/>
              </a:solidFill>
              <a:effectLst>
                <a:glow rad="127000">
                  <a:srgbClr val="771101"/>
                </a:glow>
                <a:outerShdw blurRad="38100" dist="38100" dir="2700000" algn="tl">
                  <a:srgbClr val="000000">
                    <a:alpha val="43137"/>
                  </a:srgbClr>
                </a:outerShdw>
              </a:effectLst>
              <a:latin typeface="+mn-ea"/>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176383" y="5999846"/>
            <a:ext cx="7577464" cy="677108"/>
          </a:xfrm>
          <a:prstGeom prst="rect">
            <a:avLst/>
          </a:prstGeom>
          <a:noFill/>
        </p:spPr>
        <p:txBody>
          <a:bodyPr wrap="square">
            <a:spAutoFit/>
          </a:bodyPr>
          <a:lstStyle/>
          <a:p>
            <a:pPr>
              <a:spcBef>
                <a:spcPts val="600"/>
              </a:spcBef>
            </a:pP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兄の弱々しい言い訳を聞いた後、モーセは断固とした態度で　　　暴挙を止めさせた（出</a:t>
            </a:r>
            <a:r>
              <a:rPr lang="en-US" altLang="ja-JP" sz="1900" b="1" dirty="0">
                <a:solidFill>
                  <a:schemeClr val="bg1"/>
                </a:solidFill>
                <a:effectLst>
                  <a:glow rad="127000">
                    <a:srgbClr val="771101"/>
                  </a:glow>
                  <a:outerShdw blurRad="38100" dist="38100" dir="2700000" algn="tl">
                    <a:srgbClr val="000000">
                      <a:alpha val="43137"/>
                    </a:srgbClr>
                  </a:outerShdw>
                </a:effectLst>
                <a:latin typeface="+mn-ea"/>
              </a:rPr>
              <a:t>32:20-28</a:t>
            </a:r>
            <a:r>
              <a:rPr lang="ja-JP" altLang="en-US" sz="1900" b="1" dirty="0">
                <a:solidFill>
                  <a:schemeClr val="bg1"/>
                </a:solidFill>
                <a:effectLst>
                  <a:glow rad="127000">
                    <a:srgbClr val="771101"/>
                  </a:glow>
                  <a:outerShdw blurRad="38100" dist="38100" dir="2700000" algn="tl">
                    <a:srgbClr val="000000">
                      <a:alpha val="43137"/>
                    </a:srgbClr>
                  </a:outerShdw>
                </a:effectLst>
                <a:latin typeface="+mn-ea"/>
              </a:rPr>
              <a:t>）。</a:t>
            </a:r>
            <a:endParaRPr lang="en" sz="1900" b="1" dirty="0">
              <a:solidFill>
                <a:schemeClr val="bg1"/>
              </a:solidFill>
              <a:effectLst>
                <a:glow rad="127000">
                  <a:srgbClr val="771101"/>
                </a:glow>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5AAA4E6C-9638-9631-10FD-68B6D4AA75B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F54C0C-A45B-7554-589E-BDB6C410FEBF}"/>
              </a:ext>
            </a:extLst>
          </p:cNvPr>
          <p:cNvSpPr>
            <a:spLocks noGrp="1"/>
          </p:cNvSpPr>
          <p:nvPr>
            <p:ph type="title"/>
          </p:nvPr>
        </p:nvSpPr>
        <p:spPr>
          <a:xfrm>
            <a:off x="838200" y="2766218"/>
            <a:ext cx="10515600" cy="1325563"/>
          </a:xfrm>
        </p:spPr>
        <p:txBody>
          <a:bodyPr>
            <a:noAutofit/>
          </a:bodyPr>
          <a:lstStyle/>
          <a:p>
            <a:pPr algn="ctr"/>
            <a:r>
              <a:rPr lang="ja-JP" altLang="en-US" b="1" dirty="0"/>
              <a:t>この物語は、</a:t>
            </a:r>
            <a:br>
              <a:rPr lang="en-US" altLang="ja-JP" b="1" dirty="0"/>
            </a:br>
            <a:r>
              <a:rPr lang="ja-JP" altLang="en-US" b="1" dirty="0"/>
              <a:t>執り成しの祈りの力について、</a:t>
            </a:r>
            <a:br>
              <a:rPr lang="en-US" altLang="ja-JP" b="1" dirty="0"/>
            </a:br>
            <a:r>
              <a:rPr lang="ja-JP" altLang="en-US" b="1" dirty="0"/>
              <a:t>どんなことを教えていますか。 </a:t>
            </a:r>
            <a:endParaRPr kumimoji="1" lang="ja-JP" altLang="en-US" b="1" dirty="0"/>
          </a:p>
        </p:txBody>
      </p:sp>
    </p:spTree>
    <p:extLst>
      <p:ext uri="{BB962C8B-B14F-4D97-AF65-F5344CB8AC3E}">
        <p14:creationId xmlns:p14="http://schemas.microsoft.com/office/powerpoint/2010/main" val="118668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707886"/>
          </a:xfrm>
          <a:prstGeom prst="rect">
            <a:avLst/>
          </a:prstGeom>
          <a:noFill/>
        </p:spPr>
        <p:txBody>
          <a:bodyPr wrap="square">
            <a:spAutoFit/>
          </a:bodyPr>
          <a:lstStyle/>
          <a:p>
            <a:pPr algn="ctr"/>
            <a:r>
              <a:rPr lang="ja-JP" alt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執り成し</a:t>
            </a:r>
            <a:endPar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86EA2D9-816B-7120-EDEA-CB7087184A99}"/>
              </a:ext>
            </a:extLst>
          </p:cNvPr>
          <p:cNvSpPr txBox="1"/>
          <p:nvPr/>
        </p:nvSpPr>
        <p:spPr>
          <a:xfrm>
            <a:off x="552433" y="663343"/>
            <a:ext cx="11235850" cy="707886"/>
          </a:xfrm>
          <a:prstGeom prst="rect">
            <a:avLst/>
          </a:prstGeom>
          <a:noFill/>
        </p:spPr>
        <p:txBody>
          <a:bodyPr wrap="square">
            <a:spAutoFit/>
          </a:bodyPr>
          <a:lstStyle/>
          <a:p>
            <a:pPr algn="ctr"/>
            <a:r>
              <a:rPr lang="ja-JP" altLang="en-US" sz="2000" b="1" dirty="0">
                <a:solidFill>
                  <a:srgbClr val="FFFFCC"/>
                </a:solidFill>
                <a:effectLst>
                  <a:outerShdw blurRad="38100" dist="38100" dir="2700000" algn="tl">
                    <a:srgbClr val="000000">
                      <a:alpha val="43137"/>
                    </a:srgbClr>
                  </a:outerShdw>
                </a:effectLst>
                <a:latin typeface="+mn-ea"/>
              </a:rPr>
              <a:t>今もしあなたが、彼らの罪をゆるされますならば</a:t>
            </a:r>
            <a:r>
              <a:rPr lang="en-US" altLang="ja-JP" sz="2000" b="1" dirty="0">
                <a:solidFill>
                  <a:srgbClr val="FFFFCC"/>
                </a:solidFill>
                <a:effectLst>
                  <a:outerShdw blurRad="38100" dist="38100" dir="2700000" algn="tl">
                    <a:srgbClr val="000000">
                      <a:alpha val="43137"/>
                    </a:srgbClr>
                  </a:outerShdw>
                </a:effectLst>
                <a:latin typeface="+mn-ea"/>
              </a:rPr>
              <a:t>――</a:t>
            </a:r>
            <a:r>
              <a:rPr lang="ja-JP" altLang="en-US" sz="2000" b="1" dirty="0">
                <a:solidFill>
                  <a:srgbClr val="FFFFCC"/>
                </a:solidFill>
                <a:effectLst>
                  <a:outerShdw blurRad="38100" dist="38100" dir="2700000" algn="tl">
                    <a:srgbClr val="000000">
                      <a:alpha val="43137"/>
                    </a:srgbClr>
                  </a:outerShdw>
                </a:effectLst>
                <a:latin typeface="+mn-ea"/>
              </a:rPr>
              <a:t>。しかし、もしかなわなければ、どうぞ　あなたが書きしるされたふみから、わたしの名を消し去ってください」。</a:t>
            </a:r>
            <a:r>
              <a:rPr lang="en" sz="2000" b="1" dirty="0">
                <a:solidFill>
                  <a:srgbClr val="FFFFCC"/>
                </a:solidFill>
                <a:effectLst>
                  <a:outerShdw blurRad="38100" dist="38100" dir="2700000" algn="tl">
                    <a:srgbClr val="000000">
                      <a:alpha val="43137"/>
                    </a:srgbClr>
                  </a:outerShdw>
                </a:effectLst>
                <a:latin typeface="+mn-ea"/>
              </a:rPr>
              <a:t>(</a:t>
            </a:r>
            <a:r>
              <a:rPr lang="ja-JP" altLang="en-US" sz="2000" b="1" dirty="0">
                <a:solidFill>
                  <a:srgbClr val="FFFFCC"/>
                </a:solidFill>
                <a:effectLst>
                  <a:outerShdw blurRad="38100" dist="38100" dir="2700000" algn="tl">
                    <a:srgbClr val="000000">
                      <a:alpha val="43137"/>
                    </a:srgbClr>
                  </a:outerShdw>
                </a:effectLst>
                <a:latin typeface="+mn-ea"/>
              </a:rPr>
              <a:t>出エジプト記</a:t>
            </a:r>
            <a:r>
              <a:rPr lang="en" sz="2000" b="1" dirty="0">
                <a:solidFill>
                  <a:srgbClr val="FFFFCC"/>
                </a:solidFill>
                <a:effectLst>
                  <a:outerShdw blurRad="38100" dist="38100" dir="2700000" algn="tl">
                    <a:srgbClr val="000000">
                      <a:alpha val="43137"/>
                    </a:srgbClr>
                  </a:outerShdw>
                </a:effectLst>
                <a:latin typeface="+mn-ea"/>
              </a:rPr>
              <a:t> 32:32 )</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636774" y="1461851"/>
            <a:ext cx="5555225" cy="1554272"/>
          </a:xfrm>
          <a:prstGeom prst="rect">
            <a:avLst/>
          </a:prstGeom>
          <a:noFill/>
        </p:spPr>
        <p:txBody>
          <a:bodyPr wrap="square" rtlCol="0">
            <a:spAutoFit/>
          </a:bodyPr>
          <a:lstStyle/>
          <a:p>
            <a:pPr>
              <a:spcBef>
                <a:spcPts val="600"/>
              </a:spcBef>
            </a:pPr>
            <a:r>
              <a:rPr lang="ja-JP" altLang="en-US" sz="1900" b="1" dirty="0">
                <a:latin typeface="+mn-ea"/>
              </a:rPr>
              <a:t>最初の執り成しによって、モーセは民の滅亡を　防いだ。しかし、この罪の後では、神がもはや　民を祝福できないことは明らかだった。そこで、モーセは２度目の執り成しをすることにした　（出</a:t>
            </a:r>
            <a:r>
              <a:rPr lang="en-US" altLang="ja-JP" sz="1900" b="1" dirty="0">
                <a:latin typeface="+mn-ea"/>
              </a:rPr>
              <a:t>32:30</a:t>
            </a:r>
            <a:r>
              <a:rPr lang="ja-JP" altLang="en-US" sz="1900" b="1" dirty="0">
                <a:latin typeface="+mn-ea"/>
              </a:rPr>
              <a:t>）。</a:t>
            </a:r>
            <a:endParaRPr lang="en" sz="1900" b="1" dirty="0">
              <a:latin typeface="+mn-ea"/>
            </a:endParaRP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873910"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258"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5067685"/>
            <a:ext cx="6022872" cy="1554272"/>
          </a:xfrm>
          <a:prstGeom prst="rect">
            <a:avLst/>
          </a:prstGeom>
          <a:noFill/>
        </p:spPr>
        <p:txBody>
          <a:bodyPr wrap="square">
            <a:spAutoFit/>
          </a:bodyPr>
          <a:lstStyle/>
          <a:p>
            <a:pPr>
              <a:spcBef>
                <a:spcPts val="600"/>
              </a:spcBef>
            </a:pPr>
            <a:r>
              <a:rPr lang="ja-JP" altLang="en-US" sz="1900" b="1" dirty="0">
                <a:latin typeface="+mn-ea"/>
              </a:rPr>
              <a:t>これは、神が自ら罪を背負い、その代償である死を　支払うことを暗示していた（イザ</a:t>
            </a:r>
            <a:r>
              <a:rPr lang="en-US" altLang="ja-JP" sz="1900" b="1" dirty="0">
                <a:latin typeface="+mn-ea"/>
              </a:rPr>
              <a:t>53:6</a:t>
            </a:r>
            <a:r>
              <a:rPr lang="ja-JP" altLang="en-US" sz="1900" b="1" dirty="0">
                <a:latin typeface="+mn-ea"/>
              </a:rPr>
              <a:t>、ロマ</a:t>
            </a:r>
            <a:r>
              <a:rPr lang="en-US" altLang="ja-JP" sz="1900" b="1" dirty="0">
                <a:latin typeface="+mn-ea"/>
              </a:rPr>
              <a:t>6:23</a:t>
            </a:r>
            <a:r>
              <a:rPr lang="ja-JP" altLang="en-US" sz="1900" b="1" dirty="0">
                <a:latin typeface="+mn-ea"/>
              </a:rPr>
              <a:t>）。これこそが、イエスが十字架上でなさったことなのだ。イエスは私たちの罪を負い、私たちが受けるべき死を遂げられたのだ（</a:t>
            </a:r>
            <a:r>
              <a:rPr lang="en-US" altLang="ja-JP" sz="1900" b="1" dirty="0">
                <a:latin typeface="+mn-ea"/>
              </a:rPr>
              <a:t>1</a:t>
            </a:r>
            <a:r>
              <a:rPr lang="ja-JP" altLang="en-US" sz="1900" b="1" dirty="0">
                <a:latin typeface="+mn-ea"/>
              </a:rPr>
              <a:t>ペテ</a:t>
            </a:r>
            <a:r>
              <a:rPr lang="en-US" altLang="ja-JP" sz="1900" b="1" dirty="0">
                <a:latin typeface="+mn-ea"/>
              </a:rPr>
              <a:t>2:24</a:t>
            </a:r>
            <a:r>
              <a:rPr lang="ja-JP" altLang="en-US" sz="1900" b="1" dirty="0">
                <a:latin typeface="+mn-ea"/>
              </a:rPr>
              <a:t>）。</a:t>
            </a:r>
            <a:endParaRPr lang="en" sz="1900" b="1" dirty="0">
              <a:latin typeface="+mn-ea"/>
            </a:endParaRPr>
          </a:p>
        </p:txBody>
      </p:sp>
      <p:sp>
        <p:nvSpPr>
          <p:cNvPr id="8" name="CuadroTexto 7">
            <a:extLst>
              <a:ext uri="{FF2B5EF4-FFF2-40B4-BE49-F238E27FC236}">
                <a16:creationId xmlns:a16="http://schemas.microsoft.com/office/drawing/2014/main" id="{BA8F4CBE-1DCE-A949-698A-CBDEB1F7E73F}"/>
              </a:ext>
            </a:extLst>
          </p:cNvPr>
          <p:cNvSpPr txBox="1"/>
          <p:nvPr/>
        </p:nvSpPr>
        <p:spPr>
          <a:xfrm>
            <a:off x="6636773" y="3153142"/>
            <a:ext cx="5555226" cy="1554272"/>
          </a:xfrm>
          <a:prstGeom prst="rect">
            <a:avLst/>
          </a:prstGeom>
          <a:noFill/>
        </p:spPr>
        <p:txBody>
          <a:bodyPr wrap="square">
            <a:spAutoFit/>
          </a:bodyPr>
          <a:lstStyle/>
          <a:p>
            <a:pPr>
              <a:spcBef>
                <a:spcPts val="600"/>
              </a:spcBef>
            </a:pPr>
            <a:r>
              <a:rPr lang="ja-JP" altLang="en-US" sz="1900" b="1" dirty="0">
                <a:latin typeface="+mn-ea"/>
              </a:rPr>
              <a:t>モーセは、民が赦されないのであれば、自らの　救いを失っても構わないと考えていた（出</a:t>
            </a:r>
            <a:r>
              <a:rPr lang="en-US" altLang="ja-JP" sz="1900" b="1" dirty="0">
                <a:latin typeface="+mn-ea"/>
              </a:rPr>
              <a:t>32:31-32</a:t>
            </a:r>
            <a:r>
              <a:rPr lang="ja-JP" altLang="en-US" sz="1900" b="1" dirty="0">
                <a:latin typeface="+mn-ea"/>
              </a:rPr>
              <a:t>）。しかし、モーセが求めたのは、通常の　　赦しではなかった。モーセは神に民の罪を </a:t>
            </a:r>
            <a:r>
              <a:rPr lang="en-US" altLang="ja-JP" sz="1900" b="1" dirty="0">
                <a:latin typeface="+mn-ea"/>
              </a:rPr>
              <a:t>"</a:t>
            </a:r>
            <a:r>
              <a:rPr lang="ja-JP" altLang="en-US" sz="1900" b="1" dirty="0">
                <a:latin typeface="+mn-ea"/>
              </a:rPr>
              <a:t>負う </a:t>
            </a:r>
            <a:r>
              <a:rPr lang="en-US" altLang="ja-JP" sz="1900" b="1" dirty="0">
                <a:latin typeface="+mn-ea"/>
              </a:rPr>
              <a:t>"</a:t>
            </a:r>
            <a:r>
              <a:rPr lang="ja-JP" altLang="en-US" sz="1900" b="1" dirty="0">
                <a:latin typeface="+mn-ea"/>
              </a:rPr>
              <a:t>ことを求めたのだ。</a:t>
            </a:r>
            <a:endParaRPr lang="en" sz="1900" b="1" dirty="0">
              <a:latin typeface="+mn-ea"/>
            </a:endParaRPr>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109917-3D43-BB1A-634F-2D60C9623FD5}"/>
              </a:ext>
            </a:extLst>
          </p:cNvPr>
          <p:cNvSpPr>
            <a:spLocks noGrp="1"/>
          </p:cNvSpPr>
          <p:nvPr>
            <p:ph type="title"/>
          </p:nvPr>
        </p:nvSpPr>
        <p:spPr>
          <a:xfrm>
            <a:off x="838200" y="2766218"/>
            <a:ext cx="10515600" cy="1325563"/>
          </a:xfrm>
        </p:spPr>
        <p:txBody>
          <a:bodyPr>
            <a:noAutofit/>
          </a:bodyPr>
          <a:lstStyle/>
          <a:p>
            <a:pPr algn="ctr"/>
            <a:r>
              <a:rPr lang="ja-JP" altLang="en-US" b="1" dirty="0"/>
              <a:t>モーセは神ご自身に民の罪を</a:t>
            </a:r>
            <a:br>
              <a:rPr lang="en-US" altLang="ja-JP" b="1" dirty="0"/>
            </a:br>
            <a:r>
              <a:rPr lang="ja-JP" altLang="en-US" b="1" dirty="0"/>
              <a:t>負ってくださるよう願い求め、</a:t>
            </a:r>
            <a:br>
              <a:rPr lang="en-US" altLang="ja-JP" b="1" dirty="0"/>
            </a:br>
            <a:r>
              <a:rPr lang="ja-JP" altLang="en-US" b="1" dirty="0"/>
              <a:t>ついにイエスにおいて神 はまさに</a:t>
            </a:r>
            <a:br>
              <a:rPr lang="en-US" altLang="ja-JP" b="1" dirty="0"/>
            </a:br>
            <a:r>
              <a:rPr lang="ja-JP" altLang="en-US" b="1" dirty="0"/>
              <a:t>そのことを成し遂げられました。</a:t>
            </a:r>
            <a:br>
              <a:rPr lang="en-US" altLang="ja-JP" b="1" dirty="0"/>
            </a:br>
            <a:r>
              <a:rPr lang="ja-JP" altLang="en-US" b="1" dirty="0"/>
              <a:t>この驚くべき真理を、私たちは</a:t>
            </a:r>
            <a:br>
              <a:rPr lang="en-US" altLang="ja-JP" b="1" dirty="0"/>
            </a:br>
            <a:r>
              <a:rPr lang="ja-JP" altLang="en-US" b="1" dirty="0"/>
              <a:t>どう理解す ればよいのでしょうか。</a:t>
            </a:r>
            <a:br>
              <a:rPr lang="en-US" altLang="ja-JP" b="1" dirty="0"/>
            </a:br>
            <a:r>
              <a:rPr lang="ja-JP" altLang="en-US" b="1" dirty="0"/>
              <a:t>この真理は堕落した人類に対する</a:t>
            </a:r>
            <a:br>
              <a:rPr lang="en-US" altLang="ja-JP" b="1" dirty="0"/>
            </a:br>
            <a:r>
              <a:rPr lang="ja-JP" altLang="en-US" b="1" dirty="0"/>
              <a:t>神の愛について、</a:t>
            </a:r>
            <a:br>
              <a:rPr lang="en-US" altLang="ja-JP" b="1" dirty="0"/>
            </a:br>
            <a:r>
              <a:rPr lang="ja-JP" altLang="en-US" b="1" dirty="0"/>
              <a:t>何を語っ ているのでしょうか。 </a:t>
            </a:r>
            <a:endParaRPr kumimoji="1" lang="ja-JP" altLang="en-US" b="1" dirty="0"/>
          </a:p>
        </p:txBody>
      </p:sp>
    </p:spTree>
    <p:extLst>
      <p:ext uri="{BB962C8B-B14F-4D97-AF65-F5344CB8AC3E}">
        <p14:creationId xmlns:p14="http://schemas.microsoft.com/office/powerpoint/2010/main" val="46787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l="-1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2062527" y="1183273"/>
            <a:ext cx="9853247" cy="5262979"/>
          </a:xfrm>
          <a:prstGeom prst="rect">
            <a:avLst/>
          </a:prstGeom>
          <a:noFill/>
        </p:spPr>
        <p:txBody>
          <a:bodyPr wrap="square">
            <a:spAutoFit/>
          </a:bodyPr>
          <a:lstStyle/>
          <a:p>
            <a:r>
              <a:rPr lang="ja-JP" altLang="en-US" sz="2800" b="1" dirty="0"/>
              <a:t>こうして彼らは待つ間に、すでに聞かされた律法をよく　　瞑想し、さらに神がこれからも与えようとしておられる　　啓示を受けるために、心の準備をする時間が与えられた。　これは、そのための絶好の機会であった。 こうして彼らが、神の要求をさらに明らかに理解しようとつとめ、神の前に　　　　へりくだっていたならば、試練にあわないように守護されたことであろう。しかし、彼らは、そうしなかった。やがて　彼らは注意しなくなって、無頓着になり、律法を犯すに　　至った。</a:t>
            </a:r>
            <a:endParaRPr lang="en-US" altLang="ja-JP" sz="2800" b="1" dirty="0"/>
          </a:p>
          <a:p>
            <a:r>
              <a:rPr lang="en-US" altLang="ja-JP" sz="2800" b="1" dirty="0"/>
              <a:t> </a:t>
            </a:r>
            <a:r>
              <a:rPr lang="en-US" sz="2800" b="1" dirty="0">
                <a:latin typeface="Constantia" panose="02030602050306030303" pitchFamily="18" charset="0"/>
              </a:rPr>
              <a:t>[…]</a:t>
            </a:r>
            <a:r>
              <a:rPr lang="ja-JP" altLang="en-US" sz="2800" b="1" dirty="0"/>
              <a:t>彼らは指導者を見失って途方にくれ、以前の迷信にもどっていった。</a:t>
            </a:r>
            <a:r>
              <a:rPr lang="en-US" altLang="ja-JP" sz="2800" b="1" dirty="0"/>
              <a:t> </a:t>
            </a:r>
            <a:r>
              <a:rPr lang="en-US" altLang="ja-JP" sz="2800" b="1" dirty="0">
                <a:latin typeface="Constantia" panose="02030602050306030303" pitchFamily="18" charset="0"/>
              </a:rPr>
              <a:t>[…]</a:t>
            </a:r>
            <a:r>
              <a:rPr lang="ja-JP" altLang="en-US" sz="2800" b="1" dirty="0"/>
              <a:t> 人々は神を代表する何かの像が、　　　モーセの代わりに彼らの前に進むことを望んだ。 </a:t>
            </a:r>
          </a:p>
        </p:txBody>
      </p:sp>
      <p:sp>
        <p:nvSpPr>
          <p:cNvPr id="4" name="CuadroTexto 3">
            <a:extLst>
              <a:ext uri="{FF2B5EF4-FFF2-40B4-BE49-F238E27FC236}">
                <a16:creationId xmlns:a16="http://schemas.microsoft.com/office/drawing/2014/main" id="{FB24DA4A-A226-0CDC-5023-D3BC1F8B8818}"/>
              </a:ext>
            </a:extLst>
          </p:cNvPr>
          <p:cNvSpPr txBox="1"/>
          <p:nvPr/>
        </p:nvSpPr>
        <p:spPr>
          <a:xfrm>
            <a:off x="1995832" y="411748"/>
            <a:ext cx="5495214" cy="461665"/>
          </a:xfrm>
          <a:prstGeom prst="rect">
            <a:avLst/>
          </a:prstGeom>
          <a:noFill/>
        </p:spPr>
        <p:txBody>
          <a:bodyPr wrap="square" rtlCol="0">
            <a:spAutoFit/>
          </a:bodyPr>
          <a:lstStyle/>
          <a:p>
            <a:pPr algn="r"/>
            <a:r>
              <a:rPr lang="en" sz="2400" b="1" dirty="0"/>
              <a:t>EG</a:t>
            </a:r>
            <a:r>
              <a:rPr lang="ja-JP" altLang="en-US" sz="2400" b="1" dirty="0"/>
              <a:t>ホワイト</a:t>
            </a:r>
            <a:r>
              <a:rPr lang="en" sz="2400" b="1" dirty="0"/>
              <a:t>(</a:t>
            </a:r>
            <a:r>
              <a:rPr lang="ja-JP" altLang="en-US" sz="2400" b="1" dirty="0"/>
              <a:t>人類のあけぼの第２８章</a:t>
            </a:r>
            <a:r>
              <a:rPr lang="en" sz="2400" b="1" dirty="0"/>
              <a:t>)</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6395853" y="543564"/>
            <a:ext cx="5844988" cy="313932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defRPr/>
            </a:pPr>
            <a:r>
              <a:rPr lang="ja-JP" altLang="en-US" sz="2200" b="1" dirty="0">
                <a:ln/>
                <a:solidFill>
                  <a:srgbClr val="196B24"/>
                </a:solidFill>
                <a:latin typeface="+mn-ea"/>
              </a:rPr>
              <a:t>　　　モーセは主のもとに帰って、そして　</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言った、「ああ、この民は大いなる罪を</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犯し、自分のために金の神を造りました。</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今もしあなたが、彼らの罪をゆるされます　　</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ならば</a:t>
            </a:r>
            <a:r>
              <a:rPr lang="en-US" altLang="ja-JP" sz="2200" b="1" dirty="0">
                <a:ln/>
                <a:solidFill>
                  <a:srgbClr val="196B24"/>
                </a:solidFill>
                <a:latin typeface="+mn-ea"/>
              </a:rPr>
              <a:t>――</a:t>
            </a:r>
            <a:r>
              <a:rPr lang="ja-JP" altLang="en-US" sz="2200" b="1" dirty="0">
                <a:ln/>
                <a:solidFill>
                  <a:srgbClr val="196B24"/>
                </a:solidFill>
                <a:latin typeface="+mn-ea"/>
              </a:rPr>
              <a:t>。しかし、もしかなわなければ、どうぞあなたが書きしるされたふみから、　わたしの名を消し去ってください」。</a:t>
            </a:r>
            <a:endParaRPr lang="en-US" altLang="ja-JP" sz="2200" b="1" dirty="0">
              <a:ln/>
              <a:solidFill>
                <a:srgbClr val="196B24"/>
              </a:solidFill>
              <a:latin typeface="+mn-ea"/>
            </a:endParaRPr>
          </a:p>
          <a:p>
            <a:pPr lvl="0">
              <a:defRPr/>
            </a:pPr>
            <a:endParaRPr kumimoji="0" lang="es-ES" sz="2200" b="1" i="0" u="none" strike="noStrike" kern="1200" cap="none" spc="0" normalizeH="0" baseline="0" noProof="0" dirty="0">
              <a:ln/>
              <a:solidFill>
                <a:srgbClr val="196B24"/>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solidFill>
                  <a:srgbClr val="196B24"/>
                </a:solidFill>
                <a:effectLst/>
                <a:uLnTx/>
                <a:uFillTx/>
                <a:latin typeface="+mn-ea"/>
                <a:cs typeface="+mn-cs"/>
              </a:rPr>
              <a:t>　　　　出エジプト記</a:t>
            </a:r>
            <a:r>
              <a:rPr kumimoji="0" lang="es-ES" sz="2200" b="1" i="0" u="none" strike="noStrike" kern="1200" cap="none" spc="0" normalizeH="0" baseline="0" noProof="0" dirty="0">
                <a:ln/>
                <a:solidFill>
                  <a:srgbClr val="196B24"/>
                </a:solidFill>
                <a:effectLst/>
                <a:uLnTx/>
                <a:uFillTx/>
                <a:latin typeface="+mn-ea"/>
                <a:cs typeface="+mn-cs"/>
              </a:rPr>
              <a:t> 32:31, 32, </a:t>
            </a:r>
            <a:r>
              <a:rPr kumimoji="0" lang="ja-JP" altLang="en-US" sz="2200" b="1" i="0" u="none" strike="noStrike" kern="1200" cap="none" spc="0" normalizeH="0" baseline="0" noProof="0" dirty="0">
                <a:ln/>
                <a:solidFill>
                  <a:srgbClr val="196B24"/>
                </a:solidFill>
                <a:effectLst/>
                <a:uLnTx/>
                <a:uFillTx/>
                <a:latin typeface="+mn-ea"/>
                <a:cs typeface="+mn-cs"/>
              </a:rPr>
              <a:t>口語訳</a:t>
            </a:r>
            <a:endParaRPr kumimoji="0" lang="es-ES" sz="2200" b="1" i="0" u="none" strike="noStrike" kern="1200" cap="none" spc="0" normalizeH="0" baseline="0" noProof="0" dirty="0">
              <a:ln/>
              <a:solidFill>
                <a:srgbClr val="196B24"/>
              </a:solidFill>
              <a:effectLst/>
              <a:uLnTx/>
              <a:uFillTx/>
              <a:latin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6257365" y="462882"/>
            <a:ext cx="6297241" cy="313932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defRPr/>
            </a:pPr>
            <a:r>
              <a:rPr lang="ja-JP" altLang="en-US" sz="2200" b="1" dirty="0">
                <a:ln/>
                <a:solidFill>
                  <a:srgbClr val="196B24"/>
                </a:solidFill>
                <a:latin typeface="+mn-ea"/>
              </a:rPr>
              <a:t>　　　　モーセは主のもとに戻って言った。　</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「ああ、この民は大きな罪を犯し、　　　</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金の神を造りました。</a:t>
            </a:r>
          </a:p>
          <a:p>
            <a:pPr lvl="0">
              <a:defRPr/>
            </a:pPr>
            <a:r>
              <a:rPr lang="ja-JP" altLang="en-US" sz="2200" b="1" dirty="0">
                <a:ln/>
                <a:solidFill>
                  <a:srgbClr val="196B24"/>
                </a:solidFill>
                <a:latin typeface="+mn-ea"/>
              </a:rPr>
              <a:t> </a:t>
            </a:r>
            <a:r>
              <a:rPr lang="en-US" altLang="ja-JP" sz="2200" b="1" dirty="0">
                <a:ln/>
                <a:solidFill>
                  <a:srgbClr val="196B24"/>
                </a:solidFill>
                <a:latin typeface="+mn-ea"/>
              </a:rPr>
              <a:t> </a:t>
            </a:r>
            <a:r>
              <a:rPr lang="ja-JP" altLang="en-US" sz="2200" b="1" dirty="0">
                <a:ln/>
                <a:solidFill>
                  <a:srgbClr val="196B24"/>
                </a:solidFill>
                <a:latin typeface="+mn-ea"/>
              </a:rPr>
              <a:t>　　今、もしもあなたが彼らの罪をお赦し　　</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くださるのであれば</a:t>
            </a:r>
            <a:r>
              <a:rPr lang="en-US" altLang="ja-JP" sz="2200" b="1" dirty="0">
                <a:ln/>
                <a:solidFill>
                  <a:srgbClr val="196B24"/>
                </a:solidFill>
                <a:latin typeface="+mn-ea"/>
              </a:rPr>
              <a:t>……</a:t>
            </a:r>
            <a:r>
              <a:rPr lang="ja-JP" altLang="en-US" sz="2200" b="1" dirty="0">
                <a:ln/>
                <a:solidFill>
                  <a:srgbClr val="196B24"/>
                </a:solidFill>
                <a:latin typeface="+mn-ea"/>
              </a:rPr>
              <a:t>。もし、それが　　</a:t>
            </a:r>
            <a:endParaRPr lang="en-US" altLang="ja-JP" sz="2200" b="1" dirty="0">
              <a:ln/>
              <a:solidFill>
                <a:srgbClr val="196B24"/>
              </a:solidFill>
              <a:latin typeface="+mn-ea"/>
            </a:endParaRPr>
          </a:p>
          <a:p>
            <a:pPr lvl="0">
              <a:defRPr/>
            </a:pPr>
            <a:r>
              <a:rPr lang="ja-JP" altLang="en-US" sz="2200" b="1" dirty="0">
                <a:ln/>
                <a:solidFill>
                  <a:srgbClr val="196B24"/>
                </a:solidFill>
                <a:latin typeface="+mn-ea"/>
              </a:rPr>
              <a:t>　かなわなければ、どうかこのわたしを　　　あなたが書き記された書の中から消し去って　ください。」</a:t>
            </a:r>
            <a:endParaRPr kumimoji="0" lang="es-ES" sz="2200" b="1" i="0" u="none" strike="noStrike" kern="1200" cap="none" spc="0" normalizeH="0" baseline="0" noProof="0" dirty="0">
              <a:ln/>
              <a:solidFill>
                <a:srgbClr val="196B24"/>
              </a:solidFill>
              <a:effectLst/>
              <a:uLnTx/>
              <a:uFillTx/>
              <a:latin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solidFill>
                  <a:srgbClr val="196B24"/>
                </a:solidFill>
                <a:effectLst/>
                <a:uLnTx/>
                <a:uFillTx/>
                <a:latin typeface="+mn-ea"/>
                <a:cs typeface="+mn-cs"/>
              </a:rPr>
              <a:t>　　　　出エジプト記</a:t>
            </a:r>
            <a:r>
              <a:rPr kumimoji="0" lang="es-ES" sz="2200" b="1" i="0" u="none" strike="noStrike" kern="1200" cap="none" spc="0" normalizeH="0" baseline="0" noProof="0" dirty="0">
                <a:ln/>
                <a:solidFill>
                  <a:srgbClr val="196B24"/>
                </a:solidFill>
                <a:effectLst/>
                <a:uLnTx/>
                <a:uFillTx/>
                <a:latin typeface="+mn-ea"/>
                <a:cs typeface="+mn-cs"/>
              </a:rPr>
              <a:t> 32:31, 32, </a:t>
            </a:r>
            <a:r>
              <a:rPr kumimoji="0" lang="ja-JP" altLang="en-US" sz="2200" b="1" i="0" u="none" strike="noStrike" kern="1200" cap="none" spc="0" normalizeH="0" baseline="0" noProof="0" dirty="0">
                <a:ln/>
                <a:solidFill>
                  <a:srgbClr val="196B24"/>
                </a:solidFill>
                <a:effectLst/>
                <a:uLnTx/>
                <a:uFillTx/>
                <a:latin typeface="+mn-ea"/>
                <a:cs typeface="+mn-cs"/>
              </a:rPr>
              <a:t>新共同訳</a:t>
            </a:r>
            <a:endParaRPr kumimoji="0" lang="es-ES" sz="2200" b="1" i="0" u="none" strike="noStrike" kern="1200" cap="none" spc="0" normalizeH="0" baseline="0" noProof="0" dirty="0">
              <a:ln/>
              <a:solidFill>
                <a:srgbClr val="196B24"/>
              </a:solidFill>
              <a:effectLst/>
              <a:uLnTx/>
              <a:uFillTx/>
              <a:latin typeface="+mn-ea"/>
              <a:cs typeface="+mn-cs"/>
            </a:endParaRPr>
          </a:p>
        </p:txBody>
      </p:sp>
    </p:spTree>
    <p:extLst>
      <p:ext uri="{BB962C8B-B14F-4D97-AF65-F5344CB8AC3E}">
        <p14:creationId xmlns:p14="http://schemas.microsoft.com/office/powerpoint/2010/main" val="393797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5355770" y="3695700"/>
            <a:ext cx="6836229"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ja-JP" altLang="en-US" sz="2000" b="1" dirty="0">
                <a:solidFill>
                  <a:srgbClr val="1043CE"/>
                </a:solidFill>
              </a:rPr>
              <a:t>背教</a:t>
            </a:r>
            <a:r>
              <a:rPr lang="en" sz="2000" b="1" dirty="0">
                <a:solidFill>
                  <a:srgbClr val="1043CE"/>
                </a:solidFill>
              </a:rPr>
              <a:t>:</a:t>
            </a:r>
          </a:p>
          <a:p>
            <a:pPr lvl="1">
              <a:spcBef>
                <a:spcPts val="600"/>
              </a:spcBef>
            </a:pPr>
            <a:r>
              <a:rPr lang="ja-JP" altLang="en-US" sz="2000" b="1" dirty="0"/>
              <a:t>指導力不足　</a:t>
            </a:r>
            <a:r>
              <a:rPr lang="en" sz="2000" b="1" dirty="0"/>
              <a:t>(</a:t>
            </a:r>
            <a:r>
              <a:rPr lang="ja-JP" altLang="en-US" sz="2000" b="1" dirty="0"/>
              <a:t>出</a:t>
            </a:r>
            <a:r>
              <a:rPr lang="en" sz="2000" b="1" dirty="0"/>
              <a:t> 32:1-5)</a:t>
            </a:r>
          </a:p>
          <a:p>
            <a:pPr lvl="1">
              <a:spcBef>
                <a:spcPts val="600"/>
              </a:spcBef>
            </a:pPr>
            <a:r>
              <a:rPr lang="ja-JP" altLang="en-US" sz="2000" b="1" dirty="0"/>
              <a:t>偶像礼拝と悪　</a:t>
            </a:r>
            <a:r>
              <a:rPr lang="en" sz="2000" b="1" dirty="0"/>
              <a:t>(</a:t>
            </a:r>
            <a:r>
              <a:rPr lang="ja-JP" altLang="en-US" sz="2000" b="1" dirty="0"/>
              <a:t>出</a:t>
            </a:r>
            <a:r>
              <a:rPr lang="en" sz="2000" b="1" dirty="0"/>
              <a:t>32:6)</a:t>
            </a:r>
          </a:p>
          <a:p>
            <a:pPr lvl="1">
              <a:spcBef>
                <a:spcPts val="600"/>
              </a:spcBef>
            </a:pPr>
            <a:r>
              <a:rPr lang="ja-JP" altLang="en-US" sz="2000" b="1" dirty="0"/>
              <a:t>自らを堕落させる　</a:t>
            </a:r>
            <a:r>
              <a:rPr lang="en" sz="2000" b="1" dirty="0"/>
              <a:t>(</a:t>
            </a:r>
            <a:r>
              <a:rPr lang="ja-JP" altLang="en-US" sz="2000" b="1" dirty="0"/>
              <a:t>出</a:t>
            </a:r>
            <a:r>
              <a:rPr lang="en" sz="2000" b="1" dirty="0"/>
              <a:t>32:7-8)</a:t>
            </a:r>
          </a:p>
          <a:p>
            <a:pPr>
              <a:spcBef>
                <a:spcPts val="1800"/>
              </a:spcBef>
            </a:pPr>
            <a:r>
              <a:rPr lang="ja-JP" altLang="en-US" sz="2000" b="1" dirty="0">
                <a:solidFill>
                  <a:srgbClr val="3DA60E"/>
                </a:solidFill>
              </a:rPr>
              <a:t>執り成し</a:t>
            </a:r>
            <a:r>
              <a:rPr lang="en" sz="2000" b="1" dirty="0">
                <a:solidFill>
                  <a:srgbClr val="3DA60E"/>
                </a:solidFill>
              </a:rPr>
              <a:t>:</a:t>
            </a:r>
          </a:p>
          <a:p>
            <a:pPr lvl="1">
              <a:spcBef>
                <a:spcPts val="600"/>
              </a:spcBef>
            </a:pPr>
            <a:r>
              <a:rPr lang="ja-JP" altLang="en-US" sz="2000" b="1" dirty="0"/>
              <a:t>神の義憤　</a:t>
            </a:r>
            <a:r>
              <a:rPr lang="en" sz="2000" b="1" dirty="0"/>
              <a:t>(</a:t>
            </a:r>
            <a:r>
              <a:rPr lang="ja-JP" altLang="en-US" sz="2000" b="1" dirty="0"/>
              <a:t>出</a:t>
            </a:r>
            <a:r>
              <a:rPr lang="en" sz="2000" b="1" dirty="0"/>
              <a:t>32:9-29)</a:t>
            </a:r>
          </a:p>
          <a:p>
            <a:pPr lvl="1">
              <a:spcBef>
                <a:spcPts val="600"/>
              </a:spcBef>
            </a:pPr>
            <a:r>
              <a:rPr lang="ja-JP" altLang="en-US" sz="2000" b="1" dirty="0"/>
              <a:t>執り成し　</a:t>
            </a:r>
            <a:r>
              <a:rPr lang="en" sz="2000" b="1" dirty="0"/>
              <a:t> (</a:t>
            </a:r>
            <a:r>
              <a:rPr lang="ja-JP" altLang="en-US" sz="2000" b="1" dirty="0"/>
              <a:t>出</a:t>
            </a:r>
            <a:r>
              <a:rPr lang="en" sz="2000" b="1" dirty="0"/>
              <a:t>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133553" y="202504"/>
            <a:ext cx="7554315" cy="677108"/>
          </a:xfrm>
          <a:prstGeom prst="rect">
            <a:avLst/>
          </a:prstGeom>
          <a:noFill/>
        </p:spPr>
        <p:txBody>
          <a:bodyPr wrap="square">
            <a:spAutoFit/>
          </a:bodyPr>
          <a:lstStyle/>
          <a:p>
            <a:pPr>
              <a:spcBef>
                <a:spcPts val="600"/>
              </a:spcBef>
            </a:pPr>
            <a:r>
              <a:rPr lang="ja-JP" altLang="en-US" sz="1900" b="1" dirty="0">
                <a:latin typeface="+mn-ea"/>
              </a:rPr>
              <a:t>「彼らは早くも、わたしが彼らに命じた道から外れてしまった」（出</a:t>
            </a:r>
            <a:r>
              <a:rPr lang="en-US" altLang="ja-JP" sz="1900" b="1" dirty="0">
                <a:latin typeface="+mn-ea"/>
              </a:rPr>
              <a:t>32:8 </a:t>
            </a:r>
            <a:r>
              <a:rPr lang="ja-JP" altLang="en-US" sz="1900" b="1" dirty="0">
                <a:latin typeface="+mn-ea"/>
              </a:rPr>
              <a:t>）。</a:t>
            </a:r>
            <a:endParaRPr lang="en" sz="1900" b="1" dirty="0">
              <a:latin typeface="+mn-ea"/>
            </a:endParaRP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591220" y="130760"/>
            <a:ext cx="4305505"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348456" y="4494479"/>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348456" y="6193155"/>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348456" y="4874055"/>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5348456" y="5793639"/>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5348456" y="4119553"/>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24433" y="3695700"/>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4824524" y="5357022"/>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833542"/>
            <a:ext cx="7295945" cy="1261884"/>
          </a:xfrm>
          <a:prstGeom prst="rect">
            <a:avLst/>
          </a:prstGeom>
          <a:noFill/>
        </p:spPr>
        <p:txBody>
          <a:bodyPr wrap="square">
            <a:spAutoFit/>
          </a:bodyPr>
          <a:lstStyle/>
          <a:p>
            <a:pPr>
              <a:spcBef>
                <a:spcPts val="600"/>
              </a:spcBef>
            </a:pPr>
            <a:r>
              <a:rPr lang="ja-JP" altLang="en-US" sz="1900" b="1" dirty="0">
                <a:latin typeface="+mn-ea"/>
              </a:rPr>
              <a:t>この背教を前にして、神はモーセにイスラエルを滅ぼして新しい国にする提案をした（出</a:t>
            </a:r>
            <a:r>
              <a:rPr lang="en-US" altLang="ja-JP" sz="1900" b="1" dirty="0">
                <a:latin typeface="+mn-ea"/>
              </a:rPr>
              <a:t>32:10</a:t>
            </a:r>
            <a:r>
              <a:rPr lang="ja-JP" altLang="en-US" sz="1900" b="1" dirty="0">
                <a:latin typeface="+mn-ea"/>
              </a:rPr>
              <a:t>）。民の背教にもかかわらず、モーセは２度にわたって神の前に執り成し、彼らが受けるに　　値しない赦しを求めた。</a:t>
            </a:r>
            <a:endParaRPr lang="en" sz="1900" b="1" dirty="0">
              <a:latin typeface="+mn-ea"/>
            </a:endParaRPr>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879266"/>
            <a:ext cx="7134223" cy="677108"/>
          </a:xfrm>
          <a:prstGeom prst="rect">
            <a:avLst/>
          </a:prstGeom>
          <a:noFill/>
        </p:spPr>
        <p:txBody>
          <a:bodyPr wrap="square">
            <a:spAutoFit/>
          </a:bodyPr>
          <a:lstStyle/>
          <a:p>
            <a:pPr>
              <a:spcBef>
                <a:spcPts val="600"/>
              </a:spcBef>
            </a:pPr>
            <a:r>
              <a:rPr lang="ja-JP" altLang="en-US" sz="1900" b="1" dirty="0">
                <a:latin typeface="+mn-ea"/>
              </a:rPr>
              <a:t>十戒を受け、偶像を造ってはならないと再び言われた直後　（出</a:t>
            </a:r>
            <a:r>
              <a:rPr lang="en-US" altLang="ja-JP" sz="1900" b="1" dirty="0">
                <a:latin typeface="+mn-ea"/>
              </a:rPr>
              <a:t>20:23</a:t>
            </a:r>
            <a:r>
              <a:rPr lang="ja-JP" altLang="en-US" sz="1900" b="1" dirty="0">
                <a:latin typeface="+mn-ea"/>
              </a:rPr>
              <a:t>）、イスラエルは金の子牛を造って拝んだ。</a:t>
            </a:r>
            <a:endParaRPr lang="en" sz="1900" b="1" dirty="0">
              <a:latin typeface="+mn-ea"/>
            </a:endParaRP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9" y="4951737"/>
            <a:ext cx="6667676"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ja-JP" altLang="en-US" sz="9600" b="1" dirty="0">
                <a:ln w="6600">
                  <a:solidFill>
                    <a:schemeClr val="accent2"/>
                  </a:solidFill>
                  <a:prstDash val="solid"/>
                </a:ln>
                <a:solidFill>
                  <a:srgbClr val="FFFFFF"/>
                </a:solidFill>
                <a:effectLst>
                  <a:outerShdw dist="38100" dir="2700000" algn="tl" rotWithShape="0">
                    <a:schemeClr val="accent2"/>
                  </a:outerShdw>
                </a:effectLst>
              </a:rPr>
              <a:t>背教</a:t>
            </a:r>
            <a:endParaRPr lang="en"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400" b="1" dirty="0">
                <a:ln/>
                <a:solidFill>
                  <a:schemeClr val="accent3"/>
                </a:solidFill>
              </a:rPr>
              <a:t>指導力不足</a:t>
            </a:r>
            <a:endParaRPr lang="en" sz="4400" b="1" dirty="0">
              <a:ln/>
              <a:solidFill>
                <a:schemeClr val="accent3"/>
              </a:solidFill>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448359" y="577789"/>
            <a:ext cx="8393908" cy="707886"/>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chemeClr val="accent6">
                    <a:lumMod val="75000"/>
                  </a:schemeClr>
                </a:solidFill>
                <a:latin typeface="+mn-ea"/>
              </a:rPr>
              <a:t>アロンはこれを見て、その前に祭壇を築いた。そしてアロンは布告して言った、「あすは主の祭である」。</a:t>
            </a:r>
            <a:r>
              <a:rPr lang="en" sz="2000" b="1" dirty="0">
                <a:solidFill>
                  <a:schemeClr val="accent6">
                    <a:lumMod val="75000"/>
                  </a:schemeClr>
                </a:solidFill>
                <a:latin typeface="+mn-ea"/>
              </a:rPr>
              <a:t>(</a:t>
            </a:r>
            <a:r>
              <a:rPr lang="ja-JP" altLang="en-US" sz="2000" b="1" dirty="0">
                <a:solidFill>
                  <a:schemeClr val="accent6">
                    <a:lumMod val="75000"/>
                  </a:schemeClr>
                </a:solidFill>
                <a:latin typeface="+mn-ea"/>
              </a:rPr>
              <a:t>出エジプト記</a:t>
            </a:r>
            <a:r>
              <a:rPr lang="en" sz="2000" b="1" dirty="0">
                <a:solidFill>
                  <a:schemeClr val="accent6">
                    <a:lumMod val="75000"/>
                  </a:schemeClr>
                </a:solidFill>
                <a:latin typeface="+mn-ea"/>
              </a:rPr>
              <a:t>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261884"/>
          </a:xfrm>
          <a:prstGeom prst="rect">
            <a:avLst/>
          </a:prstGeom>
          <a:noFill/>
        </p:spPr>
        <p:txBody>
          <a:bodyPr wrap="square" rtlCol="0">
            <a:spAutoFit/>
          </a:bodyPr>
          <a:lstStyle/>
          <a:p>
            <a:pPr>
              <a:spcBef>
                <a:spcPts val="600"/>
              </a:spcBef>
            </a:pPr>
            <a:r>
              <a:rPr lang="ja-JP" altLang="en-US" sz="1900" b="1" dirty="0">
                <a:latin typeface="+mn-ea"/>
              </a:rPr>
              <a:t>ヘブライ語のエロヒムは「神」の複数形だが、一般的には唯一の神を指すのに使われる： 「わたしは、あなたがたをエジプトの地、奴隷の家から導き出した、あなたの神　</a:t>
            </a:r>
            <a:r>
              <a:rPr lang="en-US" altLang="ja-JP" sz="1900" b="1" dirty="0">
                <a:latin typeface="+mn-ea"/>
              </a:rPr>
              <a:t>【</a:t>
            </a:r>
            <a:r>
              <a:rPr lang="ja-JP" altLang="en-US" sz="1900" b="1" dirty="0">
                <a:latin typeface="+mn-ea"/>
              </a:rPr>
              <a:t>エロヒム</a:t>
            </a:r>
            <a:r>
              <a:rPr lang="en-US" altLang="ja-JP" sz="1900" b="1" dirty="0">
                <a:latin typeface="+mn-ea"/>
              </a:rPr>
              <a:t>】</a:t>
            </a:r>
            <a:r>
              <a:rPr lang="ja-JP" altLang="en-US" sz="1900" b="1" dirty="0">
                <a:latin typeface="+mn-ea"/>
              </a:rPr>
              <a:t>である」（出</a:t>
            </a:r>
            <a:r>
              <a:rPr lang="en-US" altLang="ja-JP" sz="1900" b="1" dirty="0">
                <a:latin typeface="+mn-ea"/>
              </a:rPr>
              <a:t>20:2</a:t>
            </a:r>
            <a:r>
              <a:rPr lang="ja-JP" altLang="en-US" sz="1900" b="1" dirty="0">
                <a:latin typeface="+mn-ea"/>
              </a:rPr>
              <a:t>）。</a:t>
            </a:r>
            <a:endParaRPr lang="en" sz="1900" b="1" dirty="0">
              <a:latin typeface="+mn-ea"/>
            </a:endParaRP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4146943"/>
            <a:ext cx="5561294" cy="969496"/>
          </a:xfrm>
          <a:prstGeom prst="rect">
            <a:avLst/>
          </a:prstGeom>
          <a:noFill/>
        </p:spPr>
        <p:txBody>
          <a:bodyPr wrap="square">
            <a:spAutoFit/>
          </a:bodyPr>
          <a:lstStyle/>
          <a:p>
            <a:pPr>
              <a:spcBef>
                <a:spcPts val="600"/>
              </a:spcBef>
            </a:pPr>
            <a:r>
              <a:rPr lang="ja-JP" altLang="en-US" sz="1900" b="1" dirty="0">
                <a:latin typeface="+mn-ea"/>
              </a:rPr>
              <a:t>民と交渉しようとしたアロンの最初のためらい（出</a:t>
            </a:r>
            <a:r>
              <a:rPr lang="en-US" altLang="ja-JP" sz="1900" b="1" dirty="0">
                <a:latin typeface="+mn-ea"/>
              </a:rPr>
              <a:t>32:2</a:t>
            </a:r>
            <a:r>
              <a:rPr lang="ja-JP" altLang="en-US" sz="1900" b="1" dirty="0">
                <a:latin typeface="+mn-ea"/>
              </a:rPr>
              <a:t>）は、背教を根絶するのではなく、背教を導くことにつながった。</a:t>
            </a:r>
            <a:endParaRPr lang="en" sz="1900" b="1" dirty="0">
              <a:latin typeface="+mn-ea"/>
            </a:endParaRPr>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325891"/>
            <a:ext cx="5761890" cy="1261884"/>
          </a:xfrm>
          <a:prstGeom prst="rect">
            <a:avLst/>
          </a:prstGeom>
          <a:noFill/>
        </p:spPr>
        <p:txBody>
          <a:bodyPr wrap="square">
            <a:spAutoFit/>
          </a:bodyPr>
          <a:lstStyle/>
          <a:p>
            <a:pPr>
              <a:spcBef>
                <a:spcPts val="600"/>
              </a:spcBef>
            </a:pPr>
            <a:r>
              <a:rPr lang="ja-JP" altLang="en-US" sz="1900" b="1" dirty="0">
                <a:latin typeface="+mn-ea"/>
              </a:rPr>
              <a:t>アロンは、偶像を作ることの禁止を彼らに思い出させる代わりに、金の子牛を作り、「イスラエルよ、これこそあなたがたをエジプトの地から導き出した神（エロヒム）である！」と宣言した（出</a:t>
            </a:r>
            <a:r>
              <a:rPr lang="en-US" altLang="ja-JP" sz="1900" b="1" dirty="0">
                <a:latin typeface="+mn-ea"/>
              </a:rPr>
              <a:t>32:4</a:t>
            </a:r>
            <a:r>
              <a:rPr lang="ja-JP" altLang="en-US" sz="1900" b="1" dirty="0">
                <a:latin typeface="+mn-ea"/>
              </a:rPr>
              <a:t>）。</a:t>
            </a:r>
            <a:endParaRPr lang="en" sz="1900" b="1" dirty="0">
              <a:latin typeface="+mn-ea"/>
            </a:endParaRPr>
          </a:p>
        </p:txBody>
      </p:sp>
      <p:sp>
        <p:nvSpPr>
          <p:cNvPr id="7" name="CuadroTexto 6">
            <a:extLst>
              <a:ext uri="{FF2B5EF4-FFF2-40B4-BE49-F238E27FC236}">
                <a16:creationId xmlns:a16="http://schemas.microsoft.com/office/drawing/2014/main" id="{0AD7A2A0-1F61-5B17-083B-206CA99D6ED1}"/>
              </a:ext>
            </a:extLst>
          </p:cNvPr>
          <p:cNvSpPr txBox="1"/>
          <p:nvPr/>
        </p:nvSpPr>
        <p:spPr>
          <a:xfrm>
            <a:off x="2434621" y="2674841"/>
            <a:ext cx="6657242" cy="1261884"/>
          </a:xfrm>
          <a:prstGeom prst="rect">
            <a:avLst/>
          </a:prstGeom>
          <a:noFill/>
        </p:spPr>
        <p:txBody>
          <a:bodyPr wrap="square">
            <a:spAutoFit/>
          </a:bodyPr>
          <a:lstStyle/>
          <a:p>
            <a:pPr>
              <a:spcBef>
                <a:spcPts val="600"/>
              </a:spcBef>
            </a:pPr>
            <a:r>
              <a:rPr lang="ja-JP" altLang="en-US" sz="1900" b="1" dirty="0">
                <a:latin typeface="+mn-ea"/>
              </a:rPr>
              <a:t>モーセが不在の間、民はアロンに、自分たちが礼拝できる目に見えるエロヒムを造ってくれるように頼んだ。</a:t>
            </a:r>
            <a:br>
              <a:rPr lang="ja-JP" altLang="en-US" sz="1900" b="1" dirty="0">
                <a:latin typeface="+mn-ea"/>
              </a:rPr>
            </a:br>
            <a:r>
              <a:rPr lang="en-US" altLang="ja-JP" sz="1900" b="1" dirty="0">
                <a:latin typeface="+mn-ea"/>
              </a:rPr>
              <a:t>(</a:t>
            </a:r>
            <a:r>
              <a:rPr lang="ja-JP" altLang="en-US" sz="1900" b="1" dirty="0">
                <a:latin typeface="+mn-ea"/>
              </a:rPr>
              <a:t>出</a:t>
            </a:r>
            <a:r>
              <a:rPr lang="en-US" altLang="ja-JP" sz="1900" b="1" dirty="0">
                <a:latin typeface="+mn-ea"/>
              </a:rPr>
              <a:t>32:1</a:t>
            </a:r>
            <a:r>
              <a:rPr lang="ja-JP" altLang="en-US" sz="1900" b="1" dirty="0">
                <a:latin typeface="+mn-ea"/>
              </a:rPr>
              <a:t>）。彼らは、自分たちが受けた戒めと、それに従うという約束をすぐに忘れてしまったのだ（出</a:t>
            </a:r>
            <a:r>
              <a:rPr lang="en-US" altLang="ja-JP" sz="1900" b="1" dirty="0">
                <a:latin typeface="+mn-ea"/>
              </a:rPr>
              <a:t>24:7</a:t>
            </a:r>
            <a:r>
              <a:rPr lang="ja-JP" altLang="en-US" sz="1900" b="1" dirty="0">
                <a:latin typeface="+mn-ea"/>
              </a:rPr>
              <a:t>）。</a:t>
            </a:r>
            <a:endParaRPr lang="en" sz="1900" b="1" dirty="0">
              <a:latin typeface="+mn-ea"/>
            </a:endParaRP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a:extLst>
            <a:ext uri="{FF2B5EF4-FFF2-40B4-BE49-F238E27FC236}">
              <a16:creationId xmlns:a16="http://schemas.microsoft.com/office/drawing/2014/main" id="{B2ED8353-DE3F-357A-CFC4-CCCECA8B93C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18D185-2E5F-76F9-83B6-78F5A6CA9399}"/>
              </a:ext>
            </a:extLst>
          </p:cNvPr>
          <p:cNvSpPr>
            <a:spLocks noGrp="1"/>
          </p:cNvSpPr>
          <p:nvPr>
            <p:ph type="title"/>
          </p:nvPr>
        </p:nvSpPr>
        <p:spPr>
          <a:xfrm>
            <a:off x="838200" y="2766218"/>
            <a:ext cx="10515600" cy="1325563"/>
          </a:xfrm>
        </p:spPr>
        <p:txBody>
          <a:bodyPr>
            <a:noAutofit/>
          </a:bodyPr>
          <a:lstStyle/>
          <a:p>
            <a:pPr algn="ctr"/>
            <a:r>
              <a:rPr lang="ja-JP" altLang="en-US" b="1" dirty="0"/>
              <a:t>指導者であるアロンが、どうして</a:t>
            </a:r>
            <a:br>
              <a:rPr lang="en-US" altLang="ja-JP" b="1" dirty="0"/>
            </a:br>
            <a:r>
              <a:rPr lang="ja-JP" altLang="en-US" b="1" dirty="0"/>
              <a:t>そこまで弱気になれたのでしょうか。</a:t>
            </a:r>
            <a:br>
              <a:rPr lang="en-US" altLang="ja-JP" b="1" dirty="0"/>
            </a:br>
            <a:r>
              <a:rPr lang="ja-JP" altLang="en-US" b="1" dirty="0"/>
              <a:t>アロンはどの ようにして、</a:t>
            </a:r>
            <a:br>
              <a:rPr lang="en-US" altLang="ja-JP" b="1" dirty="0"/>
            </a:br>
            <a:r>
              <a:rPr lang="ja-JP" altLang="en-US" b="1" dirty="0"/>
              <a:t>自分の恐ろしい行為を心の中で</a:t>
            </a:r>
            <a:br>
              <a:rPr lang="en-US" altLang="ja-JP" b="1" dirty="0"/>
            </a:br>
            <a:r>
              <a:rPr lang="ja-JP" altLang="en-US" b="1" dirty="0"/>
              <a:t>正当化しようとしたのでしょうか。 </a:t>
            </a:r>
            <a:endParaRPr kumimoji="1" lang="ja-JP" altLang="en-US" b="1" dirty="0"/>
          </a:p>
        </p:txBody>
      </p:sp>
    </p:spTree>
    <p:extLst>
      <p:ext uri="{BB962C8B-B14F-4D97-AF65-F5344CB8AC3E}">
        <p14:creationId xmlns:p14="http://schemas.microsoft.com/office/powerpoint/2010/main" val="228460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ja-JP" altLang="en-U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偶像礼拝と悪</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641399"/>
            <a:ext cx="7820025" cy="707886"/>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chemeClr val="accent5"/>
                </a:solidFill>
                <a:latin typeface="+mn-ea"/>
              </a:rPr>
              <a:t>そこで人々はあくる朝早く起きて燔祭をささげ、酬恩祭を供えた。民は座して食い飲みし、立って戯れた。</a:t>
            </a:r>
            <a:r>
              <a:rPr lang="en" sz="2000" b="1" dirty="0">
                <a:solidFill>
                  <a:schemeClr val="accent5"/>
                </a:solidFill>
                <a:latin typeface="+mn-ea"/>
              </a:rPr>
              <a:t>(</a:t>
            </a:r>
            <a:r>
              <a:rPr lang="ja-JP" altLang="en-US" sz="2000" b="1" dirty="0">
                <a:solidFill>
                  <a:schemeClr val="accent5"/>
                </a:solidFill>
                <a:latin typeface="+mn-ea"/>
              </a:rPr>
              <a:t>出エジプト記</a:t>
            </a:r>
            <a:r>
              <a:rPr lang="en" sz="2000" b="1" dirty="0">
                <a:solidFill>
                  <a:schemeClr val="accent5"/>
                </a:solidFill>
                <a:latin typeface="+mn-ea"/>
              </a:rPr>
              <a:t>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13127" y="1524714"/>
            <a:ext cx="7468215" cy="969496"/>
          </a:xfrm>
          <a:prstGeom prst="rect">
            <a:avLst/>
          </a:prstGeom>
          <a:noFill/>
        </p:spPr>
        <p:txBody>
          <a:bodyPr wrap="square">
            <a:spAutoFit/>
          </a:bodyPr>
          <a:lstStyle/>
          <a:p>
            <a:pPr>
              <a:spcBef>
                <a:spcPts val="600"/>
              </a:spcBef>
            </a:pPr>
            <a:r>
              <a:rPr lang="ja-JP" altLang="en-US" sz="1900" b="1" dirty="0">
                <a:latin typeface="+mn-ea"/>
              </a:rPr>
              <a:t>子牛の形をした偶像を作ることによって、イスラエルの民は全能の神を動物の姿に貶め、創造主の代わりに被造物を拝んだのだ　　（ロマ</a:t>
            </a:r>
            <a:r>
              <a:rPr lang="en-US" altLang="ja-JP" sz="1900" b="1" dirty="0">
                <a:latin typeface="+mn-ea"/>
              </a:rPr>
              <a:t>1:23</a:t>
            </a:r>
            <a:r>
              <a:rPr lang="ja-JP" altLang="en-US" sz="1900" b="1" dirty="0">
                <a:latin typeface="+mn-ea"/>
              </a:rPr>
              <a:t>）。</a:t>
            </a:r>
            <a:endParaRPr lang="en" sz="1900" b="1" dirty="0">
              <a:latin typeface="+mn-ea"/>
            </a:endParaRP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6"/>
            <a:ext cx="4233291" cy="2570124"/>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969496"/>
          </a:xfrm>
          <a:prstGeom prst="rect">
            <a:avLst/>
          </a:prstGeom>
          <a:noFill/>
        </p:spPr>
        <p:txBody>
          <a:bodyPr wrap="square">
            <a:spAutoFit/>
          </a:bodyPr>
          <a:lstStyle/>
          <a:p>
            <a:pPr>
              <a:spcBef>
                <a:spcPts val="600"/>
              </a:spcBef>
            </a:pPr>
            <a:r>
              <a:rPr lang="ja-JP" altLang="en-US" sz="1900" b="1" dirty="0">
                <a:latin typeface="+mn-ea"/>
              </a:rPr>
              <a:t>実際、彼らは神を崇拝することから悪霊を崇拝することへと　　転じました（申</a:t>
            </a:r>
            <a:r>
              <a:rPr lang="en-US" altLang="ja-JP" sz="1900" b="1" dirty="0">
                <a:latin typeface="+mn-ea"/>
              </a:rPr>
              <a:t>32:17</a:t>
            </a:r>
            <a:r>
              <a:rPr lang="ja-JP" altLang="en-US" sz="1900" b="1" dirty="0">
                <a:latin typeface="+mn-ea"/>
              </a:rPr>
              <a:t>）。彼らは見える神を崇拝しながら道徳的に堕落し、自分を神とする者になったのです。</a:t>
            </a:r>
            <a:endParaRPr lang="en" sz="1900" b="1" dirty="0">
              <a:latin typeface="+mn-ea"/>
            </a:endParaRP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959622"/>
            <a:ext cx="8538591" cy="707886"/>
          </a:xfrm>
          <a:prstGeom prst="rect">
            <a:avLst/>
          </a:prstGeom>
          <a:noFill/>
        </p:spPr>
        <p:txBody>
          <a:bodyPr wrap="square">
            <a:spAutoFit/>
          </a:bodyPr>
          <a:lstStyle/>
          <a:p>
            <a:pPr>
              <a:spcBef>
                <a:spcPts val="600"/>
              </a:spcBef>
            </a:pPr>
            <a:r>
              <a:rPr lang="ja-JP" altLang="en-US" sz="2000" b="1" dirty="0"/>
              <a:t>私たちが創造主に心を捧げず、他の偶像（偶像はたくさんある）に　　仕えるとき、遅かれ早かれ、それは私たちを道徳的堕落に導くだろう。</a:t>
            </a:r>
            <a:endParaRPr lang="en" sz="2000" b="1" dirty="0"/>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595768"/>
            <a:ext cx="3729609" cy="969496"/>
          </a:xfrm>
          <a:prstGeom prst="rect">
            <a:avLst/>
          </a:prstGeom>
          <a:noFill/>
        </p:spPr>
        <p:txBody>
          <a:bodyPr wrap="square">
            <a:spAutoFit/>
          </a:bodyPr>
          <a:lstStyle/>
          <a:p>
            <a:pPr>
              <a:spcBef>
                <a:spcPts val="600"/>
              </a:spcBef>
            </a:pPr>
            <a:r>
              <a:rPr lang="ja-JP" altLang="en-US" sz="1900" b="1" dirty="0">
                <a:latin typeface="+mn-ea"/>
              </a:rPr>
              <a:t>悪魔を崇拝することによって、彼らは自分たちの品位を　　　落とし始めた。</a:t>
            </a:r>
            <a:endParaRPr lang="es-ES" sz="1900" b="1" dirty="0">
              <a:latin typeface="+mn-ea"/>
            </a:endParaRPr>
          </a:p>
        </p:txBody>
      </p:sp>
      <p:sp>
        <p:nvSpPr>
          <p:cNvPr id="9" name="CuadroTexto 8">
            <a:extLst>
              <a:ext uri="{FF2B5EF4-FFF2-40B4-BE49-F238E27FC236}">
                <a16:creationId xmlns:a16="http://schemas.microsoft.com/office/drawing/2014/main" id="{86C30149-48C1-12B1-EA4E-D2FCA7485DB9}"/>
              </a:ext>
            </a:extLst>
          </p:cNvPr>
          <p:cNvSpPr txBox="1"/>
          <p:nvPr/>
        </p:nvSpPr>
        <p:spPr>
          <a:xfrm>
            <a:off x="213127" y="2472198"/>
            <a:ext cx="7468215" cy="969496"/>
          </a:xfrm>
          <a:prstGeom prst="rect">
            <a:avLst/>
          </a:prstGeom>
          <a:noFill/>
        </p:spPr>
        <p:txBody>
          <a:bodyPr wrap="square">
            <a:spAutoFit/>
          </a:bodyPr>
          <a:lstStyle/>
          <a:p>
            <a:pPr>
              <a:spcBef>
                <a:spcPts val="600"/>
              </a:spcBef>
            </a:pPr>
            <a:r>
              <a:rPr lang="ja-JP" altLang="en-US" sz="1900" b="1" dirty="0">
                <a:latin typeface="+mn-ea"/>
              </a:rPr>
              <a:t>彼らは不合理にも、彫られた像が自分たちを導くことができると　考えた。エロヒム自身が子牛になったとさえ思ったかもしれない！</a:t>
            </a:r>
            <a:r>
              <a:rPr lang="en-US" altLang="ja-JP" sz="1900" b="1" dirty="0">
                <a:latin typeface="+mn-ea"/>
              </a:rPr>
              <a:t>(</a:t>
            </a:r>
            <a:r>
              <a:rPr lang="ja-JP" altLang="en-US" sz="1900" b="1" dirty="0">
                <a:latin typeface="+mn-ea"/>
              </a:rPr>
              <a:t>出</a:t>
            </a:r>
            <a:r>
              <a:rPr lang="en-US" altLang="ja-JP" sz="1900" b="1" dirty="0">
                <a:latin typeface="+mn-ea"/>
              </a:rPr>
              <a:t>32:24</a:t>
            </a:r>
            <a:r>
              <a:rPr lang="ja-JP" altLang="en-US" sz="1900" b="1" dirty="0">
                <a:latin typeface="+mn-ea"/>
              </a:rPr>
              <a:t>）。</a:t>
            </a:r>
            <a:endParaRPr lang="en" sz="1900" b="1" dirty="0">
              <a:latin typeface="+mn-ea"/>
            </a:endParaRP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5B42EDF-496F-0EE3-07BC-CDE7004C5D0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EA6E751-06CA-AAD7-DCD0-AFA572E2A2C1}"/>
              </a:ext>
            </a:extLst>
          </p:cNvPr>
          <p:cNvSpPr>
            <a:spLocks noGrp="1"/>
          </p:cNvSpPr>
          <p:nvPr>
            <p:ph type="title"/>
          </p:nvPr>
        </p:nvSpPr>
        <p:spPr>
          <a:xfrm>
            <a:off x="838200" y="2766218"/>
            <a:ext cx="10515600" cy="1325563"/>
          </a:xfrm>
        </p:spPr>
        <p:txBody>
          <a:bodyPr>
            <a:noAutofit/>
          </a:bodyPr>
          <a:lstStyle/>
          <a:p>
            <a:pPr algn="ctr"/>
            <a:r>
              <a:rPr lang="ja-JP" altLang="en-US" b="1" dirty="0"/>
              <a:t>今日、人間が創造主ではなく</a:t>
            </a:r>
            <a:br>
              <a:rPr lang="en-US" altLang="ja-JP" b="1" dirty="0"/>
            </a:br>
            <a:r>
              <a:rPr lang="ja-JP" altLang="en-US" b="1" dirty="0"/>
              <a:t>被造物を崇拝する方法は</a:t>
            </a:r>
            <a:br>
              <a:rPr lang="en-US" altLang="ja-JP" b="1" dirty="0"/>
            </a:br>
            <a:r>
              <a:rPr lang="ja-JP" altLang="en-US" b="1" dirty="0"/>
              <a:t>どのようなものでしょうか。 </a:t>
            </a:r>
            <a:endParaRPr kumimoji="1" lang="ja-JP" altLang="en-US" b="1" dirty="0"/>
          </a:p>
        </p:txBody>
      </p:sp>
    </p:spTree>
    <p:extLst>
      <p:ext uri="{BB962C8B-B14F-4D97-AF65-F5344CB8AC3E}">
        <p14:creationId xmlns:p14="http://schemas.microsoft.com/office/powerpoint/2010/main" val="383750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1000</TotalTime>
  <Words>3465</Words>
  <Application>Microsoft Office PowerPoint</Application>
  <PresentationFormat>Panorámica</PresentationFormat>
  <Paragraphs>73</Paragraphs>
  <Slides>17</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17</vt:i4>
      </vt:variant>
    </vt:vector>
  </HeadingPairs>
  <TitlesOfParts>
    <vt:vector size="24"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指導者であるアロンが、どうして そこまで弱気になれたのでしょうか。 アロンはどの ようにして、 自分の恐ろしい行為を心の中で 正当化しようとしたのでしょうか。 </vt:lpstr>
      <vt:lpstr>Presentación de PowerPoint</vt:lpstr>
      <vt:lpstr>今日、人間が創造主ではなく 被造物を崇拝する方法は どのようなものでしょうか。 </vt:lpstr>
      <vt:lpstr>Presentación de PowerPoint</vt:lpstr>
      <vt:lpstr>出エジプト記32:7、8を読んでください。 主はモーセに言われた、「急いで下りなさい。あなたがエジプトの国から導きのぼったあなたの民は悪いことをした。 彼らは早くもわたしが命じた道を離れ、自分の　　ために鋳物の子牛を造り、これを拝み、これに犠牲を　ささげて、『イスラエルよ、これはあなたをエジプトの国から導きのぼったあなたの神である』と言っている」。 なぜ神は、イスラエルの宿営に モーセ を送り返されたのでしょうか。 </vt:lpstr>
      <vt:lpstr>Presentación de PowerPoint</vt:lpstr>
      <vt:lpstr>Presentación de PowerPoint</vt:lpstr>
      <vt:lpstr>この物語は、 執り成しの祈りの力について、 どんなことを教えていますか。 </vt:lpstr>
      <vt:lpstr>Presentación de PowerPoint</vt:lpstr>
      <vt:lpstr>モーセは神ご自身に民の罪を 負ってくださるよう願い求め、 ついにイエスにおいて神 はまさに そのことを成し遂げられました。 この驚くべき真理を、私たちは どう理解す ればよいのでしょうか。 この真理は堕落した人類に対する 神の愛について、 何を語っ ているのでしょうか。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113</cp:revision>
  <dcterms:created xsi:type="dcterms:W3CDTF">2025-08-02T14:02:20Z</dcterms:created>
  <dcterms:modified xsi:type="dcterms:W3CDTF">2025-09-07T05:56:07Z</dcterms:modified>
</cp:coreProperties>
</file>