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303" r:id="rId3"/>
    <p:sldId id="309" r:id="rId4"/>
    <p:sldId id="310" r:id="rId5"/>
    <p:sldId id="257" r:id="rId6"/>
    <p:sldId id="258" r:id="rId7"/>
    <p:sldId id="306" r:id="rId8"/>
    <p:sldId id="315" r:id="rId9"/>
    <p:sldId id="307" r:id="rId10"/>
    <p:sldId id="314" r:id="rId11"/>
    <p:sldId id="304" r:id="rId12"/>
    <p:sldId id="300" r:id="rId13"/>
    <p:sldId id="313" r:id="rId14"/>
    <p:sldId id="308" r:id="rId15"/>
    <p:sldId id="312" r:id="rId16"/>
    <p:sldId id="264" r:id="rId17"/>
    <p:sldId id="311" r:id="rId18"/>
    <p:sldId id="299"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66" y="149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kumimoji="1" lang="ja-JP" altLang="en-US" sz="2000" b="1" dirty="0">
              <a:solidFill>
                <a:schemeClr val="bg2">
                  <a:lumMod val="40000"/>
                  <a:lumOff val="60000"/>
                </a:schemeClr>
              </a:solidFill>
              <a:effectLst>
                <a:outerShdw blurRad="38100" dist="38100" dir="2700000" algn="tl">
                  <a:srgbClr val="000000">
                    <a:alpha val="43137"/>
                  </a:srgbClr>
                </a:outerShdw>
              </a:effectLst>
            </a:rPr>
            <a:t>神とモーセの関係は次第に深まっていった</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神は燃える柴から彼を呼ばれた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モーセは、神がエジプトの神々をどのように打ち破ったかを見た。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イスラエルを解放するために　　紅海が割れるのを目撃した。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彼は神がイスラエルをシナイに　　導くのを見ていた。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２人は山で丸</a:t>
          </a:r>
          <a:r>
            <a:rPr kumimoji="1" lang="en-US" altLang="ja-JP" sz="2000" b="1" dirty="0">
              <a:effectLst>
                <a:outerShdw blurRad="38100" dist="38100" dir="2700000" algn="tl">
                  <a:srgbClr val="000000">
                    <a:alpha val="43137"/>
                  </a:srgbClr>
                </a:outerShdw>
              </a:effectLst>
            </a:rPr>
            <a:t>40</a:t>
          </a:r>
          <a:r>
            <a:rPr kumimoji="1" lang="ja-JP" altLang="en-US" sz="2000" b="1" dirty="0">
              <a:effectLst>
                <a:outerShdw blurRad="38100" dist="38100" dir="2700000" algn="tl">
                  <a:srgbClr val="000000">
                    <a:alpha val="43137"/>
                  </a:srgbClr>
                </a:outerShdw>
              </a:effectLst>
            </a:rPr>
            <a:t>日間を　　　　　共に過ごした</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２人の関係は日に日に　　　　　深まっていった。</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神はモーセに　　　　　　　　　ヨブ記と創世記を書かせた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ja-JP" altLang="en-US" sz="2000" b="1" dirty="0"/>
            <a:t>神</a:t>
          </a:r>
          <a:endParaRPr lang="en" sz="2000" b="1" dirty="0"/>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ja-JP" altLang="en-US" sz="2000" b="1" dirty="0"/>
            <a:t>モーセ</a:t>
          </a:r>
          <a:endParaRPr lang="en" sz="2000" b="1" dirty="0"/>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ja-JP" altLang="en-US" sz="2000" b="1" dirty="0"/>
            <a:t>神</a:t>
          </a:r>
          <a:endParaRPr lang="en" sz="2000" b="1" dirty="0"/>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ja-JP" altLang="en-US" sz="2000" b="1" dirty="0"/>
            <a:t>モーセ</a:t>
          </a:r>
          <a:endParaRPr lang="en" sz="2000" b="1" dirty="0"/>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ja-JP" altLang="en-US" sz="2000" b="1" dirty="0"/>
            <a:t>モーセ</a:t>
          </a:r>
          <a:endParaRPr lang="en" sz="2000" b="1" dirty="0"/>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ja-JP" altLang="en-US" sz="2000" b="1" dirty="0"/>
            <a:t>神</a:t>
          </a:r>
          <a:endParaRPr lang="en" sz="2000" b="1" dirty="0"/>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kumimoji="1" lang="ja-JP" altLang="en-US" sz="2000" b="1" dirty="0"/>
            <a:t>あなたは私の友人であり、私の寵愛を受けている</a:t>
          </a:r>
          <a:endParaRPr lang="en" sz="2000" b="1" dirty="0"/>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kumimoji="1" lang="ja-JP" altLang="en-US" sz="2000" b="1" dirty="0"/>
            <a:t>もし本当にそうなら、あなたの道を教えてください。</a:t>
          </a:r>
          <a:endParaRPr lang="es-ES" sz="2000" b="1"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kumimoji="1" lang="ja-JP" altLang="en-US" sz="2000" b="1" dirty="0"/>
            <a:t>わたしの臨在があなたとともに行き、あなたに安息を与える。</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kumimoji="1" lang="ja-JP" altLang="en-US" sz="1900" b="1" dirty="0"/>
            <a:t>もしあなたの臨在が私たちと共にないなら、私たちをここから上へ送らないでください</a:t>
          </a:r>
          <a:endParaRPr lang="en" sz="19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kumimoji="1" lang="ja-JP" altLang="en-US" sz="1900" b="1" dirty="0"/>
            <a:t>私たちと一緒に来てくださらないなら、私に満足していることを知ることができますか？</a:t>
          </a:r>
          <a:endParaRPr lang="en" sz="1900" b="1" dirty="0"/>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kumimoji="1" lang="ja-JP" altLang="en-US" sz="1900" b="1" dirty="0"/>
            <a:t>了解だ。君の頼みを聞こう。君は私のお気に入りで、君のことを友人だと思っている。</a:t>
          </a:r>
          <a:endParaRPr lang="en" sz="1900" b="1" dirty="0"/>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kumimoji="1" lang="ja-JP" altLang="en-US" sz="2200" b="1" dirty="0">
              <a:effectLst/>
              <a:latin typeface="+mn-ea"/>
              <a:ea typeface="+mn-ea"/>
            </a:rPr>
            <a:t>モーセは尋ねた： あなたの栄光を　　お示しください</a:t>
          </a:r>
          <a:r>
            <a:rPr lang="en" sz="2200" b="1" dirty="0">
              <a:effectLst/>
              <a:latin typeface="+mn-ea"/>
              <a:ea typeface="+mn-ea"/>
            </a:rPr>
            <a:t>(</a:t>
          </a:r>
          <a:r>
            <a:rPr lang="ja-JP" altLang="en-US" sz="2200" b="1" dirty="0">
              <a:effectLst/>
              <a:latin typeface="+mn-ea"/>
              <a:ea typeface="+mn-ea"/>
            </a:rPr>
            <a:t>出</a:t>
          </a:r>
          <a:r>
            <a:rPr lang="en" sz="2200" b="1" dirty="0">
              <a:effectLst/>
              <a:latin typeface="+mn-ea"/>
              <a:ea typeface="+mn-ea"/>
            </a:rPr>
            <a:t>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kumimoji="1" lang="ja-JP" altLang="en-US" sz="2000" b="1" dirty="0">
              <a:effectLst/>
              <a:latin typeface="+mn-ea"/>
              <a:ea typeface="+mn-ea"/>
            </a:rPr>
            <a:t>神は答</a:t>
          </a:r>
          <a:r>
            <a:rPr kumimoji="1" lang="ja-JP" altLang="en-US" sz="2200" b="1" dirty="0">
              <a:effectLst/>
              <a:latin typeface="+mn-ea"/>
              <a:ea typeface="+mn-ea"/>
            </a:rPr>
            <a:t>えられた： わたしの慈しみを　あなたに示そう</a:t>
          </a:r>
          <a:r>
            <a:rPr lang="en" sz="2200" b="1" dirty="0">
              <a:effectLst/>
              <a:latin typeface="+mn-ea"/>
              <a:ea typeface="+mn-ea"/>
            </a:rPr>
            <a:t>(</a:t>
          </a:r>
          <a:r>
            <a:rPr lang="ja-JP" altLang="en-US" sz="2200" b="1" dirty="0">
              <a:effectLst/>
              <a:latin typeface="+mn-ea"/>
              <a:ea typeface="+mn-ea"/>
            </a:rPr>
            <a:t>出</a:t>
          </a:r>
          <a:r>
            <a:rPr lang="en" sz="2200" b="1" dirty="0">
              <a:effectLst/>
              <a:latin typeface="+mn-ea"/>
              <a:ea typeface="+mn-ea"/>
            </a:rPr>
            <a:t>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pPr>
            <a:lnSpc>
              <a:spcPts val="3200"/>
            </a:lnSpc>
          </a:pPr>
          <a:r>
            <a:rPr kumimoji="1" lang="ja-JP" altLang="en-US" sz="2800" b="1" dirty="0">
              <a:solidFill>
                <a:schemeClr val="bg1"/>
              </a:solidFill>
              <a:effectLst>
                <a:outerShdw blurRad="38100" dist="38100" dir="2700000" algn="tl">
                  <a:srgbClr val="000000">
                    <a:alpha val="43137"/>
                  </a:srgbClr>
                </a:outerShdw>
              </a:effectLst>
            </a:rPr>
            <a:t>神の栄光　とは、　　神の善、　　すなわち　　神の品性　　である。</a:t>
          </a:r>
          <a:endParaRPr lang="en" sz="2800" b="1" dirty="0">
            <a:solidFill>
              <a:schemeClr val="bg1"/>
            </a:solidFill>
            <a:effectLst>
              <a:outerShdw blurRad="38100" dist="38100" dir="2700000" algn="tl">
                <a:srgbClr val="000000">
                  <a:alpha val="43137"/>
                </a:srgbClr>
              </a:outerShdw>
            </a:effectLst>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kumimoji="1" lang="ja-JP" altLang="en-US" sz="2200" b="1" dirty="0">
              <a:effectLst/>
              <a:latin typeface="+mn-ea"/>
              <a:ea typeface="+mn-ea"/>
            </a:rPr>
            <a:t>神が彼に示されたのは、彼の品性　　であった（出</a:t>
          </a:r>
          <a:r>
            <a:rPr kumimoji="1" lang="en-US" altLang="ja-JP" sz="2200" b="1" dirty="0">
              <a:effectLst/>
              <a:latin typeface="+mn-ea"/>
              <a:ea typeface="+mn-ea"/>
            </a:rPr>
            <a:t>34:6-7</a:t>
          </a:r>
          <a:r>
            <a:rPr kumimoji="1" lang="ja-JP" altLang="en-US" sz="2200" b="1" dirty="0">
              <a:effectLst/>
              <a:latin typeface="+mn-ea"/>
              <a:ea typeface="+mn-ea"/>
            </a:rPr>
            <a:t>）。</a:t>
          </a:r>
          <a:endParaRPr lang="en" sz="2200" b="1" dirty="0">
            <a:effectLst/>
            <a:latin typeface="+mn-ea"/>
            <a:ea typeface="+mn-ea"/>
          </a:endParaRP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kumimoji="1" lang="ja-JP" altLang="en-US" sz="1800" b="1" dirty="0"/>
            <a:t>契約の根拠を得るため（出</a:t>
          </a:r>
          <a:r>
            <a:rPr kumimoji="1" lang="en-US" altLang="ja-JP" sz="1800" b="1" dirty="0"/>
            <a:t>19:3-7</a:t>
          </a:r>
          <a:r>
            <a:rPr kumimoji="1" lang="ja-JP" altLang="en-US" sz="1800" b="1" dirty="0"/>
            <a:t>）</a:t>
          </a:r>
          <a:endParaRPr lang="en" sz="1800" b="1" dirty="0"/>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nchor="t"/>
        <a:lstStyle/>
        <a:p>
          <a:pPr>
            <a:lnSpc>
              <a:spcPts val="1700"/>
            </a:lnSpc>
            <a:buNone/>
          </a:pPr>
          <a:r>
            <a:rPr kumimoji="1" lang="ja-JP" altLang="en-US" sz="1800" b="1" dirty="0">
              <a:latin typeface="+mn-ea"/>
              <a:ea typeface="+mn-ea"/>
            </a:rPr>
            <a:t>シナイ山での神の顕現について人々の反応を示し、指示を受けるため（出</a:t>
          </a:r>
          <a:r>
            <a:rPr kumimoji="1" lang="en-US" altLang="ja-JP" sz="1800" b="1" dirty="0">
              <a:latin typeface="+mn-ea"/>
              <a:ea typeface="+mn-ea"/>
            </a:rPr>
            <a:t>19:8-14</a:t>
          </a:r>
          <a:r>
            <a:rPr kumimoji="1" lang="ja-JP" altLang="en-US" sz="1800" b="1" dirty="0">
              <a:latin typeface="+mn-ea"/>
              <a:ea typeface="+mn-ea"/>
            </a:rPr>
            <a:t>）</a:t>
          </a:r>
          <a:r>
            <a:rPr lang="en" sz="1800" b="1" dirty="0">
              <a:latin typeface="+mn-ea"/>
              <a:ea typeface="+mn-ea"/>
            </a:rPr>
            <a:t>(</a:t>
          </a:r>
          <a:r>
            <a:rPr lang="ja-JP" altLang="en-US" sz="1800" b="1" dirty="0">
              <a:latin typeface="+mn-ea"/>
              <a:ea typeface="+mn-ea"/>
            </a:rPr>
            <a:t>出</a:t>
          </a:r>
          <a:r>
            <a:rPr lang="en" sz="1800" b="1" dirty="0">
              <a:latin typeface="+mn-ea"/>
              <a:ea typeface="+mn-ea"/>
            </a:rPr>
            <a:t> 19:8-14)</a:t>
          </a: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kumimoji="1" lang="ja-JP" altLang="en-US" sz="1800" b="1" dirty="0"/>
            <a:t>新しい指示を受けるため（出</a:t>
          </a:r>
          <a:r>
            <a:rPr kumimoji="1" lang="en-US" altLang="ja-JP" sz="1800" b="1" dirty="0"/>
            <a:t>19:20-25</a:t>
          </a:r>
          <a:r>
            <a:rPr kumimoji="1" lang="ja-JP" altLang="en-US" sz="1800" b="1" dirty="0"/>
            <a:t>）</a:t>
          </a:r>
          <a:endParaRPr lang="en" sz="1800" b="1" dirty="0"/>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kumimoji="1" lang="ja-JP" altLang="en-US" sz="1800" b="1" dirty="0"/>
            <a:t>補足的な律法を受けるため（出</a:t>
          </a:r>
          <a:r>
            <a:rPr kumimoji="1" lang="en-US" altLang="ja-JP" sz="1800" b="1" dirty="0"/>
            <a:t>20:21</a:t>
          </a:r>
          <a:r>
            <a:rPr kumimoji="1" lang="ja-JP" altLang="en-US" sz="1800" b="1" dirty="0"/>
            <a:t>、</a:t>
          </a:r>
          <a:r>
            <a:rPr kumimoji="1" lang="en-US" altLang="ja-JP" sz="1800" b="1" dirty="0"/>
            <a:t>24:3</a:t>
          </a:r>
          <a:r>
            <a:rPr kumimoji="1" lang="ja-JP" altLang="en-US" sz="1800" b="1" dirty="0"/>
            <a:t>）</a:t>
          </a:r>
          <a:endParaRPr lang="en" sz="1800" b="1" dirty="0"/>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nchor="t"/>
        <a:lstStyle/>
        <a:p>
          <a:pPr>
            <a:lnSpc>
              <a:spcPts val="1800"/>
            </a:lnSpc>
            <a:buNone/>
          </a:pPr>
          <a:r>
            <a:rPr kumimoji="1" lang="ja-JP" altLang="en-US" sz="1800" b="1" dirty="0">
              <a:latin typeface="+mn-ea"/>
              <a:ea typeface="+mn-ea"/>
            </a:rPr>
            <a:t>神の指によって書かれた十戒と、聖所の型紙を受け取るため            （出</a:t>
          </a:r>
          <a:r>
            <a:rPr kumimoji="1" lang="en-US" altLang="ja-JP" sz="1800" b="1" dirty="0">
              <a:latin typeface="+mn-ea"/>
              <a:ea typeface="+mn-ea"/>
            </a:rPr>
            <a:t>24:12</a:t>
          </a:r>
          <a:r>
            <a:rPr kumimoji="1" lang="ja-JP" altLang="en-US" sz="1800" b="1" dirty="0">
              <a:latin typeface="+mn-ea"/>
              <a:ea typeface="+mn-ea"/>
            </a:rPr>
            <a:t>、</a:t>
          </a:r>
          <a:r>
            <a:rPr kumimoji="1" lang="en-US" altLang="ja-JP" sz="1800" b="1" dirty="0">
              <a:latin typeface="+mn-ea"/>
              <a:ea typeface="+mn-ea"/>
            </a:rPr>
            <a:t>18</a:t>
          </a:r>
          <a:r>
            <a:rPr kumimoji="1" lang="ja-JP" altLang="en-US" sz="1800" b="1" dirty="0">
              <a:latin typeface="+mn-ea"/>
              <a:ea typeface="+mn-ea"/>
            </a:rPr>
            <a:t>、</a:t>
          </a:r>
          <a:r>
            <a:rPr kumimoji="1" lang="en-US" altLang="ja-JP" sz="1800" b="1" dirty="0">
              <a:latin typeface="+mn-ea"/>
              <a:ea typeface="+mn-ea"/>
            </a:rPr>
            <a:t>32:15</a:t>
          </a:r>
          <a:r>
            <a:rPr kumimoji="1" lang="ja-JP" altLang="en-US" sz="1800" b="1" dirty="0">
              <a:latin typeface="+mn-ea"/>
              <a:ea typeface="+mn-ea"/>
            </a:rPr>
            <a:t>）</a:t>
          </a:r>
          <a:endParaRPr lang="en" sz="1800" b="1" dirty="0">
            <a:latin typeface="+mn-ea"/>
            <a:ea typeface="+mn-ea"/>
          </a:endParaRP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kumimoji="1" lang="ja-JP" altLang="en-US" sz="1800" b="1" dirty="0">
              <a:latin typeface="+mn-ea"/>
              <a:ea typeface="+mn-ea"/>
            </a:rPr>
            <a:t>金の子牛の罪を執り成すため（出</a:t>
          </a:r>
          <a:r>
            <a:rPr kumimoji="1" lang="en-US" altLang="ja-JP" sz="1800" b="1" dirty="0">
              <a:latin typeface="+mn-ea"/>
              <a:ea typeface="+mn-ea"/>
            </a:rPr>
            <a:t>32:30</a:t>
          </a:r>
          <a:r>
            <a:rPr kumimoji="1" lang="ja-JP" altLang="en-US" sz="1800" b="1" dirty="0">
              <a:latin typeface="+mn-ea"/>
              <a:ea typeface="+mn-ea"/>
            </a:rPr>
            <a:t>）</a:t>
          </a:r>
          <a:endParaRPr lang="en" sz="1800" b="1" dirty="0">
            <a:latin typeface="+mn-ea"/>
            <a:ea typeface="+mn-ea"/>
          </a:endParaRP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nchor="t"/>
        <a:lstStyle/>
        <a:p>
          <a:pPr>
            <a:lnSpc>
              <a:spcPts val="1800"/>
            </a:lnSpc>
            <a:buNone/>
          </a:pPr>
          <a:r>
            <a:rPr kumimoji="1" lang="ja-JP" altLang="en-US" sz="1800" b="1" dirty="0">
              <a:latin typeface="+mn-ea"/>
              <a:ea typeface="+mn-ea"/>
            </a:rPr>
            <a:t>そうすれば、神はご自分の栄光を彼に示され、十戒の書かれた新しい石版を受け取られた（出</a:t>
          </a:r>
          <a:r>
            <a:rPr kumimoji="1" lang="en-US" altLang="ja-JP" sz="1800" b="1" dirty="0">
              <a:latin typeface="+mn-ea"/>
              <a:ea typeface="+mn-ea"/>
            </a:rPr>
            <a:t>34:1-5</a:t>
          </a:r>
          <a:r>
            <a:rPr kumimoji="1" lang="ja-JP" altLang="en-US" sz="1800" b="1" dirty="0">
              <a:latin typeface="+mn-ea"/>
              <a:ea typeface="+mn-ea"/>
            </a:rPr>
            <a:t>）</a:t>
          </a:r>
          <a:endParaRPr lang="en" sz="1800" b="1" dirty="0">
            <a:latin typeface="+mn-ea"/>
            <a:ea typeface="+mn-ea"/>
          </a:endParaRP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2">
                  <a:lumMod val="40000"/>
                  <a:lumOff val="60000"/>
                </a:schemeClr>
              </a:solidFill>
              <a:effectLst>
                <a:outerShdw blurRad="38100" dist="38100" dir="2700000" algn="tl">
                  <a:srgbClr val="000000">
                    <a:alpha val="43137"/>
                  </a:srgbClr>
                </a:outerShdw>
              </a:effectLst>
            </a:rPr>
            <a:t>神とモーセの関係は次第に深まっていった</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神はモーセに　　　　　　　　　ヨブ記と創世記を書かせた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神は燃える柴から彼を呼ばれた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モーセは、神がエジプトの神々をどのように打ち破ったかを見た。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イスラエルを解放するために　　紅海が割れるのを目撃した。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彼は神がイスラエルをシナイに　　導くのを見ていた。</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２人は山で丸</a:t>
          </a:r>
          <a:r>
            <a:rPr kumimoji="1" lang="en-US" altLang="ja-JP" sz="2000" b="1" kern="1200" dirty="0">
              <a:effectLst>
                <a:outerShdw blurRad="38100" dist="38100" dir="2700000" algn="tl">
                  <a:srgbClr val="000000">
                    <a:alpha val="43137"/>
                  </a:srgbClr>
                </a:outerShdw>
              </a:effectLst>
            </a:rPr>
            <a:t>40</a:t>
          </a:r>
          <a:r>
            <a:rPr kumimoji="1" lang="ja-JP" altLang="en-US" sz="2000" b="1" kern="1200" dirty="0">
              <a:effectLst>
                <a:outerShdw blurRad="38100" dist="38100" dir="2700000" algn="tl">
                  <a:srgbClr val="000000">
                    <a:alpha val="43137"/>
                  </a:srgbClr>
                </a:outerShdw>
              </a:effectLst>
            </a:rPr>
            <a:t>日間を　　　　　共に過ごした</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２人の関係は日に日に　　　　　深まっていった。</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神</a:t>
          </a:r>
          <a:endParaRPr lang="en" sz="2000" b="1" kern="1200" dirty="0"/>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あなたは私の友人であり、私の寵愛を受けている</a:t>
          </a:r>
          <a:endParaRPr lang="en" sz="2000" b="1" kern="1200" dirty="0"/>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モーセ</a:t>
          </a:r>
          <a:endParaRPr lang="en" sz="2000" b="1" kern="1200" dirty="0"/>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もし本当にそうなら、あなたの道を教えてください。</a:t>
          </a:r>
          <a:endParaRPr lang="es-ES" sz="2000" b="1"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神</a:t>
          </a:r>
          <a:endParaRPr lang="en" sz="2000" b="1" kern="1200" dirty="0"/>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わたしの臨在があなたとともに行き、あなたに安息を与える。</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モーセ</a:t>
          </a:r>
          <a:endParaRPr lang="en" sz="2000" b="1" kern="1200" dirty="0"/>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dirty="0"/>
            <a:t>もしあなたの臨在が私たちと共にないなら、私たちをここから上へ送らないでください</a:t>
          </a:r>
          <a:endParaRPr lang="en" sz="1900" b="1" kern="1200" dirty="0"/>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モーセ</a:t>
          </a:r>
          <a:endParaRPr lang="en" sz="2000" b="1" kern="1200" dirty="0"/>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dirty="0"/>
            <a:t>私たちと一緒に来てくださらないなら、私に満足していることを知ることができますか？</a:t>
          </a:r>
          <a:endParaRPr lang="en" sz="1900" b="1" kern="1200" dirty="0"/>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神</a:t>
          </a:r>
          <a:endParaRPr lang="en" sz="2000" b="1" kern="1200" dirty="0"/>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dirty="0"/>
            <a:t>了解だ。君の頼みを聞こう。君は私のお気に入りで、君のことを友人だと思っている。</a:t>
          </a:r>
          <a:endParaRPr lang="en" sz="1900" b="1" kern="1200" dirty="0"/>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203283" y="584"/>
          <a:ext cx="5007556" cy="819993"/>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effectLst/>
              <a:latin typeface="+mn-ea"/>
              <a:ea typeface="+mn-ea"/>
            </a:rPr>
            <a:t>モーセは尋ねた： あなたの栄光を　　お示しください</a:t>
          </a:r>
          <a:r>
            <a:rPr lang="en" sz="2200" b="1" kern="1200" dirty="0">
              <a:effectLst/>
              <a:latin typeface="+mn-ea"/>
              <a:ea typeface="+mn-ea"/>
            </a:rPr>
            <a:t>(</a:t>
          </a:r>
          <a:r>
            <a:rPr lang="ja-JP" altLang="en-US" sz="2200" b="1" kern="1200" dirty="0">
              <a:effectLst/>
              <a:latin typeface="+mn-ea"/>
              <a:ea typeface="+mn-ea"/>
            </a:rPr>
            <a:t>出</a:t>
          </a:r>
          <a:r>
            <a:rPr lang="en" sz="2200" b="1" kern="1200" dirty="0">
              <a:effectLst/>
              <a:latin typeface="+mn-ea"/>
              <a:ea typeface="+mn-ea"/>
            </a:rPr>
            <a:t> 33:18)</a:t>
          </a:r>
        </a:p>
      </dsp:txBody>
      <dsp:txXfrm>
        <a:off x="243312" y="40613"/>
        <a:ext cx="4927498" cy="739935"/>
      </dsp:txXfrm>
    </dsp:sp>
    <dsp:sp modelId="{8018E06C-37BA-4BE2-AF8E-D159F5E87AEB}">
      <dsp:nvSpPr>
        <dsp:cNvPr id="0" name=""/>
        <dsp:cNvSpPr/>
      </dsp:nvSpPr>
      <dsp:spPr>
        <a:xfrm>
          <a:off x="2537666" y="868008"/>
          <a:ext cx="338789" cy="338789"/>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582572" y="997561"/>
        <a:ext cx="248977" cy="79683"/>
      </dsp:txXfrm>
    </dsp:sp>
    <dsp:sp modelId="{270044A2-F123-4FAF-B701-DB1324C4F9D6}">
      <dsp:nvSpPr>
        <dsp:cNvPr id="0" name=""/>
        <dsp:cNvSpPr/>
      </dsp:nvSpPr>
      <dsp:spPr>
        <a:xfrm>
          <a:off x="203283" y="1254229"/>
          <a:ext cx="5007556" cy="819993"/>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latin typeface="+mn-ea"/>
              <a:ea typeface="+mn-ea"/>
            </a:rPr>
            <a:t>神は答</a:t>
          </a:r>
          <a:r>
            <a:rPr kumimoji="1" lang="ja-JP" altLang="en-US" sz="2200" b="1" kern="1200" dirty="0">
              <a:effectLst/>
              <a:latin typeface="+mn-ea"/>
              <a:ea typeface="+mn-ea"/>
            </a:rPr>
            <a:t>えられた： わたしの慈しみを　あなたに示そう</a:t>
          </a:r>
          <a:r>
            <a:rPr lang="en" sz="2200" b="1" kern="1200" dirty="0">
              <a:effectLst/>
              <a:latin typeface="+mn-ea"/>
              <a:ea typeface="+mn-ea"/>
            </a:rPr>
            <a:t>(</a:t>
          </a:r>
          <a:r>
            <a:rPr lang="ja-JP" altLang="en-US" sz="2200" b="1" kern="1200" dirty="0">
              <a:effectLst/>
              <a:latin typeface="+mn-ea"/>
              <a:ea typeface="+mn-ea"/>
            </a:rPr>
            <a:t>出</a:t>
          </a:r>
          <a:r>
            <a:rPr lang="en" sz="2200" b="1" kern="1200" dirty="0">
              <a:effectLst/>
              <a:latin typeface="+mn-ea"/>
              <a:ea typeface="+mn-ea"/>
            </a:rPr>
            <a:t> 33:19)</a:t>
          </a:r>
        </a:p>
      </dsp:txBody>
      <dsp:txXfrm>
        <a:off x="243312" y="1294258"/>
        <a:ext cx="4927498" cy="739935"/>
      </dsp:txXfrm>
    </dsp:sp>
    <dsp:sp modelId="{E0465194-55FE-440B-BD97-DF64FDA44341}">
      <dsp:nvSpPr>
        <dsp:cNvPr id="0" name=""/>
        <dsp:cNvSpPr/>
      </dsp:nvSpPr>
      <dsp:spPr>
        <a:xfrm>
          <a:off x="2537666" y="2121653"/>
          <a:ext cx="338789" cy="338789"/>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582572" y="2251206"/>
        <a:ext cx="248977" cy="79683"/>
      </dsp:txXfrm>
    </dsp:sp>
    <dsp:sp modelId="{19BC3635-2692-406A-A7C7-A551593D9345}">
      <dsp:nvSpPr>
        <dsp:cNvPr id="0" name=""/>
        <dsp:cNvSpPr/>
      </dsp:nvSpPr>
      <dsp:spPr>
        <a:xfrm>
          <a:off x="203283" y="2507873"/>
          <a:ext cx="5007556" cy="819993"/>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effectLst/>
              <a:latin typeface="+mn-ea"/>
              <a:ea typeface="+mn-ea"/>
            </a:rPr>
            <a:t>神が彼に示されたのは、彼の品性　　であった（出</a:t>
          </a:r>
          <a:r>
            <a:rPr kumimoji="1" lang="en-US" altLang="ja-JP" sz="2200" b="1" kern="1200" dirty="0">
              <a:effectLst/>
              <a:latin typeface="+mn-ea"/>
              <a:ea typeface="+mn-ea"/>
            </a:rPr>
            <a:t>34:6-7</a:t>
          </a:r>
          <a:r>
            <a:rPr kumimoji="1" lang="ja-JP" altLang="en-US" sz="2200" b="1" kern="1200" dirty="0">
              <a:effectLst/>
              <a:latin typeface="+mn-ea"/>
              <a:ea typeface="+mn-ea"/>
            </a:rPr>
            <a:t>）。</a:t>
          </a:r>
          <a:endParaRPr lang="en" sz="2200" b="1" kern="1200" dirty="0">
            <a:effectLst/>
            <a:latin typeface="+mn-ea"/>
            <a:ea typeface="+mn-ea"/>
          </a:endParaRPr>
        </a:p>
      </dsp:txBody>
      <dsp:txXfrm>
        <a:off x="243312" y="2547902"/>
        <a:ext cx="4927498" cy="739935"/>
      </dsp:txXfrm>
    </dsp:sp>
    <dsp:sp modelId="{901DACB5-B2CA-44EB-9753-87793F31A902}">
      <dsp:nvSpPr>
        <dsp:cNvPr id="0" name=""/>
        <dsp:cNvSpPr/>
      </dsp:nvSpPr>
      <dsp:spPr>
        <a:xfrm>
          <a:off x="5298458" y="1555579"/>
          <a:ext cx="185750" cy="217292"/>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298458" y="1599037"/>
        <a:ext cx="130025" cy="130376"/>
      </dsp:txXfrm>
    </dsp:sp>
    <dsp:sp modelId="{E72754C5-A708-4BDA-B205-2A80F46248FA}">
      <dsp:nvSpPr>
        <dsp:cNvPr id="0" name=""/>
        <dsp:cNvSpPr/>
      </dsp:nvSpPr>
      <dsp:spPr>
        <a:xfrm>
          <a:off x="5561312" y="242851"/>
          <a:ext cx="2131629" cy="2842749"/>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ts val="3200"/>
            </a:lnSpc>
            <a:spcBef>
              <a:spcPct val="0"/>
            </a:spcBef>
            <a:spcAft>
              <a:spcPct val="35000"/>
            </a:spcAft>
            <a:buNone/>
          </a:pPr>
          <a:r>
            <a:rPr kumimoji="1" lang="ja-JP" altLang="en-US" sz="2800" b="1" kern="1200" dirty="0">
              <a:solidFill>
                <a:schemeClr val="bg1"/>
              </a:solidFill>
              <a:effectLst>
                <a:outerShdw blurRad="38100" dist="38100" dir="2700000" algn="tl">
                  <a:srgbClr val="000000">
                    <a:alpha val="43137"/>
                  </a:srgbClr>
                </a:outerShdw>
              </a:effectLst>
            </a:rPr>
            <a:t>神の栄光　とは、　　神の善、　　すなわち　　神の品性　　である。</a:t>
          </a:r>
          <a:endParaRPr lang="en" sz="2800" b="1" kern="1200" dirty="0">
            <a:solidFill>
              <a:schemeClr val="bg1"/>
            </a:solidFill>
            <a:effectLst>
              <a:outerShdw blurRad="38100" dist="38100" dir="2700000" algn="tl">
                <a:srgbClr val="000000">
                  <a:alpha val="43137"/>
                </a:srgbClr>
              </a:outerShdw>
            </a:effectLst>
          </a:endParaRPr>
        </a:p>
      </dsp:txBody>
      <dsp:txXfrm>
        <a:off x="5665370" y="346909"/>
        <a:ext cx="1923513" cy="2634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kumimoji="1" lang="ja-JP" altLang="en-US" sz="1800" b="1" kern="1200" dirty="0"/>
            <a:t>契約の根拠を得るため（出</a:t>
          </a:r>
          <a:r>
            <a:rPr kumimoji="1" lang="en-US" altLang="ja-JP" sz="1800" b="1" kern="1200" dirty="0"/>
            <a:t>19:3-7</a:t>
          </a:r>
          <a:r>
            <a:rPr kumimoji="1" lang="ja-JP" altLang="en-US" sz="1800" b="1" kern="1200" dirty="0"/>
            <a:t>）</a:t>
          </a:r>
          <a:endParaRPr lang="en" sz="1800" b="1" kern="1200" dirty="0"/>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t" anchorCtr="0">
          <a:noAutofit/>
        </a:bodyPr>
        <a:lstStyle/>
        <a:p>
          <a:pPr marL="171450" lvl="1" indent="-171450" algn="l" defTabSz="800100">
            <a:lnSpc>
              <a:spcPts val="1700"/>
            </a:lnSpc>
            <a:spcBef>
              <a:spcPct val="0"/>
            </a:spcBef>
            <a:spcAft>
              <a:spcPct val="15000"/>
            </a:spcAft>
            <a:buNone/>
          </a:pPr>
          <a:r>
            <a:rPr kumimoji="1" lang="ja-JP" altLang="en-US" sz="1800" b="1" kern="1200" dirty="0">
              <a:latin typeface="+mn-ea"/>
              <a:ea typeface="+mn-ea"/>
            </a:rPr>
            <a:t>シナイ山での神の顕現について人々の反応を示し、指示を受けるため（出</a:t>
          </a:r>
          <a:r>
            <a:rPr kumimoji="1" lang="en-US" altLang="ja-JP" sz="1800" b="1" kern="1200" dirty="0">
              <a:latin typeface="+mn-ea"/>
              <a:ea typeface="+mn-ea"/>
            </a:rPr>
            <a:t>19:8-14</a:t>
          </a:r>
          <a:r>
            <a:rPr kumimoji="1" lang="ja-JP" altLang="en-US" sz="1800" b="1" kern="1200" dirty="0">
              <a:latin typeface="+mn-ea"/>
              <a:ea typeface="+mn-ea"/>
            </a:rPr>
            <a:t>）</a:t>
          </a:r>
          <a:r>
            <a:rPr lang="en" sz="1800" b="1" kern="1200" dirty="0">
              <a:latin typeface="+mn-ea"/>
              <a:ea typeface="+mn-ea"/>
            </a:rPr>
            <a:t>(</a:t>
          </a:r>
          <a:r>
            <a:rPr lang="ja-JP" altLang="en-US" sz="1800" b="1" kern="1200" dirty="0">
              <a:latin typeface="+mn-ea"/>
              <a:ea typeface="+mn-ea"/>
            </a:rPr>
            <a:t>出</a:t>
          </a:r>
          <a:r>
            <a:rPr lang="en" sz="1800" b="1" kern="1200" dirty="0">
              <a:latin typeface="+mn-ea"/>
              <a:ea typeface="+mn-ea"/>
            </a:rPr>
            <a:t> 19:8-14)</a:t>
          </a: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kumimoji="1" lang="ja-JP" altLang="en-US" sz="1800" b="1" kern="1200" dirty="0"/>
            <a:t>新しい指示を受けるため（出</a:t>
          </a:r>
          <a:r>
            <a:rPr kumimoji="1" lang="en-US" altLang="ja-JP" sz="1800" b="1" kern="1200" dirty="0"/>
            <a:t>19:20-25</a:t>
          </a:r>
          <a:r>
            <a:rPr kumimoji="1" lang="ja-JP" altLang="en-US" sz="1800" b="1" kern="1200" dirty="0"/>
            <a:t>）</a:t>
          </a:r>
          <a:endParaRPr lang="en" sz="1800" b="1" kern="1200" dirty="0"/>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kumimoji="1" lang="ja-JP" altLang="en-US" sz="1800" b="1" kern="1200" dirty="0"/>
            <a:t>補足的な律法を受けるため（出</a:t>
          </a:r>
          <a:r>
            <a:rPr kumimoji="1" lang="en-US" altLang="ja-JP" sz="1800" b="1" kern="1200" dirty="0"/>
            <a:t>20:21</a:t>
          </a:r>
          <a:r>
            <a:rPr kumimoji="1" lang="ja-JP" altLang="en-US" sz="1800" b="1" kern="1200" dirty="0"/>
            <a:t>、</a:t>
          </a:r>
          <a:r>
            <a:rPr kumimoji="1" lang="en-US" altLang="ja-JP" sz="1800" b="1" kern="1200" dirty="0"/>
            <a:t>24:3</a:t>
          </a:r>
          <a:r>
            <a:rPr kumimoji="1" lang="ja-JP" altLang="en-US" sz="1800" b="1" kern="1200" dirty="0"/>
            <a:t>）</a:t>
          </a:r>
          <a:endParaRPr lang="en" sz="1800" b="1" kern="1200" dirty="0"/>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t" anchorCtr="0">
          <a:noAutofit/>
        </a:bodyPr>
        <a:lstStyle/>
        <a:p>
          <a:pPr marL="171450" lvl="1" indent="-171450" algn="l" defTabSz="800100">
            <a:lnSpc>
              <a:spcPts val="1800"/>
            </a:lnSpc>
            <a:spcBef>
              <a:spcPct val="0"/>
            </a:spcBef>
            <a:spcAft>
              <a:spcPct val="15000"/>
            </a:spcAft>
            <a:buNone/>
          </a:pPr>
          <a:r>
            <a:rPr kumimoji="1" lang="ja-JP" altLang="en-US" sz="1800" b="1" kern="1200" dirty="0">
              <a:latin typeface="+mn-ea"/>
              <a:ea typeface="+mn-ea"/>
            </a:rPr>
            <a:t>神の指によって書かれた十戒と、聖所の型紙を受け取るため            （出</a:t>
          </a:r>
          <a:r>
            <a:rPr kumimoji="1" lang="en-US" altLang="ja-JP" sz="1800" b="1" kern="1200" dirty="0">
              <a:latin typeface="+mn-ea"/>
              <a:ea typeface="+mn-ea"/>
            </a:rPr>
            <a:t>24:12</a:t>
          </a:r>
          <a:r>
            <a:rPr kumimoji="1" lang="ja-JP" altLang="en-US" sz="1800" b="1" kern="1200" dirty="0">
              <a:latin typeface="+mn-ea"/>
              <a:ea typeface="+mn-ea"/>
            </a:rPr>
            <a:t>、</a:t>
          </a:r>
          <a:r>
            <a:rPr kumimoji="1" lang="en-US" altLang="ja-JP" sz="1800" b="1" kern="1200" dirty="0">
              <a:latin typeface="+mn-ea"/>
              <a:ea typeface="+mn-ea"/>
            </a:rPr>
            <a:t>18</a:t>
          </a:r>
          <a:r>
            <a:rPr kumimoji="1" lang="ja-JP" altLang="en-US" sz="1800" b="1" kern="1200" dirty="0">
              <a:latin typeface="+mn-ea"/>
              <a:ea typeface="+mn-ea"/>
            </a:rPr>
            <a:t>、</a:t>
          </a:r>
          <a:r>
            <a:rPr kumimoji="1" lang="en-US" altLang="ja-JP" sz="1800" b="1" kern="1200" dirty="0">
              <a:latin typeface="+mn-ea"/>
              <a:ea typeface="+mn-ea"/>
            </a:rPr>
            <a:t>32:15</a:t>
          </a:r>
          <a:r>
            <a:rPr kumimoji="1" lang="ja-JP" altLang="en-US" sz="1800" b="1" kern="1200" dirty="0">
              <a:latin typeface="+mn-ea"/>
              <a:ea typeface="+mn-ea"/>
            </a:rPr>
            <a:t>）</a:t>
          </a:r>
          <a:endParaRPr lang="en" sz="1800" b="1" kern="1200" dirty="0">
            <a:latin typeface="+mn-ea"/>
            <a:ea typeface="+mn-ea"/>
          </a:endParaRP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kumimoji="1" lang="ja-JP" altLang="en-US" sz="1800" b="1" kern="1200" dirty="0">
              <a:latin typeface="+mn-ea"/>
              <a:ea typeface="+mn-ea"/>
            </a:rPr>
            <a:t>金の子牛の罪を執り成すため（出</a:t>
          </a:r>
          <a:r>
            <a:rPr kumimoji="1" lang="en-US" altLang="ja-JP" sz="1800" b="1" kern="1200" dirty="0">
              <a:latin typeface="+mn-ea"/>
              <a:ea typeface="+mn-ea"/>
            </a:rPr>
            <a:t>32:30</a:t>
          </a:r>
          <a:r>
            <a:rPr kumimoji="1" lang="ja-JP" altLang="en-US" sz="1800" b="1" kern="1200" dirty="0">
              <a:latin typeface="+mn-ea"/>
              <a:ea typeface="+mn-ea"/>
            </a:rPr>
            <a:t>）</a:t>
          </a:r>
          <a:endParaRPr lang="en" sz="1800" b="1" kern="1200" dirty="0">
            <a:latin typeface="+mn-ea"/>
            <a:ea typeface="+mn-ea"/>
          </a:endParaRP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t" anchorCtr="0">
          <a:noAutofit/>
        </a:bodyPr>
        <a:lstStyle/>
        <a:p>
          <a:pPr marL="171450" lvl="1" indent="-171450" algn="l" defTabSz="800100">
            <a:lnSpc>
              <a:spcPts val="1800"/>
            </a:lnSpc>
            <a:spcBef>
              <a:spcPct val="0"/>
            </a:spcBef>
            <a:spcAft>
              <a:spcPct val="15000"/>
            </a:spcAft>
            <a:buNone/>
          </a:pPr>
          <a:r>
            <a:rPr kumimoji="1" lang="ja-JP" altLang="en-US" sz="1800" b="1" kern="1200" dirty="0">
              <a:latin typeface="+mn-ea"/>
              <a:ea typeface="+mn-ea"/>
            </a:rPr>
            <a:t>そうすれば、神はご自分の栄光を彼に示され、十戒の書かれた新しい石版を受け取られた（出</a:t>
          </a:r>
          <a:r>
            <a:rPr kumimoji="1" lang="en-US" altLang="ja-JP" sz="1800" b="1" kern="1200" dirty="0">
              <a:latin typeface="+mn-ea"/>
              <a:ea typeface="+mn-ea"/>
            </a:rPr>
            <a:t>34:1-5</a:t>
          </a:r>
          <a:r>
            <a:rPr kumimoji="1" lang="ja-JP" altLang="en-US" sz="1800" b="1" kern="1200" dirty="0">
              <a:latin typeface="+mn-ea"/>
              <a:ea typeface="+mn-ea"/>
            </a:rPr>
            <a:t>）</a:t>
          </a:r>
          <a:endParaRPr lang="en" sz="1800" b="1" kern="1200" dirty="0">
            <a:latin typeface="+mn-ea"/>
            <a:ea typeface="+mn-ea"/>
          </a:endParaRP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D2FA8-FF67-447C-8C56-AB7EBA55BD3B}" type="datetimeFigureOut">
              <a:rPr kumimoji="1" lang="ja-JP" altLang="en-US" smtClean="0"/>
              <a:t>2025/9/14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B4A2F-B902-4E7D-99A6-42EA24543B5A}" type="slidenum">
              <a:rPr kumimoji="1" lang="ja-JP" altLang="en-US" smtClean="0"/>
              <a:t>‹Nº›</a:t>
            </a:fld>
            <a:endParaRPr kumimoji="1" lang="ja-JP" altLang="en-US"/>
          </a:p>
        </p:txBody>
      </p:sp>
    </p:spTree>
    <p:extLst>
      <p:ext uri="{BB962C8B-B14F-4D97-AF65-F5344CB8AC3E}">
        <p14:creationId xmlns:p14="http://schemas.microsoft.com/office/powerpoint/2010/main" val="2544032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1B4A2F-B902-4E7D-99A6-42EA24543B5A}" type="slidenum">
              <a:rPr kumimoji="1" lang="ja-JP" altLang="en-US" smtClean="0"/>
              <a:t>11</a:t>
            </a:fld>
            <a:endParaRPr kumimoji="1" lang="ja-JP" altLang="en-US"/>
          </a:p>
        </p:txBody>
      </p:sp>
    </p:spTree>
    <p:extLst>
      <p:ext uri="{BB962C8B-B14F-4D97-AF65-F5344CB8AC3E}">
        <p14:creationId xmlns:p14="http://schemas.microsoft.com/office/powerpoint/2010/main" val="211706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14/09/2025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14/09/2025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14/09/2025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9.png"/><Relationship Id="rId7" Type="http://schemas.openxmlformats.org/officeDocument/2006/relationships/diagramLayout" Target="../diagrams/layou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31.jpeg"/><Relationship Id="rId5" Type="http://schemas.microsoft.com/office/2007/relationships/hdphoto" Target="../media/hdphoto3.wdp"/><Relationship Id="rId10" Type="http://schemas.microsoft.com/office/2007/relationships/diagramDrawing" Target="../diagrams/drawing3.xml"/><Relationship Id="rId4" Type="http://schemas.openxmlformats.org/officeDocument/2006/relationships/image" Target="../media/image30.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6695490" y="393695"/>
            <a:ext cx="5496510" cy="1606530"/>
          </a:xfrm>
          <a:prstGeom prst="rect">
            <a:avLst/>
          </a:prstGeom>
          <a:noFill/>
          <a:effectLst/>
        </p:spPr>
        <p:txBody>
          <a:bodyPr wrap="square" rtlCol="0">
            <a:spAutoFit/>
          </a:bodyPr>
          <a:lstStyle/>
          <a:p>
            <a:pPr algn="ctr">
              <a:lnSpc>
                <a:spcPts val="6000"/>
              </a:lnSpc>
            </a:pPr>
            <a:r>
              <a:rPr lang="ja-JP" altLang="en-US"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「あなたの栄光を　　お示しください」</a:t>
            </a:r>
            <a:endPar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9F0DD334-53E2-5DB4-8578-7A992BCE9087}"/>
              </a:ext>
            </a:extLst>
          </p:cNvPr>
          <p:cNvSpPr txBox="1"/>
          <p:nvPr/>
        </p:nvSpPr>
        <p:spPr>
          <a:xfrm>
            <a:off x="250478" y="5867721"/>
            <a:ext cx="2708479" cy="707886"/>
          </a:xfrm>
          <a:prstGeom prst="rect">
            <a:avLst/>
          </a:prstGeom>
          <a:noFill/>
        </p:spPr>
        <p:txBody>
          <a:bodyPr wrap="square" rtlCol="0">
            <a:spAutoFit/>
          </a:bodyPr>
          <a:lstStyle/>
          <a:p>
            <a:r>
              <a:rPr lang="en-US" altLang="ja-JP" sz="2000" b="1" dirty="0">
                <a:solidFill>
                  <a:srgbClr val="FFF7C9"/>
                </a:solidFill>
                <a:effectLst>
                  <a:outerShdw blurRad="38100" dist="38100" dir="2700000" algn="tl">
                    <a:srgbClr val="000000">
                      <a:alpha val="43137"/>
                    </a:srgbClr>
                  </a:outerShdw>
                </a:effectLst>
                <a:latin typeface="+mn-ea"/>
              </a:rPr>
              <a:t>2025</a:t>
            </a:r>
            <a:r>
              <a:rPr lang="ja-JP" altLang="en-US" sz="2000" b="1" dirty="0">
                <a:solidFill>
                  <a:srgbClr val="FFF7C9"/>
                </a:solidFill>
                <a:effectLst>
                  <a:outerShdw blurRad="38100" dist="38100" dir="2700000" algn="tl">
                    <a:srgbClr val="000000">
                      <a:alpha val="43137"/>
                    </a:srgbClr>
                  </a:outerShdw>
                </a:effectLst>
                <a:latin typeface="+mn-ea"/>
              </a:rPr>
              <a:t>年　</a:t>
            </a:r>
            <a:r>
              <a:rPr lang="en-US" altLang="ja-JP" sz="2000" b="1" dirty="0">
                <a:solidFill>
                  <a:srgbClr val="FFF7C9"/>
                </a:solidFill>
                <a:effectLst>
                  <a:outerShdw blurRad="38100" dist="38100" dir="2700000" algn="tl">
                    <a:srgbClr val="000000">
                      <a:alpha val="43137"/>
                    </a:srgbClr>
                  </a:outerShdw>
                </a:effectLst>
                <a:latin typeface="+mn-ea"/>
              </a:rPr>
              <a:t>9</a:t>
            </a:r>
            <a:r>
              <a:rPr lang="ja-JP" altLang="en-US" sz="2000" b="1" dirty="0">
                <a:solidFill>
                  <a:srgbClr val="FFF7C9"/>
                </a:solidFill>
                <a:effectLst>
                  <a:outerShdw blurRad="38100" dist="38100" dir="2700000" algn="tl">
                    <a:srgbClr val="000000">
                      <a:alpha val="43137"/>
                    </a:srgbClr>
                  </a:outerShdw>
                </a:effectLst>
                <a:latin typeface="+mn-ea"/>
              </a:rPr>
              <a:t>月</a:t>
            </a:r>
            <a:r>
              <a:rPr lang="en-US" altLang="ja-JP" sz="2000" b="1" dirty="0">
                <a:solidFill>
                  <a:srgbClr val="FFF7C9"/>
                </a:solidFill>
                <a:effectLst>
                  <a:outerShdw blurRad="38100" dist="38100" dir="2700000" algn="tl">
                    <a:srgbClr val="000000">
                      <a:alpha val="43137"/>
                    </a:srgbClr>
                  </a:outerShdw>
                </a:effectLst>
                <a:latin typeface="+mn-ea"/>
              </a:rPr>
              <a:t>20</a:t>
            </a:r>
            <a:r>
              <a:rPr lang="ja-JP" altLang="en-US" sz="2000" b="1" dirty="0">
                <a:solidFill>
                  <a:srgbClr val="FFF7C9"/>
                </a:solidFill>
                <a:effectLst>
                  <a:outerShdw blurRad="38100" dist="38100" dir="2700000" algn="tl">
                    <a:srgbClr val="000000">
                      <a:alpha val="43137"/>
                    </a:srgbClr>
                  </a:outerShdw>
                </a:effectLst>
                <a:latin typeface="+mn-ea"/>
              </a:rPr>
              <a:t>日　第</a:t>
            </a:r>
            <a:r>
              <a:rPr lang="en-US" altLang="ja-JP" sz="2000" b="1" dirty="0">
                <a:solidFill>
                  <a:srgbClr val="FFF7C9"/>
                </a:solidFill>
                <a:effectLst>
                  <a:outerShdw blurRad="38100" dist="38100" dir="2700000" algn="tl">
                    <a:srgbClr val="000000">
                      <a:alpha val="43137"/>
                    </a:srgbClr>
                  </a:outerShdw>
                </a:effectLst>
                <a:latin typeface="+mn-ea"/>
              </a:rPr>
              <a:t>12</a:t>
            </a:r>
            <a:r>
              <a:rPr lang="ja-JP" altLang="en-US" sz="2000" b="1" dirty="0">
                <a:solidFill>
                  <a:srgbClr val="FFF7C9"/>
                </a:solidFill>
                <a:effectLst>
                  <a:outerShdw blurRad="38100" dist="38100" dir="2700000" algn="tl">
                    <a:srgbClr val="000000">
                      <a:alpha val="43137"/>
                    </a:srgbClr>
                  </a:outerShdw>
                </a:effectLst>
                <a:latin typeface="+mn-ea"/>
              </a:rPr>
              <a:t>課</a:t>
            </a:r>
            <a:endParaRPr lang="en" sz="2000" b="1" dirty="0">
              <a:solidFill>
                <a:srgbClr val="FFF7C9"/>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69324" y="113016"/>
            <a:ext cx="8253352" cy="4654193"/>
          </a:xfrm>
          <a:prstGeom prst="rect">
            <a:avLst/>
          </a:prstGeom>
          <a:noFill/>
        </p:spPr>
        <p:txBody>
          <a:bodyPr wrap="square">
            <a:prstTxWarp prst="textInflateTop">
              <a:avLst/>
            </a:prstTxWarp>
            <a:spAutoFit/>
          </a:bodyPr>
          <a:lstStyle/>
          <a:p>
            <a:pPr algn="ctr"/>
            <a:r>
              <a:rPr lang="ja-JP" altLang="en-U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神の</a:t>
            </a:r>
            <a:endParaRPr lang="en-US" altLang="ja-JP"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endParaRPr>
          </a:p>
          <a:p>
            <a:pPr algn="ctr"/>
            <a:r>
              <a:rPr lang="ja-JP" altLang="en-U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栄光</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ja-JP" altLang="en-US" sz="4400" b="1" dirty="0">
                <a:ln w="0"/>
                <a:solidFill>
                  <a:schemeClr val="accent5">
                    <a:lumMod val="75000"/>
                  </a:schemeClr>
                </a:solidFill>
                <a:effectLst>
                  <a:reflection blurRad="6350" stA="53000" endA="300" endPos="35500" dir="5400000" sy="-90000" algn="bl" rotWithShape="0"/>
                </a:effectLst>
              </a:rPr>
              <a:t>「あなたの栄光をお示しください」</a:t>
            </a:r>
            <a:endParaRPr lang="en" sz="4400" b="1" dirty="0">
              <a:ln w="0"/>
              <a:solidFill>
                <a:schemeClr val="accent5">
                  <a:lumMod val="75000"/>
                </a:schemeClr>
              </a:soli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391594" y="738605"/>
            <a:ext cx="11495605" cy="400110"/>
          </a:xfrm>
          <a:prstGeom prst="rect">
            <a:avLst/>
          </a:prstGeom>
          <a:noFill/>
        </p:spPr>
        <p:txBody>
          <a:bodyPr wrap="square">
            <a:spAutoFit/>
          </a:bodyPr>
          <a:lstStyle/>
          <a:p>
            <a:pPr algn="ctr"/>
            <a:r>
              <a:rPr lang="ja-JP" altLang="en-US" sz="2000" b="1" dirty="0">
                <a:solidFill>
                  <a:schemeClr val="accent4">
                    <a:lumMod val="50000"/>
                  </a:schemeClr>
                </a:solidFill>
                <a:latin typeface="+mn-ea"/>
              </a:rPr>
              <a:t>モーセは言った、「どうぞ、あなたの栄光をわたしにお示しください」。</a:t>
            </a:r>
            <a:r>
              <a:rPr lang="en" sz="2000" b="1" dirty="0">
                <a:solidFill>
                  <a:schemeClr val="accent4">
                    <a:lumMod val="50000"/>
                  </a:schemeClr>
                </a:solidFill>
                <a:latin typeface="+mn-ea"/>
              </a:rPr>
              <a:t>(</a:t>
            </a:r>
            <a:r>
              <a:rPr lang="ja-JP" altLang="en-US" sz="2000" b="1" dirty="0">
                <a:solidFill>
                  <a:schemeClr val="accent4">
                    <a:lumMod val="50000"/>
                  </a:schemeClr>
                </a:solidFill>
                <a:latin typeface="+mn-ea"/>
              </a:rPr>
              <a:t>出エジプト記</a:t>
            </a:r>
            <a:r>
              <a:rPr lang="en" sz="2000" b="1" dirty="0">
                <a:solidFill>
                  <a:schemeClr val="accent4">
                    <a:lumMod val="50000"/>
                  </a:schemeClr>
                </a:solidFill>
                <a:latin typeface="+mn-ea"/>
              </a:rPr>
              <a:t>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291952459"/>
              </p:ext>
            </p:extLst>
          </p:nvPr>
        </p:nvGraphicFramePr>
        <p:xfrm>
          <a:off x="4295774" y="1170446"/>
          <a:ext cx="7896225" cy="33284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969496"/>
          </a:xfrm>
          <a:prstGeom prst="rect">
            <a:avLst/>
          </a:prstGeom>
          <a:noFill/>
        </p:spPr>
        <p:txBody>
          <a:bodyPr wrap="square" rtlCol="0">
            <a:spAutoFit/>
          </a:bodyPr>
          <a:lstStyle/>
          <a:p>
            <a:pPr>
              <a:spcBef>
                <a:spcPts val="600"/>
              </a:spcBef>
            </a:pPr>
            <a:r>
              <a:rPr lang="ja-JP" altLang="en-US" sz="1900" b="1" dirty="0">
                <a:latin typeface="+mn-ea"/>
              </a:rPr>
              <a:t>エレン・</a:t>
            </a:r>
            <a:r>
              <a:rPr lang="en-US" altLang="ja-JP" sz="1900" b="1" dirty="0">
                <a:latin typeface="+mn-ea"/>
              </a:rPr>
              <a:t>G</a:t>
            </a:r>
            <a:r>
              <a:rPr lang="ja-JP" altLang="en-US" sz="1900" b="1" dirty="0">
                <a:latin typeface="+mn-ea"/>
              </a:rPr>
              <a:t>・ホワイトは、神の栄光は神の子供たちに力を与え、　悔い改めた罪人を受け入れ、彼らの改心に必要なすべてのものを与えることにあると付け加えています。</a:t>
            </a:r>
            <a:endParaRPr lang="en" sz="1900" b="1" dirty="0">
              <a:latin typeface="+mn-ea"/>
            </a:endParaRP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677108"/>
          </a:xfrm>
          <a:prstGeom prst="rect">
            <a:avLst/>
          </a:prstGeom>
          <a:noFill/>
        </p:spPr>
        <p:txBody>
          <a:bodyPr wrap="square">
            <a:spAutoFit/>
          </a:bodyPr>
          <a:lstStyle/>
          <a:p>
            <a:pPr>
              <a:spcBef>
                <a:spcPts val="600"/>
              </a:spcBef>
            </a:pPr>
            <a:r>
              <a:rPr lang="ja-JP" altLang="en-US" sz="1900" b="1" dirty="0">
                <a:latin typeface="+mn-ea"/>
              </a:rPr>
              <a:t>十字架を見ると、私たちは神の栄光、神の善良さ、神の性格に　　ついて最大の啓示を受けます。</a:t>
            </a:r>
            <a:endParaRPr lang="en" sz="1900" b="1" dirty="0">
              <a:latin typeface="+mn-ea"/>
            </a:endParaRP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448776"/>
            <a:ext cx="7514548" cy="677108"/>
          </a:xfrm>
          <a:prstGeom prst="rect">
            <a:avLst/>
          </a:prstGeom>
          <a:noFill/>
        </p:spPr>
        <p:txBody>
          <a:bodyPr wrap="square">
            <a:spAutoFit/>
          </a:bodyPr>
          <a:lstStyle/>
          <a:p>
            <a:pPr>
              <a:spcBef>
                <a:spcPts val="600"/>
              </a:spcBef>
            </a:pPr>
            <a:r>
              <a:rPr lang="ja-JP" altLang="en-US" sz="1900" b="1" dirty="0">
                <a:latin typeface="+mn-ea"/>
              </a:rPr>
              <a:t>このように、私たちの「栄光」とは、私たちの人生に神のご性質を反映させることである（</a:t>
            </a:r>
            <a:r>
              <a:rPr lang="en-US" altLang="ja-JP" sz="1900" b="1" dirty="0">
                <a:latin typeface="+mn-ea"/>
              </a:rPr>
              <a:t>2</a:t>
            </a:r>
            <a:r>
              <a:rPr lang="ja-JP" altLang="en-US" sz="1900" b="1" dirty="0">
                <a:latin typeface="+mn-ea"/>
              </a:rPr>
              <a:t>コリ</a:t>
            </a:r>
            <a:r>
              <a:rPr lang="en-US" altLang="ja-JP" sz="1900" b="1" dirty="0">
                <a:latin typeface="+mn-ea"/>
              </a:rPr>
              <a:t>1:12; 3:18</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540734ED-DB01-F8C4-2382-CB49EBBCBF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A36474-6295-7DC3-1D97-FFC9735B67A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あなたは十字架と、</a:t>
            </a:r>
            <a:br>
              <a:rPr lang="en-US" altLang="ja-JP" b="1" dirty="0"/>
            </a:br>
            <a:r>
              <a:rPr lang="ja-JP" altLang="en-US" b="1" dirty="0"/>
              <a:t>それ</a:t>
            </a:r>
            <a:r>
              <a:rPr lang="en-US" altLang="ja-JP" b="1" dirty="0"/>
              <a:t>(</a:t>
            </a:r>
            <a:r>
              <a:rPr lang="ja-JP" altLang="en-US" b="1" dirty="0"/>
              <a:t>十字架</a:t>
            </a:r>
            <a:r>
              <a:rPr lang="en-US" altLang="ja-JP" b="1" dirty="0"/>
              <a:t>)</a:t>
            </a:r>
            <a:r>
              <a:rPr lang="ja-JP" altLang="en-US" b="1" dirty="0"/>
              <a:t>が神のご品性について</a:t>
            </a:r>
            <a:br>
              <a:rPr lang="en-US" altLang="ja-JP" b="1" dirty="0"/>
            </a:br>
            <a:r>
              <a:rPr lang="ja-JP" altLang="en-US" b="1" dirty="0"/>
              <a:t>何を教えてくれるのかということに</a:t>
            </a:r>
            <a:br>
              <a:rPr lang="en-US" altLang="ja-JP" b="1" dirty="0"/>
            </a:br>
            <a:r>
              <a:rPr lang="ja-JP" altLang="en-US" b="1" dirty="0"/>
              <a:t>焦点を当てるのに、</a:t>
            </a:r>
            <a:br>
              <a:rPr lang="en-US" altLang="ja-JP" b="1" dirty="0"/>
            </a:br>
            <a:r>
              <a:rPr lang="ja-JP" altLang="en-US" b="1" dirty="0"/>
              <a:t>どれくらいの時間を費やしていますか。 </a:t>
            </a:r>
            <a:endParaRPr kumimoji="1" lang="ja-JP" altLang="en-US" b="1" dirty="0"/>
          </a:p>
        </p:txBody>
      </p:sp>
    </p:spTree>
    <p:extLst>
      <p:ext uri="{BB962C8B-B14F-4D97-AF65-F5344CB8AC3E}">
        <p14:creationId xmlns:p14="http://schemas.microsoft.com/office/powerpoint/2010/main" val="786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ja-JP" altLang="en-US"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神の自己啓示</a:t>
            </a:r>
            <a:endPar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2">
                    <a:lumMod val="50000"/>
                  </a:schemeClr>
                </a:solidFill>
                <a:latin typeface="+mn-ea"/>
              </a:rPr>
              <a:t>「そして彼はモーセの前を通り過ぎて宣言した。</a:t>
            </a:r>
            <a:r>
              <a:rPr lang="en-US" altLang="ja-JP" sz="2000" b="1" dirty="0">
                <a:solidFill>
                  <a:schemeClr val="accent2">
                    <a:lumMod val="50000"/>
                  </a:schemeClr>
                </a:solidFill>
                <a:latin typeface="+mn-ea"/>
              </a:rPr>
              <a:t>『</a:t>
            </a:r>
            <a:r>
              <a:rPr lang="ja-JP" altLang="en-US" sz="2000" b="1" dirty="0">
                <a:solidFill>
                  <a:schemeClr val="accent2">
                    <a:lumMod val="50000"/>
                  </a:schemeClr>
                </a:solidFill>
                <a:latin typeface="+mn-ea"/>
              </a:rPr>
              <a:t>主よ、主よ、慈悲深く、恵み深い神、怒りに遅く、愛と誠実に満ちた神よ</a:t>
            </a:r>
            <a:r>
              <a:rPr lang="en-US" altLang="ja-JP" sz="2000" b="1" dirty="0">
                <a:solidFill>
                  <a:schemeClr val="accent2">
                    <a:lumMod val="50000"/>
                  </a:schemeClr>
                </a:solidFill>
                <a:latin typeface="+mn-ea"/>
              </a:rPr>
              <a:t>』</a:t>
            </a:r>
            <a:r>
              <a:rPr lang="en" sz="2000" b="1" dirty="0">
                <a:solidFill>
                  <a:schemeClr val="accent2">
                    <a:lumMod val="50000"/>
                  </a:schemeClr>
                </a:solidFill>
                <a:latin typeface="+mn-ea"/>
              </a:rPr>
              <a:t> (</a:t>
            </a:r>
            <a:r>
              <a:rPr lang="ja-JP" altLang="en-US" sz="2000" b="1" dirty="0">
                <a:solidFill>
                  <a:schemeClr val="accent2">
                    <a:lumMod val="50000"/>
                  </a:schemeClr>
                </a:solidFill>
                <a:latin typeface="+mn-ea"/>
              </a:rPr>
              <a:t>出エジプト記</a:t>
            </a:r>
            <a:r>
              <a:rPr lang="en" sz="2000" b="1" dirty="0">
                <a:solidFill>
                  <a:schemeClr val="accent2">
                    <a:lumMod val="50000"/>
                  </a:schemeClr>
                </a:solidFill>
                <a:latin typeface="+mn-ea"/>
              </a:rPr>
              <a:t> 34:6)</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677108"/>
          </a:xfrm>
          <a:prstGeom prst="rect">
            <a:avLst/>
          </a:prstGeom>
          <a:noFill/>
        </p:spPr>
        <p:txBody>
          <a:bodyPr wrap="square" rtlCol="0">
            <a:spAutoFit/>
          </a:bodyPr>
          <a:lstStyle/>
          <a:p>
            <a:pPr>
              <a:spcBef>
                <a:spcPts val="600"/>
              </a:spcBef>
            </a:pPr>
            <a:r>
              <a:rPr lang="ja-JP" altLang="en-US" sz="1900" b="1" dirty="0">
                <a:latin typeface="+mn-ea"/>
              </a:rPr>
              <a:t>モーセがシナイ山に登った</a:t>
            </a:r>
            <a:r>
              <a:rPr lang="en-US" altLang="ja-JP" sz="1900" b="1" dirty="0">
                <a:latin typeface="+mn-ea"/>
              </a:rPr>
              <a:t>7</a:t>
            </a:r>
            <a:r>
              <a:rPr lang="ja-JP" altLang="en-US" sz="1900" b="1" dirty="0">
                <a:latin typeface="+mn-ea"/>
              </a:rPr>
              <a:t>回目に、神はその栄光をモーセに示された。モーセはどのような時に、　　　どのような目的で神の前に姿を現したのか。</a:t>
            </a:r>
            <a:endParaRPr lang="en" sz="1900" b="1" dirty="0">
              <a:latin typeface="+mn-ea"/>
            </a:endParaRP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934136646"/>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214616" y="5994494"/>
            <a:ext cx="11844439" cy="677108"/>
          </a:xfrm>
          <a:prstGeom prst="rect">
            <a:avLst/>
          </a:prstGeom>
          <a:noFill/>
        </p:spPr>
        <p:txBody>
          <a:bodyPr wrap="square" rtlCol="0">
            <a:spAutoFit/>
          </a:bodyPr>
          <a:lstStyle/>
          <a:p>
            <a:pPr>
              <a:spcBef>
                <a:spcPts val="600"/>
              </a:spcBef>
            </a:pPr>
            <a:r>
              <a:rPr lang="ja-JP" altLang="en-US" sz="1900" b="1" dirty="0">
                <a:latin typeface="+mn-ea"/>
              </a:rPr>
              <a:t>神の栄光の幻は、神の人格の自己宣言であることが証明された（出</a:t>
            </a:r>
            <a:r>
              <a:rPr lang="en-US" altLang="ja-JP" sz="1900" b="1" dirty="0">
                <a:latin typeface="+mn-ea"/>
              </a:rPr>
              <a:t>34:6-7</a:t>
            </a:r>
            <a:r>
              <a:rPr lang="ja-JP" altLang="en-US" sz="1900" b="1" dirty="0">
                <a:latin typeface="+mn-ea"/>
              </a:rPr>
              <a:t>）。神の愛を垣間見たモーセは、礼拝を捧げた（出</a:t>
            </a:r>
            <a:r>
              <a:rPr lang="en-US" altLang="ja-JP" sz="1900" b="1" dirty="0">
                <a:latin typeface="+mn-ea"/>
              </a:rPr>
              <a:t>34:8</a:t>
            </a:r>
            <a:r>
              <a:rPr lang="ja-JP" altLang="en-US" sz="1900" b="1" dirty="0">
                <a:latin typeface="+mn-ea"/>
              </a:rPr>
              <a:t>；</a:t>
            </a:r>
            <a:r>
              <a:rPr lang="en-US" altLang="ja-JP" sz="1900" b="1" dirty="0">
                <a:latin typeface="+mn-ea"/>
              </a:rPr>
              <a:t>1</a:t>
            </a:r>
            <a:r>
              <a:rPr lang="ja-JP" altLang="en-US" sz="1900" b="1" dirty="0">
                <a:latin typeface="+mn-ea"/>
              </a:rPr>
              <a:t>ヨハネ</a:t>
            </a:r>
            <a:r>
              <a:rPr lang="en-US" altLang="ja-JP" sz="1900" b="1" dirty="0">
                <a:latin typeface="+mn-ea"/>
              </a:rPr>
              <a:t>4:19</a:t>
            </a:r>
            <a:r>
              <a:rPr lang="ja-JP" altLang="en-US" sz="1900" b="1" dirty="0">
                <a:latin typeface="+mn-ea"/>
              </a:rPr>
              <a:t>）。やがて神はイスラエルとの契約を再確認し、子牛事件を赦された。</a:t>
            </a:r>
            <a:endParaRPr lang="en" sz="1900" b="1" dirty="0">
              <a:latin typeface="+mn-ea"/>
            </a:endParaRP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44000"/>
          </a:srgbClr>
        </a:solidFill>
        <a:effectLst/>
      </p:bgPr>
    </p:bg>
    <p:spTree>
      <p:nvGrpSpPr>
        <p:cNvPr id="1" name="">
          <a:extLst>
            <a:ext uri="{FF2B5EF4-FFF2-40B4-BE49-F238E27FC236}">
              <a16:creationId xmlns:a16="http://schemas.microsoft.com/office/drawing/2014/main" id="{2E8F18B2-1EFA-FCD4-F687-F0C26FA5B6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1AACFA-CD6C-4EB1-5D14-E640BF49B47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出エジプト記</a:t>
            </a:r>
            <a:r>
              <a:rPr lang="en-US" altLang="ja-JP" b="1" dirty="0"/>
              <a:t>34:1</a:t>
            </a:r>
            <a:r>
              <a:rPr lang="ja-JP" altLang="en-US" b="1" dirty="0"/>
              <a:t>～</a:t>
            </a:r>
            <a:r>
              <a:rPr lang="en-US" altLang="ja-JP" b="1" dirty="0"/>
              <a:t>28</a:t>
            </a:r>
            <a:r>
              <a:rPr lang="ja-JP" altLang="en-US" b="1" dirty="0"/>
              <a:t>を読んでください。</a:t>
            </a:r>
            <a:br>
              <a:rPr lang="en-US" altLang="ja-JP" b="1" dirty="0"/>
            </a:br>
            <a:r>
              <a:rPr lang="en-US" altLang="ja-JP" sz="2200" b="1" dirty="0"/>
              <a:t>34:1 </a:t>
            </a:r>
            <a:r>
              <a:rPr lang="ja-JP" altLang="en-US" sz="2200" b="1" dirty="0"/>
              <a:t>主はモーセに言われた、「あなたは 前のような石の板二枚を、切って造りな さい。　わたしはあなたが砕いた初めの板 にあった言葉を、その板に書くであろう。 </a:t>
            </a:r>
            <a:r>
              <a:rPr lang="en-US" altLang="ja-JP" sz="2200" b="1" dirty="0"/>
              <a:t>34:2 </a:t>
            </a:r>
            <a:r>
              <a:rPr lang="ja-JP" altLang="en-US" sz="2200" b="1" dirty="0"/>
              <a:t>あなたは朝までに備えをし、朝のう ちにシナイ山に登って、山の頂でわたし の前に立ちなさい。 </a:t>
            </a:r>
            <a:r>
              <a:rPr lang="en-US" altLang="ja-JP" sz="2200" b="1" dirty="0"/>
              <a:t>34:3</a:t>
            </a:r>
            <a:r>
              <a:rPr lang="ja-JP" altLang="en-US" sz="2200" b="1" dirty="0"/>
              <a:t>だれもあなたと共に登ってはならな い。また、だれも山の中にいてはならな い。また山の前で羊や牛を飼っていては ならない」。 </a:t>
            </a:r>
            <a:r>
              <a:rPr lang="en-US" altLang="ja-JP" sz="2200" b="1" dirty="0"/>
              <a:t>34:4</a:t>
            </a:r>
            <a:r>
              <a:rPr lang="ja-JP" altLang="en-US" sz="2200" b="1" dirty="0"/>
              <a:t>そこでモーセは前のような石の板二 枚を、切って造り、朝早く起きて、主が 彼に命じられたようにシナイ山に登っ た。彼はその手に石の板二枚をとった。 </a:t>
            </a:r>
            <a:r>
              <a:rPr lang="en-US" altLang="ja-JP" sz="2200" b="1" dirty="0"/>
              <a:t>34:5 </a:t>
            </a:r>
            <a:r>
              <a:rPr lang="ja-JP" altLang="en-US" sz="2200" b="1" dirty="0"/>
              <a:t>ときに主は雲の中にあって下り、彼 と共にそこに立って主の名を宣べられ た。 </a:t>
            </a:r>
            <a:r>
              <a:rPr lang="en-US" altLang="ja-JP" sz="2200" b="1" dirty="0"/>
              <a:t>34:6 </a:t>
            </a:r>
            <a:r>
              <a:rPr lang="ja-JP" altLang="en-US" sz="2200" b="1" dirty="0"/>
              <a:t>主は彼の前を過ぎて宣べられた。 「主、主、あわれみあり、恵みあり、怒る ことおそく、いつくしみと、まこととの 豊かなる神、 </a:t>
            </a:r>
            <a:r>
              <a:rPr lang="en-US" altLang="ja-JP" sz="2200" b="1" dirty="0"/>
              <a:t>34:7</a:t>
            </a:r>
            <a:r>
              <a:rPr lang="ja-JP" altLang="en-US" sz="2200" b="1" dirty="0"/>
              <a:t>いつくしみを千代までも　施し、悪と、 とがと、罪とをゆるす者、しかし、罰す べき者をば決してゆるさず、父の罪を子 に報い、子の子に報いて、三、四代にお よぼす者」。 </a:t>
            </a:r>
            <a:r>
              <a:rPr lang="en-US" altLang="ja-JP" sz="2200" b="1" dirty="0"/>
              <a:t>34:8 </a:t>
            </a:r>
            <a:r>
              <a:rPr lang="ja-JP" altLang="en-US" sz="2200" b="1" dirty="0"/>
              <a:t>モーセは急ぎ地に伏して　拝し、 </a:t>
            </a:r>
            <a:r>
              <a:rPr lang="en-US" altLang="ja-JP" sz="2200" b="1" dirty="0"/>
              <a:t>34:9 </a:t>
            </a:r>
            <a:r>
              <a:rPr lang="ja-JP" altLang="en-US" sz="2200" b="1" dirty="0"/>
              <a:t>そして言った、「ああ主よ、わたしが もし、あなたの前に恵みを得ますならば、 かたくなな民ですけれども、どうか主が わたしたちのうちにあって一緒に行って ください。そしてわたしたちの悪と罪と をゆるし、わたしたちをあなたのものと してください」。 </a:t>
            </a:r>
            <a:r>
              <a:rPr lang="en-US" altLang="ja-JP" sz="2200" b="1" dirty="0"/>
              <a:t>34:10 </a:t>
            </a:r>
            <a:r>
              <a:rPr lang="ja-JP" altLang="en-US" sz="2200" b="1" dirty="0"/>
              <a:t>主は言われた、「見よ、わたしは契 約を結ぶ。わたしは地のいずこにも、い かなる民のうちにも、いまだ行われたこ とのない不思議を、あなたのすべての民 の前に行うで　あろう。あなたが共に住む 民はみな、主のわざを見るであろう。わ たしがあなたのためになそうとすること は、恐るべきものだからである。 </a:t>
            </a:r>
            <a:br>
              <a:rPr lang="en-US" altLang="ja-JP" b="1" dirty="0"/>
            </a:br>
            <a:r>
              <a:rPr lang="ja-JP" altLang="en-US" b="1" dirty="0"/>
              <a:t>神はモーセに、</a:t>
            </a:r>
            <a:br>
              <a:rPr lang="en-US" altLang="ja-JP" b="1" dirty="0"/>
            </a:br>
            <a:r>
              <a:rPr lang="ja-JP" altLang="en-US" b="1" dirty="0"/>
              <a:t>いかにして栄光をあ らわされましたか。 </a:t>
            </a:r>
            <a:endParaRPr kumimoji="1" lang="ja-JP" altLang="en-US" b="1" dirty="0"/>
          </a:p>
        </p:txBody>
      </p:sp>
    </p:spTree>
    <p:extLst>
      <p:ext uri="{BB962C8B-B14F-4D97-AF65-F5344CB8AC3E}">
        <p14:creationId xmlns:p14="http://schemas.microsoft.com/office/powerpoint/2010/main" val="25124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chemeClr val="accent3"/>
                </a:solidFill>
              </a:rPr>
              <a:t>光を放つモーセの顔</a:t>
            </a:r>
            <a:endParaRPr lang="en" sz="4400" b="1" dirty="0">
              <a:ln/>
              <a:solidFill>
                <a:schemeClr val="accent3"/>
              </a:solidFill>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299234" y="708778"/>
            <a:ext cx="11454402" cy="707886"/>
          </a:xfrm>
          <a:prstGeom prst="rect">
            <a:avLst/>
          </a:prstGeom>
          <a:noFill/>
        </p:spPr>
        <p:txBody>
          <a:bodyPr wrap="square">
            <a:spAutoFit/>
          </a:bodyPr>
          <a:lstStyle/>
          <a:p>
            <a:pPr algn="ctr"/>
            <a:r>
              <a:rPr lang="ja-JP" altLang="en-US" sz="2000" b="1" dirty="0">
                <a:solidFill>
                  <a:srgbClr val="7030A0"/>
                </a:solidFill>
                <a:latin typeface="+mn-ea"/>
              </a:rPr>
              <a:t>モーセはそのあかしの板二枚を手にして、シナイ山から下ったが、その山を下ったとき、モーセは、さきに主と語ったゆえに、顔の皮が光を放っているのを知らなかった。</a:t>
            </a:r>
            <a:r>
              <a:rPr lang="en" sz="2000" b="1" dirty="0">
                <a:solidFill>
                  <a:srgbClr val="7030A0"/>
                </a:solidFill>
                <a:latin typeface="+mn-ea"/>
              </a:rPr>
              <a:t>(</a:t>
            </a:r>
            <a:r>
              <a:rPr lang="ja-JP" altLang="en-US" sz="2000" b="1" dirty="0">
                <a:solidFill>
                  <a:srgbClr val="7030A0"/>
                </a:solidFill>
                <a:latin typeface="+mn-ea"/>
              </a:rPr>
              <a:t>出エジプト記</a:t>
            </a:r>
            <a:r>
              <a:rPr lang="en" sz="2000" b="1" dirty="0">
                <a:solidFill>
                  <a:srgbClr val="7030A0"/>
                </a:solidFill>
                <a:latin typeface="+mn-ea"/>
              </a:rPr>
              <a:t>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498229" y="1601614"/>
            <a:ext cx="7665801" cy="1261884"/>
          </a:xfrm>
          <a:prstGeom prst="rect">
            <a:avLst/>
          </a:prstGeom>
          <a:noFill/>
        </p:spPr>
        <p:txBody>
          <a:bodyPr wrap="square" rtlCol="0">
            <a:spAutoFit/>
          </a:bodyPr>
          <a:lstStyle/>
          <a:p>
            <a:pPr>
              <a:spcBef>
                <a:spcPts val="600"/>
              </a:spcBef>
            </a:pPr>
            <a:r>
              <a:rPr lang="ja-JP" altLang="en-US" sz="1900" b="1" dirty="0">
                <a:latin typeface="+mn-ea"/>
              </a:rPr>
              <a:t>モーセはそれまで何度も神と </a:t>
            </a:r>
            <a:r>
              <a:rPr lang="en-US" altLang="ja-JP" sz="1900" b="1" dirty="0">
                <a:latin typeface="+mn-ea"/>
              </a:rPr>
              <a:t>“</a:t>
            </a:r>
            <a:r>
              <a:rPr lang="ja-JP" altLang="en-US" sz="1900" b="1" dirty="0">
                <a:latin typeface="+mn-ea"/>
              </a:rPr>
              <a:t>顔を合わせて </a:t>
            </a:r>
            <a:r>
              <a:rPr lang="en-US" altLang="ja-JP" sz="1900" b="1" dirty="0">
                <a:latin typeface="+mn-ea"/>
              </a:rPr>
              <a:t>”</a:t>
            </a:r>
            <a:r>
              <a:rPr lang="ja-JP" altLang="en-US" sz="1900" b="1" dirty="0">
                <a:latin typeface="+mn-ea"/>
              </a:rPr>
              <a:t>話したが、山を下りた時まで顔が輝いていたことはなかった。今回は何が変わったの　　　だろうか？しかも、その変化は長期にわたって持続したことに注目　しよう（出</a:t>
            </a:r>
            <a:r>
              <a:rPr lang="en-US" altLang="ja-JP" sz="1900" b="1" dirty="0">
                <a:latin typeface="+mn-ea"/>
              </a:rPr>
              <a:t>34:34-35</a:t>
            </a:r>
            <a:r>
              <a:rPr lang="ja-JP" altLang="en-US" sz="1900" b="1" dirty="0">
                <a:latin typeface="+mn-ea"/>
              </a:rPr>
              <a:t>）。</a:t>
            </a:r>
            <a:endParaRPr lang="en" sz="1900" b="1" dirty="0">
              <a:latin typeface="+mn-ea"/>
            </a:endParaRP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5" y="1650831"/>
            <a:ext cx="4174890"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ja-JP" altLang="en-US" sz="2000" b="1" dirty="0"/>
              <a:t>このエピソードに呼応して、パウロは私たちに、モーセに倣い、神の栄光を思い描き、モーセがそうであったように変えられるよう勧めています（</a:t>
            </a:r>
            <a:r>
              <a:rPr lang="en-US" altLang="ja-JP" sz="2000" b="1" dirty="0"/>
              <a:t>2</a:t>
            </a:r>
            <a:r>
              <a:rPr lang="ja-JP" altLang="en-US" sz="2000" b="1" dirty="0"/>
              <a:t>コリ </a:t>
            </a:r>
            <a:r>
              <a:rPr lang="en-US" altLang="ja-JP" sz="2000" b="1" dirty="0"/>
              <a:t>3:12-18</a:t>
            </a:r>
            <a:r>
              <a:rPr lang="ja-JP" altLang="en-US" sz="2000" b="1" dirty="0"/>
              <a:t>）。</a:t>
            </a:r>
            <a:endParaRPr lang="en" sz="2000" b="1" dirty="0"/>
          </a:p>
        </p:txBody>
      </p:sp>
      <p:sp>
        <p:nvSpPr>
          <p:cNvPr id="10" name="CuadroTexto 9">
            <a:extLst>
              <a:ext uri="{FF2B5EF4-FFF2-40B4-BE49-F238E27FC236}">
                <a16:creationId xmlns:a16="http://schemas.microsoft.com/office/drawing/2014/main" id="{44D144FE-69F3-E6CB-6F8D-9D9150F2DE0F}"/>
              </a:ext>
            </a:extLst>
          </p:cNvPr>
          <p:cNvSpPr txBox="1"/>
          <p:nvPr/>
        </p:nvSpPr>
        <p:spPr>
          <a:xfrm>
            <a:off x="4478976" y="3052550"/>
            <a:ext cx="3852154" cy="1554272"/>
          </a:xfrm>
          <a:prstGeom prst="rect">
            <a:avLst/>
          </a:prstGeom>
          <a:noFill/>
        </p:spPr>
        <p:txBody>
          <a:bodyPr wrap="square">
            <a:spAutoFit/>
          </a:bodyPr>
          <a:lstStyle/>
          <a:p>
            <a:pPr>
              <a:spcBef>
                <a:spcPts val="600"/>
              </a:spcBef>
            </a:pPr>
            <a:r>
              <a:rPr lang="ja-JP" altLang="en-US" sz="1900" b="1" dirty="0"/>
              <a:t>今やモーセは神のことをよく知るようになった。彼の友情は成熟の域に達していた。彼は神の栄光に思いを馳せ、その栄光によって　変容した。</a:t>
            </a:r>
            <a:endParaRPr lang="en" sz="1900" b="1" dirty="0"/>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5" y="5935216"/>
            <a:ext cx="7770845" cy="677108"/>
          </a:xfrm>
          <a:prstGeom prst="rect">
            <a:avLst/>
          </a:prstGeom>
          <a:noFill/>
        </p:spPr>
        <p:txBody>
          <a:bodyPr wrap="square">
            <a:spAutoFit/>
          </a:bodyPr>
          <a:lstStyle/>
          <a:p>
            <a:pPr>
              <a:spcBef>
                <a:spcPts val="600"/>
              </a:spcBef>
            </a:pPr>
            <a:r>
              <a:rPr lang="ja-JP" altLang="en-US" sz="1900" b="1" dirty="0"/>
              <a:t>モーセは、私たちが神に人格を変えさせられ、神の神聖なイメージに形作られるときに、神が私たちのために何ができるかを示す模範です。</a:t>
            </a:r>
            <a:endParaRPr lang="en" sz="1900" b="1" dirty="0"/>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4C4"/>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134D6-36AB-93D1-5BE9-5E5CB536895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神のご品性を最も反映する必要があるのは、あなたの品性のどの部分ですか。</a:t>
            </a:r>
            <a:br>
              <a:rPr lang="en-US" altLang="ja-JP" b="1" dirty="0"/>
            </a:br>
            <a:r>
              <a:rPr lang="ja-JP" altLang="en-US" b="1" dirty="0"/>
              <a:t>十字架 に焦点を当てることで、</a:t>
            </a:r>
            <a:br>
              <a:rPr lang="en-US" altLang="ja-JP" b="1" dirty="0"/>
            </a:br>
            <a:r>
              <a:rPr lang="ja-JP" altLang="en-US" b="1" dirty="0"/>
              <a:t>どんな励ましと救いの確信が得られますか。 </a:t>
            </a:r>
            <a:endParaRPr kumimoji="1" lang="ja-JP" altLang="en-US" b="1" dirty="0"/>
          </a:p>
        </p:txBody>
      </p:sp>
    </p:spTree>
    <p:extLst>
      <p:ext uri="{BB962C8B-B14F-4D97-AF65-F5344CB8AC3E}">
        <p14:creationId xmlns:p14="http://schemas.microsoft.com/office/powerpoint/2010/main" val="13777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14703" y="956290"/>
            <a:ext cx="8534400" cy="4893647"/>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神がモーセの思い上がりをお叱りになったとお思いですか？決してそうではありません。モーセはこの願いを単なる　　好奇心から申し出たのではありません。彼には目的があり　ました。自らの力では神の御業を満足に果たせないと悟っていたのです。神の栄光をはっきりと見ることができれば、　自らの力ではなく、全能の主なる神の力によって、この　　重大な使命を遂行できると知っていたのです。彼の魂の　　すべてが神に惹きつけられていた。あらゆる危機や困惑の　中で神の臨在を身近に感じられるよう、神についてもっと　知りたがっていたのだ。モーセが神の栄光を見ることを　　求めたのは、決して自己中心的な動機からではなかった。　彼の唯一の目的は、創造主をより深く敬うことへの渇望に　他ならなかった」</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6575704" y="146850"/>
            <a:ext cx="4680319" cy="338554"/>
          </a:xfrm>
          <a:prstGeom prst="rect">
            <a:avLst/>
          </a:prstGeom>
          <a:noFill/>
        </p:spPr>
        <p:txBody>
          <a:bodyPr wrap="none" rtlCol="0">
            <a:spAutoFit/>
          </a:bodyPr>
          <a:lstStyle/>
          <a:p>
            <a:pPr algn="r"/>
            <a:r>
              <a:rPr lang="en" sz="1600" b="1" dirty="0">
                <a:solidFill>
                  <a:srgbClr val="EFE4C4"/>
                </a:solidFill>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311154" y="1813309"/>
            <a:ext cx="6069086" cy="4555093"/>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800" b="1" dirty="0">
                <a:ln w="12700" cmpd="sng">
                  <a:noFill/>
                  <a:prstDash val="solid"/>
                </a:ln>
                <a:solidFill>
                  <a:srgbClr val="522785"/>
                </a:solidFill>
                <a:latin typeface="Comic Sans MS" panose="030F0702030302020204" pitchFamily="66" charset="0"/>
              </a:rPr>
              <a:t>　</a:t>
            </a:r>
            <a:r>
              <a:rPr lang="ja-JP" altLang="en-US" sz="2700" b="1" dirty="0">
                <a:ln w="12700" cmpd="sng">
                  <a:noFill/>
                  <a:prstDash val="solid"/>
                </a:ln>
                <a:solidFill>
                  <a:srgbClr val="522785"/>
                </a:solidFill>
                <a:latin typeface="+mn-ea"/>
              </a:rPr>
              <a:t>主は彼の前を過ぎて宣べられた。「主、主、あわれみあり、恵みあり、怒ることおそく、いつくしみと、　　まこととの豊かなる神、</a:t>
            </a:r>
          </a:p>
          <a:p>
            <a:pPr lvl="0" algn="ctr">
              <a:defRPr/>
            </a:pPr>
            <a:r>
              <a:rPr lang="ja-JP" altLang="en-US" sz="2700" b="1" dirty="0">
                <a:ln w="12700" cmpd="sng">
                  <a:noFill/>
                  <a:prstDash val="solid"/>
                </a:ln>
                <a:solidFill>
                  <a:srgbClr val="522785"/>
                </a:solidFill>
                <a:latin typeface="+mn-ea"/>
              </a:rPr>
              <a:t>いつくしみを千代までも施し、悪と、とがと、罪とをゆるす者、しかし、　罰すべき者をば決してゆるさず、　　父の罪を子に報い、子の子に報いて、三、四代におよぼす者」。</a:t>
            </a:r>
            <a:endParaRPr kumimoji="0" lang="es-ES" sz="2700" b="1" i="0" u="none" strike="noStrike" kern="1200" cap="none" spc="0" normalizeH="0" baseline="0" noProof="0" dirty="0">
              <a:ln w="12700" cmpd="sng">
                <a:noFill/>
                <a:prstDash val="solid"/>
              </a:ln>
              <a:solidFill>
                <a:srgbClr val="522785"/>
              </a:solidFill>
              <a:effectLst/>
              <a:uLnTx/>
              <a:uFillTx/>
              <a:latin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ja-JP" altLang="en-US" sz="2700" b="1" i="0" u="none" strike="noStrike" kern="1200" cap="none" spc="0" normalizeH="0" baseline="0" noProof="0" dirty="0">
                <a:ln w="12700" cmpd="sng">
                  <a:noFill/>
                  <a:prstDash val="solid"/>
                </a:ln>
                <a:solidFill>
                  <a:srgbClr val="522785"/>
                </a:solidFill>
                <a:effectLst/>
                <a:uLnTx/>
                <a:uFillTx/>
                <a:latin typeface="+mn-ea"/>
                <a:cs typeface="+mn-cs"/>
              </a:rPr>
              <a:t>出エジプト記</a:t>
            </a:r>
            <a:r>
              <a:rPr kumimoji="0" lang="es-ES" sz="2700" b="1" i="0" u="none" strike="noStrike" kern="1200" cap="none" spc="0" normalizeH="0" baseline="0" noProof="0" dirty="0">
                <a:ln w="12700" cmpd="sng">
                  <a:noFill/>
                  <a:prstDash val="solid"/>
                </a:ln>
                <a:solidFill>
                  <a:srgbClr val="522785"/>
                </a:solidFill>
                <a:effectLst/>
                <a:uLnTx/>
                <a:uFillTx/>
                <a:latin typeface="+mn-ea"/>
                <a:cs typeface="+mn-cs"/>
              </a:rPr>
              <a:t> 34:6, 7</a:t>
            </a:r>
            <a:r>
              <a:rPr kumimoji="0" lang="ja-JP" altLang="en-US" sz="2700" b="1" i="0" u="none" strike="noStrike" kern="1200" cap="none" spc="0" normalizeH="0" baseline="0" noProof="0" dirty="0">
                <a:ln w="12700" cmpd="sng">
                  <a:noFill/>
                  <a:prstDash val="solid"/>
                </a:ln>
                <a:solidFill>
                  <a:srgbClr val="522785"/>
                </a:solidFill>
                <a:effectLst/>
                <a:uLnTx/>
                <a:uFillTx/>
                <a:latin typeface="+mn-ea"/>
                <a:cs typeface="+mn-cs"/>
              </a:rPr>
              <a:t>　口語訳</a:t>
            </a:r>
            <a:endParaRPr kumimoji="0" lang="es-ES" sz="2700" b="1" i="0" u="none" strike="noStrike" kern="1200" cap="none" spc="0" normalizeH="0" baseline="0" noProof="0" dirty="0">
              <a:ln w="12700" cmpd="sng">
                <a:noFill/>
                <a:prstDash val="solid"/>
              </a:ln>
              <a:solidFill>
                <a:srgbClr val="522785"/>
              </a:solidFill>
              <a:effectLst/>
              <a:uLnTx/>
              <a:uFillTx/>
              <a:latin typeface="+mn-ea"/>
              <a:cs typeface="+mn-cs"/>
            </a:endParaRP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284260" y="1831239"/>
            <a:ext cx="6069086" cy="4237057"/>
          </a:xfrm>
          <a:prstGeom prst="rect">
            <a:avLst/>
          </a:prstGeom>
          <a:noFill/>
        </p:spPr>
        <p:txBody>
          <a:bodyPr wrap="square">
            <a:spAutoFit/>
            <a:scene3d>
              <a:camera prst="orthographicFront"/>
              <a:lightRig rig="threePt" dir="t"/>
            </a:scene3d>
            <a:sp3d extrusionH="57150">
              <a:bevelT w="38100" h="38100"/>
            </a:sp3d>
          </a:bodyPr>
          <a:lstStyle/>
          <a:p>
            <a:pPr lvl="0" algn="ctr">
              <a:lnSpc>
                <a:spcPts val="4000"/>
              </a:lnSpc>
              <a:defRPr/>
            </a:pPr>
            <a:r>
              <a:rPr lang="ja-JP" altLang="en-US" sz="2800" b="1" dirty="0">
                <a:ln w="12700" cmpd="sng">
                  <a:noFill/>
                  <a:prstDash val="solid"/>
                </a:ln>
                <a:solidFill>
                  <a:srgbClr val="522785"/>
                </a:solidFill>
                <a:latin typeface="Comic Sans MS" panose="030F0702030302020204" pitchFamily="66" charset="0"/>
              </a:rPr>
              <a:t>　</a:t>
            </a:r>
            <a:r>
              <a:rPr lang="ja-JP" altLang="en-US" sz="2600" b="1" dirty="0">
                <a:ln w="12700" cmpd="sng">
                  <a:noFill/>
                  <a:prstDash val="solid"/>
                </a:ln>
                <a:solidFill>
                  <a:srgbClr val="522785"/>
                </a:solidFill>
                <a:latin typeface="+mn-ea"/>
              </a:rPr>
              <a:t>主は彼の前を通り過ぎて宣言された。「主、主、憐れみ深く恵みに富む神、忍耐強く、慈しみとまことに満ち、</a:t>
            </a:r>
          </a:p>
          <a:p>
            <a:pPr lvl="0" algn="ctr">
              <a:lnSpc>
                <a:spcPts val="4000"/>
              </a:lnSpc>
              <a:defRPr/>
            </a:pPr>
            <a:r>
              <a:rPr lang="ja-JP" altLang="en-US" sz="2600" b="1" dirty="0">
                <a:ln w="12700" cmpd="sng">
                  <a:noFill/>
                  <a:prstDash val="solid"/>
                </a:ln>
                <a:solidFill>
                  <a:srgbClr val="522785"/>
                </a:solidFill>
                <a:latin typeface="+mn-ea"/>
              </a:rPr>
              <a:t> 幾千代にも及ぶ慈しみを守り、罪と  背きと過ちを赦す。しかし罰すべき者を罰せずにはおかず、父祖の罪を、子、孫に三代、四代までも問う者。」</a:t>
            </a:r>
            <a:endParaRPr kumimoji="0" lang="es-ES" sz="2600" b="1" i="0" u="none" strike="noStrike" kern="1200" cap="none" spc="0" normalizeH="0" baseline="0" noProof="0" dirty="0">
              <a:ln w="12700" cmpd="sng">
                <a:noFill/>
                <a:prstDash val="solid"/>
              </a:ln>
              <a:solidFill>
                <a:srgbClr val="522785"/>
              </a:solidFill>
              <a:effectLst/>
              <a:uLnTx/>
              <a:uFillTx/>
              <a:latin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ja-JP" altLang="en-US" sz="2600" b="1" i="0" u="none" strike="noStrike" kern="1200" cap="none" spc="0" normalizeH="0" baseline="0" noProof="0" dirty="0">
                <a:ln w="12700" cmpd="sng">
                  <a:noFill/>
                  <a:prstDash val="solid"/>
                </a:ln>
                <a:solidFill>
                  <a:srgbClr val="522785"/>
                </a:solidFill>
                <a:effectLst/>
                <a:uLnTx/>
                <a:uFillTx/>
                <a:latin typeface="+mn-ea"/>
                <a:cs typeface="+mn-cs"/>
              </a:rPr>
              <a:t>出エジプト記</a:t>
            </a:r>
            <a:r>
              <a:rPr kumimoji="0" lang="es-ES" sz="2600" b="1" i="0" u="none" strike="noStrike" kern="1200" cap="none" spc="0" normalizeH="0" baseline="0" noProof="0" dirty="0">
                <a:ln w="12700" cmpd="sng">
                  <a:noFill/>
                  <a:prstDash val="solid"/>
                </a:ln>
                <a:solidFill>
                  <a:srgbClr val="522785"/>
                </a:solidFill>
                <a:effectLst/>
                <a:uLnTx/>
                <a:uFillTx/>
                <a:latin typeface="+mn-ea"/>
                <a:cs typeface="+mn-cs"/>
              </a:rPr>
              <a:t> 34:6, 7</a:t>
            </a:r>
            <a:r>
              <a:rPr kumimoji="0" lang="ja-JP" altLang="en-US" sz="2600" b="1" i="0" u="none" strike="noStrike" kern="1200" cap="none" spc="0" normalizeH="0" baseline="0" noProof="0" dirty="0">
                <a:ln w="12700" cmpd="sng">
                  <a:noFill/>
                  <a:prstDash val="solid"/>
                </a:ln>
                <a:solidFill>
                  <a:srgbClr val="522785"/>
                </a:solidFill>
                <a:effectLst/>
                <a:uLnTx/>
                <a:uFillTx/>
                <a:latin typeface="+mn-ea"/>
                <a:cs typeface="+mn-cs"/>
              </a:rPr>
              <a:t>　新共同訳</a:t>
            </a:r>
            <a:endParaRPr kumimoji="0" lang="es-ES" sz="2600" b="1" i="0" u="none" strike="noStrike" kern="1200" cap="none" spc="0" normalizeH="0" baseline="0" noProof="0" dirty="0">
              <a:ln w="12700" cmpd="sng">
                <a:noFill/>
                <a:prstDash val="solid"/>
              </a:ln>
              <a:solidFill>
                <a:srgbClr val="522785"/>
              </a:solidFill>
              <a:effectLst/>
              <a:uLnTx/>
              <a:uFillTx/>
              <a:latin typeface="+mn-ea"/>
              <a:cs typeface="+mn-cs"/>
            </a:endParaRPr>
          </a:p>
        </p:txBody>
      </p:sp>
    </p:spTree>
    <p:extLst>
      <p:ext uri="{BB962C8B-B14F-4D97-AF65-F5344CB8AC3E}">
        <p14:creationId xmlns:p14="http://schemas.microsoft.com/office/powerpoint/2010/main" val="761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dirty="0">
                <a:solidFill>
                  <a:srgbClr val="C51A11"/>
                </a:solidFill>
              </a:rPr>
              <a:t>神とモーセ</a:t>
            </a:r>
            <a:r>
              <a:rPr lang="en" sz="2000" b="1" dirty="0">
                <a:solidFill>
                  <a:srgbClr val="C51A11"/>
                </a:solidFill>
              </a:rPr>
              <a:t>:</a:t>
            </a:r>
          </a:p>
          <a:p>
            <a:pPr lvl="1">
              <a:spcBef>
                <a:spcPts val="1200"/>
              </a:spcBef>
            </a:pPr>
            <a:r>
              <a:rPr lang="ja-JP" altLang="en-US" sz="2000" b="1" dirty="0"/>
              <a:t>臨在（会見）の幕屋　</a:t>
            </a:r>
            <a:r>
              <a:rPr lang="en" sz="2000" b="1" dirty="0"/>
              <a:t> (</a:t>
            </a:r>
            <a:r>
              <a:rPr lang="ja-JP" altLang="en-US" sz="2000" b="1" dirty="0"/>
              <a:t>出</a:t>
            </a:r>
            <a:r>
              <a:rPr lang="en" sz="2000" b="1" dirty="0"/>
              <a:t> 33:7-11)</a:t>
            </a:r>
          </a:p>
          <a:p>
            <a:pPr lvl="1">
              <a:spcBef>
                <a:spcPts val="1200"/>
              </a:spcBef>
            </a:pPr>
            <a:r>
              <a:rPr lang="ja-JP" altLang="en-US" sz="2000" b="1" dirty="0"/>
              <a:t>あなたを知ることができるように　</a:t>
            </a:r>
            <a:r>
              <a:rPr lang="en" sz="2000" b="1" dirty="0"/>
              <a:t> (</a:t>
            </a:r>
            <a:r>
              <a:rPr lang="ja-JP" altLang="en-US" sz="2000" b="1" dirty="0"/>
              <a:t>出</a:t>
            </a:r>
            <a:r>
              <a:rPr lang="en" sz="2000" b="1" dirty="0"/>
              <a:t> 33:12-17)</a:t>
            </a:r>
          </a:p>
          <a:p>
            <a:pPr>
              <a:spcBef>
                <a:spcPts val="1200"/>
              </a:spcBef>
            </a:pPr>
            <a:r>
              <a:rPr lang="ja-JP" altLang="en-US" sz="2000" b="1" dirty="0">
                <a:solidFill>
                  <a:srgbClr val="AD0CBA"/>
                </a:solidFill>
              </a:rPr>
              <a:t>神の栄光</a:t>
            </a:r>
            <a:r>
              <a:rPr lang="en" sz="2000" b="1" dirty="0">
                <a:solidFill>
                  <a:srgbClr val="AD0CBA"/>
                </a:solidFill>
              </a:rPr>
              <a:t>:</a:t>
            </a:r>
          </a:p>
          <a:p>
            <a:pPr lvl="1">
              <a:spcBef>
                <a:spcPts val="1200"/>
              </a:spcBef>
            </a:pPr>
            <a:r>
              <a:rPr lang="ja-JP" altLang="en-US" sz="2000" b="1" dirty="0"/>
              <a:t>「あなたの栄光をお示しください」</a:t>
            </a:r>
            <a:r>
              <a:rPr lang="en" sz="2000" b="1" dirty="0"/>
              <a:t>(</a:t>
            </a:r>
            <a:r>
              <a:rPr lang="ja-JP" altLang="en-US" sz="2000" b="1" dirty="0"/>
              <a:t>出</a:t>
            </a:r>
            <a:r>
              <a:rPr lang="en" sz="2000" b="1" dirty="0"/>
              <a:t> 33:18-23)</a:t>
            </a:r>
          </a:p>
          <a:p>
            <a:pPr lvl="1">
              <a:spcBef>
                <a:spcPts val="1200"/>
              </a:spcBef>
            </a:pPr>
            <a:r>
              <a:rPr lang="ja-JP" altLang="en-US" sz="2000" b="1" dirty="0"/>
              <a:t>神の自己啓示　</a:t>
            </a:r>
            <a:r>
              <a:rPr lang="en" sz="2000" b="1" dirty="0"/>
              <a:t>(</a:t>
            </a:r>
            <a:r>
              <a:rPr lang="ja-JP" altLang="en-US" sz="2000" b="1" dirty="0"/>
              <a:t>出</a:t>
            </a:r>
            <a:r>
              <a:rPr lang="en" sz="2000" b="1" dirty="0"/>
              <a:t> 34:1-28)</a:t>
            </a:r>
          </a:p>
          <a:p>
            <a:pPr lvl="1">
              <a:spcBef>
                <a:spcPts val="1200"/>
              </a:spcBef>
            </a:pPr>
            <a:r>
              <a:rPr lang="ja-JP" altLang="en-US" sz="2000" b="1" dirty="0"/>
              <a:t>光を放つモーセの顔　</a:t>
            </a:r>
            <a:r>
              <a:rPr lang="en" sz="2000" b="1" dirty="0"/>
              <a:t>(</a:t>
            </a:r>
            <a:r>
              <a:rPr lang="ja-JP" altLang="en-US" sz="2000" b="1" dirty="0"/>
              <a:t>出</a:t>
            </a:r>
            <a:r>
              <a:rPr lang="en" sz="2000" b="1" dirty="0"/>
              <a:t>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09" y="277297"/>
            <a:ext cx="6835874" cy="384721"/>
          </a:xfrm>
          <a:prstGeom prst="rect">
            <a:avLst/>
          </a:prstGeom>
          <a:noFill/>
        </p:spPr>
        <p:txBody>
          <a:bodyPr wrap="square" rtlCol="0">
            <a:spAutoFit/>
          </a:bodyPr>
          <a:lstStyle/>
          <a:p>
            <a:pPr>
              <a:spcBef>
                <a:spcPts val="600"/>
              </a:spcBef>
            </a:pPr>
            <a:r>
              <a:rPr lang="ja-JP" altLang="en-US" sz="1900" b="1" dirty="0"/>
              <a:t>それは間違いない。神とモーセは親友になった。</a:t>
            </a:r>
            <a:endParaRPr lang="en" sz="1900" b="1" dirty="0"/>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740" y="291390"/>
            <a:ext cx="2257619"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4961" y="291390"/>
            <a:ext cx="22753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7058025" cy="969496"/>
          </a:xfrm>
          <a:prstGeom prst="rect">
            <a:avLst/>
          </a:prstGeom>
          <a:noFill/>
        </p:spPr>
        <p:txBody>
          <a:bodyPr wrap="square">
            <a:spAutoFit/>
          </a:bodyPr>
          <a:lstStyle/>
          <a:p>
            <a:pPr>
              <a:spcBef>
                <a:spcPts val="600"/>
              </a:spcBef>
            </a:pPr>
            <a:r>
              <a:rPr lang="ja-JP" altLang="en-US" sz="1900" b="1" dirty="0"/>
              <a:t>出エジプト記の</a:t>
            </a:r>
            <a:r>
              <a:rPr lang="en-US" altLang="ja-JP" sz="1900" b="1" dirty="0"/>
              <a:t>33</a:t>
            </a:r>
            <a:r>
              <a:rPr lang="ja-JP" altLang="en-US" sz="1900" b="1" dirty="0"/>
              <a:t>章と</a:t>
            </a:r>
            <a:r>
              <a:rPr lang="en-US" altLang="ja-JP" sz="1900" b="1" dirty="0"/>
              <a:t>34</a:t>
            </a:r>
            <a:r>
              <a:rPr lang="ja-JP" altLang="en-US" sz="1900" b="1" dirty="0"/>
              <a:t>章には、この激しい関係における特別な瞬間が記録されている： 神の栄光を見たいというモーセの願いである。</a:t>
            </a:r>
            <a:endParaRPr lang="en" sz="1900" b="1" dirty="0"/>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886227"/>
            <a:ext cx="6971400" cy="677108"/>
          </a:xfrm>
          <a:prstGeom prst="rect">
            <a:avLst/>
          </a:prstGeom>
          <a:noFill/>
        </p:spPr>
        <p:txBody>
          <a:bodyPr wrap="square">
            <a:spAutoFit/>
          </a:bodyPr>
          <a:lstStyle/>
          <a:p>
            <a:pPr>
              <a:spcBef>
                <a:spcPts val="600"/>
              </a:spcBef>
            </a:pPr>
            <a:r>
              <a:rPr lang="ja-JP" altLang="en-US" sz="1900" b="1" dirty="0"/>
              <a:t>二人の友情は、シナイ山でのさまざまな出会いの中で強められ、神がモーセに休息するようにと召される日まで成長し続けた。</a:t>
            </a:r>
            <a:endParaRPr lang="en" sz="1900" b="1" dirty="0"/>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50735"/>
            <a:ext cx="6971400" cy="969496"/>
          </a:xfrm>
          <a:prstGeom prst="rect">
            <a:avLst/>
          </a:prstGeom>
          <a:noFill/>
        </p:spPr>
        <p:txBody>
          <a:bodyPr wrap="square">
            <a:spAutoFit/>
          </a:bodyPr>
          <a:lstStyle/>
          <a:p>
            <a:pPr>
              <a:spcBef>
                <a:spcPts val="600"/>
              </a:spcBef>
            </a:pPr>
            <a:r>
              <a:rPr lang="ja-JP" altLang="en-US" sz="1900" b="1" dirty="0"/>
              <a:t>一夜にしてこうなったわけではない。ゆっくりとしたプロセスだった。幼い頃、母親が自分たちが仕えている神の素晴らしさについて話したのが始まりだった。</a:t>
            </a:r>
            <a:endParaRPr lang="en" sz="1900" b="1" dirty="0"/>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ja-JP" alt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神と</a:t>
            </a:r>
            <a:endParaRPr lang="en-US" altLang="ja-JP"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a:p>
            <a:pPr algn="ctr"/>
            <a:r>
              <a:rPr lang="ja-JP" alt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モーセ</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000" b="1" dirty="0">
                <a:ln/>
                <a:solidFill>
                  <a:schemeClr val="bg2">
                    <a:lumMod val="60000"/>
                    <a:lumOff val="40000"/>
                  </a:schemeClr>
                </a:solidFill>
                <a:effectLst>
                  <a:outerShdw blurRad="38100" dist="38100" dir="2700000" algn="tl">
                    <a:srgbClr val="000000"/>
                  </a:outerShdw>
                </a:effectLst>
              </a:rPr>
              <a:t>臨在（会見）の幕屋</a:t>
            </a:r>
            <a:endParaRPr lang="en" sz="4000" b="1" dirty="0">
              <a:ln/>
              <a:solidFill>
                <a:schemeClr val="bg2">
                  <a:lumMod val="60000"/>
                  <a:lumOff val="4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984885"/>
          </a:xfrm>
          <a:prstGeom prst="rect">
            <a:avLst/>
          </a:prstGeom>
          <a:noFill/>
        </p:spPr>
        <p:txBody>
          <a:bodyPr wrap="square">
            <a:spAutoFit/>
          </a:bodyPr>
          <a:lstStyle/>
          <a:p>
            <a:pPr algn="ctr"/>
            <a:r>
              <a:rPr lang="ja-JP" altLang="en-US" sz="20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モーセが幕屋にはいると、雲の柱が下って幕屋の入口に立った。そして主はモーセと語られた。</a:t>
            </a:r>
            <a:endParaRPr lang="en-US" altLang="ja-JP" sz="20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ja-JP" altLang="en-US"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出エジプト記</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5946060" cy="677108"/>
          </a:xfrm>
          <a:prstGeom prst="rect">
            <a:avLst/>
          </a:prstGeom>
          <a:noFill/>
        </p:spPr>
        <p:txBody>
          <a:bodyPr wrap="square" rtlCol="0">
            <a:spAutoFit/>
          </a:bodyPr>
          <a:lstStyle/>
          <a:p>
            <a:pPr>
              <a:spcBef>
                <a:spcPts val="600"/>
              </a:spcBef>
            </a:pPr>
            <a:r>
              <a:rPr lang="ja-JP" altLang="en-US" sz="1900" b="1" dirty="0">
                <a:latin typeface="+mn-ea"/>
              </a:rPr>
              <a:t>モーセは幕屋で神と会い、そこで神と顔と顔を　　合わせて話した（出</a:t>
            </a:r>
            <a:r>
              <a:rPr lang="en-US" altLang="ja-JP" sz="1900" b="1" dirty="0">
                <a:latin typeface="+mn-ea"/>
              </a:rPr>
              <a:t>33:7-11</a:t>
            </a:r>
            <a:r>
              <a:rPr lang="ja-JP" altLang="en-US" sz="1900" b="1" dirty="0">
                <a:latin typeface="+mn-ea"/>
              </a:rPr>
              <a:t>）。</a:t>
            </a:r>
            <a:endParaRPr lang="en" sz="1900" b="1" dirty="0">
              <a:latin typeface="+mn-ea"/>
            </a:endParaRPr>
          </a:p>
        </p:txBody>
      </p:sp>
      <p:sp>
        <p:nvSpPr>
          <p:cNvPr id="4" name="CuadroTexto 3">
            <a:extLst>
              <a:ext uri="{FF2B5EF4-FFF2-40B4-BE49-F238E27FC236}">
                <a16:creationId xmlns:a16="http://schemas.microsoft.com/office/drawing/2014/main" id="{0DDA2C85-079B-C25A-A230-E42B74AE555A}"/>
              </a:ext>
            </a:extLst>
          </p:cNvPr>
          <p:cNvSpPr txBox="1"/>
          <p:nvPr/>
        </p:nvSpPr>
        <p:spPr>
          <a:xfrm>
            <a:off x="197803" y="5891695"/>
            <a:ext cx="6319757" cy="677108"/>
          </a:xfrm>
          <a:prstGeom prst="rect">
            <a:avLst/>
          </a:prstGeom>
          <a:noFill/>
        </p:spPr>
        <p:txBody>
          <a:bodyPr wrap="square">
            <a:spAutoFit/>
          </a:bodyPr>
          <a:lstStyle/>
          <a:p>
            <a:pPr>
              <a:spcBef>
                <a:spcPts val="600"/>
              </a:spcBef>
            </a:pPr>
            <a:r>
              <a:rPr lang="ja-JP" altLang="en-US" sz="1900" b="1" dirty="0">
                <a:latin typeface="+mn-ea"/>
              </a:rPr>
              <a:t>モーセは神の忠実な僕（ヘブ</a:t>
            </a:r>
            <a:r>
              <a:rPr lang="en-US" altLang="ja-JP" sz="1900" b="1" dirty="0">
                <a:latin typeface="+mn-ea"/>
              </a:rPr>
              <a:t>3:5</a:t>
            </a:r>
            <a:r>
              <a:rPr lang="ja-JP" altLang="en-US" sz="1900" b="1" dirty="0">
                <a:latin typeface="+mn-ea"/>
              </a:rPr>
              <a:t>）、暗闇の中で消えることのない灯台、そして模範的な預言者となりました。</a:t>
            </a:r>
            <a:endParaRPr lang="en" sz="1900" b="1" dirty="0">
              <a:latin typeface="+mn-ea"/>
            </a:endParaRP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1156693228"/>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97803" y="2827460"/>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95700" y="2896709"/>
            <a:ext cx="2783757" cy="3016210"/>
          </a:xfrm>
          <a:prstGeom prst="rect">
            <a:avLst/>
          </a:prstGeom>
          <a:noFill/>
        </p:spPr>
        <p:txBody>
          <a:bodyPr wrap="square">
            <a:spAutoFit/>
          </a:bodyPr>
          <a:lstStyle/>
          <a:p>
            <a:pPr>
              <a:spcBef>
                <a:spcPts val="600"/>
              </a:spcBef>
            </a:pPr>
            <a:r>
              <a:rPr lang="ja-JP" altLang="en-US" sz="1900" b="1" dirty="0">
                <a:latin typeface="+mn-ea"/>
              </a:rPr>
              <a:t>補足：「顔と顔を　　合わせて」という表現は、彼らが物理的に　顔を合わせたという　意味ではなく、むしろ、円滑な対話が行われたという意味です　（モーセは神の顔を　見たことはありませんが）。</a:t>
            </a:r>
            <a:endParaRPr lang="en" sz="1900" b="1" dirty="0">
              <a:latin typeface="+mn-ea"/>
            </a:endParaRP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16274F0C-E474-6BA1-845B-C32A35FD70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1E76D3-F881-6353-F9ED-815B69D47FF3}"/>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モーセの類たぐい まれな人生の物語は、　　私たちが神に変えていただくとき、　　　　神が何をなさ るかを教えています。　　　　神との歩みの中で、神があなたの人生に　　力強く働かれたことを 認識した転機は、　　どんなときでしたか。 </a:t>
            </a:r>
            <a:endParaRPr kumimoji="1" lang="ja-JP" altLang="en-US" b="1" dirty="0"/>
          </a:p>
        </p:txBody>
      </p:sp>
    </p:spTree>
    <p:extLst>
      <p:ext uri="{BB962C8B-B14F-4D97-AF65-F5344CB8AC3E}">
        <p14:creationId xmlns:p14="http://schemas.microsoft.com/office/powerpoint/2010/main" val="176803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あなたを知ることができるように</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993300"/>
                </a:solidFill>
                <a:latin typeface="+mn-ea"/>
              </a:rPr>
              <a:t>それで今、わたしがもし、あなたの前に恵みを得ますならば、どうか、あなたの道を示し、あなたをわたしに知らせ、あなたの前に恵みを得させてください。また、この国民があなたの民であることを覚えてください」。</a:t>
            </a:r>
            <a:r>
              <a:rPr lang="en" b="1" dirty="0">
                <a:solidFill>
                  <a:srgbClr val="993300"/>
                </a:solidFill>
                <a:latin typeface="+mn-ea"/>
              </a:rPr>
              <a:t>(</a:t>
            </a:r>
            <a:r>
              <a:rPr lang="ja-JP" altLang="en-US" b="1" dirty="0">
                <a:solidFill>
                  <a:srgbClr val="993300"/>
                </a:solidFill>
                <a:latin typeface="+mn-ea"/>
              </a:rPr>
              <a:t>出</a:t>
            </a:r>
            <a:r>
              <a:rPr lang="en" b="1" dirty="0">
                <a:solidFill>
                  <a:srgbClr val="993300"/>
                </a:solidFill>
                <a:latin typeface="+mn-ea"/>
              </a:rPr>
              <a:t>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677108"/>
          </a:xfrm>
          <a:prstGeom prst="rect">
            <a:avLst/>
          </a:prstGeom>
          <a:noFill/>
        </p:spPr>
        <p:txBody>
          <a:bodyPr wrap="square" rtlCol="0">
            <a:spAutoFit/>
          </a:bodyPr>
          <a:lstStyle/>
          <a:p>
            <a:pPr>
              <a:spcBef>
                <a:spcPts val="600"/>
              </a:spcBef>
            </a:pPr>
            <a:r>
              <a:rPr lang="ja-JP" altLang="en-US" sz="1900" b="1" dirty="0">
                <a:latin typeface="+mn-ea"/>
              </a:rPr>
              <a:t>神がモーセに、カナンの民には同行しないと告げられた時、興味深い会話が続いた：　　　　　　　　（出</a:t>
            </a:r>
            <a:r>
              <a:rPr lang="en-US" altLang="ja-JP" sz="1900" b="1" dirty="0">
                <a:latin typeface="+mn-ea"/>
              </a:rPr>
              <a:t>33:1-3</a:t>
            </a:r>
            <a:r>
              <a:rPr lang="ja-JP" altLang="en-US" sz="1900" b="1" dirty="0">
                <a:latin typeface="+mn-ea"/>
              </a:rPr>
              <a:t>、出</a:t>
            </a:r>
            <a:r>
              <a:rPr lang="en-US" altLang="ja-JP" sz="1900" b="1" dirty="0">
                <a:latin typeface="+mn-ea"/>
              </a:rPr>
              <a:t>33:12-17 </a:t>
            </a:r>
            <a:r>
              <a:rPr lang="ja-JP" altLang="en-US" sz="1900" b="1" dirty="0">
                <a:latin typeface="+mn-ea"/>
              </a:rPr>
              <a:t>）</a:t>
            </a:r>
            <a:endParaRPr lang="en" sz="1900" b="1" dirty="0">
              <a:latin typeface="+mn-ea"/>
            </a:endParaRP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1216925583"/>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99210" y="4645808"/>
            <a:ext cx="6215865" cy="1846659"/>
          </a:xfrm>
          <a:prstGeom prst="rect">
            <a:avLst/>
          </a:prstGeom>
          <a:noFill/>
        </p:spPr>
        <p:txBody>
          <a:bodyPr wrap="square" rtlCol="0">
            <a:spAutoFit/>
          </a:bodyPr>
          <a:lstStyle/>
          <a:p>
            <a:pPr>
              <a:spcBef>
                <a:spcPts val="600"/>
              </a:spcBef>
            </a:pPr>
            <a:r>
              <a:rPr lang="ja-JP" altLang="en-US" sz="1900" b="1" dirty="0">
                <a:latin typeface="+mn-ea"/>
              </a:rPr>
              <a:t>モーセは神とともに</a:t>
            </a:r>
            <a:r>
              <a:rPr lang="en-US" altLang="ja-JP" sz="1900" b="1" dirty="0">
                <a:latin typeface="+mn-ea"/>
              </a:rPr>
              <a:t>40</a:t>
            </a:r>
            <a:r>
              <a:rPr lang="ja-JP" altLang="en-US" sz="1900" b="1" dirty="0">
                <a:latin typeface="+mn-ea"/>
              </a:rPr>
              <a:t>日間を過ごし、十戒と聖所建設の指示を受けた。そして今、彼は再び神の前に立ち、　民のために執り成した。モーセは神のことをよく知っているように見えた。では、彼はどのような意味で神を　知る必要があったのだろうか（出</a:t>
            </a:r>
            <a:r>
              <a:rPr lang="en-US" altLang="ja-JP" sz="1900" b="1" dirty="0">
                <a:latin typeface="+mn-ea"/>
              </a:rPr>
              <a:t>33:13</a:t>
            </a:r>
            <a:r>
              <a:rPr lang="ja-JP" altLang="en-US" sz="1900" b="1" dirty="0">
                <a:latin typeface="+mn-ea"/>
              </a:rPr>
              <a:t>）。あなたも　どのような意味で神を知る必要があるだろうか？</a:t>
            </a:r>
            <a:endParaRPr lang="en" sz="1900" b="1" dirty="0">
              <a:latin typeface="+mn-ea"/>
            </a:endParaRP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493267" y="4561726"/>
            <a:ext cx="5526172" cy="2195278"/>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01D75EB-7D57-2EE6-1E08-07685C3F2E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C668DE-577A-FE45-5715-E699FFD29F5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神を知ることと、</a:t>
            </a:r>
            <a:br>
              <a:rPr lang="en-US" altLang="ja-JP" b="1" dirty="0"/>
            </a:br>
            <a:r>
              <a:rPr lang="ja-JP" altLang="en-US" b="1" dirty="0"/>
              <a:t>ただ神について知っていることの</a:t>
            </a:r>
            <a:br>
              <a:rPr lang="en-US" altLang="ja-JP" b="1" dirty="0"/>
            </a:br>
            <a:r>
              <a:rPr lang="ja-JP" altLang="en-US" b="1" dirty="0"/>
              <a:t>決定的な違いは何ですか。 </a:t>
            </a:r>
            <a:endParaRPr kumimoji="1" lang="ja-JP" altLang="en-US" b="1" dirty="0"/>
          </a:p>
        </p:txBody>
      </p:sp>
    </p:spTree>
    <p:extLst>
      <p:ext uri="{BB962C8B-B14F-4D97-AF65-F5344CB8AC3E}">
        <p14:creationId xmlns:p14="http://schemas.microsoft.com/office/powerpoint/2010/main" val="4261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3413</TotalTime>
  <Words>3989</Words>
  <Application>Microsoft Office PowerPoint</Application>
  <PresentationFormat>Panorámica</PresentationFormat>
  <Paragraphs>94</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Arial</vt:lpstr>
      <vt:lpstr>游ゴシック</vt:lpstr>
      <vt:lpstr>Aptos Display</vt:lpstr>
      <vt:lpstr>Aptos</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モーセの類たぐい まれな人生の物語は、　　私たちが神に変えていただくとき、　　　　神が何をなさ るかを教えています。　　　　神との歩みの中で、神があなたの人生に　　力強く働かれたことを 認識した転機は、　　どんなときでしたか。 </vt:lpstr>
      <vt:lpstr>Presentación de PowerPoint</vt:lpstr>
      <vt:lpstr>神を知ることと、 ただ神について知っていることの 決定的な違いは何ですか。 </vt:lpstr>
      <vt:lpstr>Presentación de PowerPoint</vt:lpstr>
      <vt:lpstr>Presentación de PowerPoint</vt:lpstr>
      <vt:lpstr>あなたは十字架と、 それ(十字架)が神のご品性について 何を教えてくれるのかということに 焦点を当てるのに、 どれくらいの時間を費やしていますか。 </vt:lpstr>
      <vt:lpstr>Presentación de PowerPoint</vt:lpstr>
      <vt:lpstr>出エジプト記34:1～28を読んでください。 34:1 主はモーセに言われた、「あなたは 前のような石の板二枚を、切って造りな さい。　わたしはあなたが砕いた初めの板 にあった言葉を、その板に書くであろう。 34:2 あなたは朝までに備えをし、朝のう ちにシナイ山に登って、山の頂でわたし の前に立ちなさい。 34:3だれもあなたと共に登ってはならな い。また、だれも山の中にいてはならな い。また山の前で羊や牛を飼っていては ならない」。 34:4そこでモーセは前のような石の板二 枚を、切って造り、朝早く起きて、主が 彼に命じられたようにシナイ山に登っ た。彼はその手に石の板二枚をとった。 34:5 ときに主は雲の中にあって下り、彼 と共にそこに立って主の名を宣べられ た。 34:6 主は彼の前を過ぎて宣べられた。 「主、主、あわれみあり、恵みあり、怒る ことおそく、いつくしみと、まこととの 豊かなる神、 34:7いつくしみを千代までも　施し、悪と、 とがと、罪とをゆるす者、しかし、罰す べき者をば決してゆるさず、父の罪を子 に報い、子の子に報いて、三、四代にお よぼす者」。 34:8 モーセは急ぎ地に伏して　拝し、 34:9 そして言った、「ああ主よ、わたしが もし、あなたの前に恵みを得ますならば、 かたくなな民ですけれども、どうか主が わたしたちのうちにあって一緒に行って ください。そしてわたしたちの悪と罪と をゆるし、わたしたちをあなたのものと してください」。 34:10 主は言われた、「見よ、わたしは契 約を結ぶ。わたしは地のいずこにも、い かなる民のうちにも、いまだ行われたこ とのない不思議を、あなたのすべての民 の前に行うで　あろう。あなたが共に住む 民はみな、主のわざを見るであろう。わ たしがあなたのためになそうとすること は、恐るべきものだからである。  神はモーセに、 いかにして栄光をあ らわされましたか。 </vt:lpstr>
      <vt:lpstr>Presentación de PowerPoint</vt:lpstr>
      <vt:lpstr>神のご品性を最も反映する必要があるのは、あなたの品性のどの部分ですか。 十字架 に焦点を当てることで、 どんな励ましと救いの確信が得られますか。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111</cp:revision>
  <dcterms:created xsi:type="dcterms:W3CDTF">2025-08-09T16:08:23Z</dcterms:created>
  <dcterms:modified xsi:type="dcterms:W3CDTF">2025-09-14T17:38:31Z</dcterms:modified>
</cp:coreProperties>
</file>