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98" r:id="rId3"/>
    <p:sldId id="302" r:id="rId4"/>
    <p:sldId id="303" r:id="rId5"/>
    <p:sldId id="257" r:id="rId6"/>
    <p:sldId id="299" r:id="rId7"/>
    <p:sldId id="259" r:id="rId8"/>
    <p:sldId id="304" r:id="rId9"/>
    <p:sldId id="300" r:id="rId10"/>
    <p:sldId id="261" r:id="rId11"/>
    <p:sldId id="305" r:id="rId12"/>
    <p:sldId id="262" r:id="rId13"/>
    <p:sldId id="306" r:id="rId14"/>
    <p:sldId id="301" r:id="rId15"/>
    <p:sldId id="264" r:id="rId16"/>
    <p:sldId id="307" r:id="rId17"/>
    <p:sldId id="293" r:id="rId18"/>
    <p:sldId id="308" r:id="rId19"/>
    <p:sldId id="294" r:id="rId20"/>
  </p:sldIdLst>
  <p:sldSz cx="12192000" cy="6858000"/>
  <p:notesSz cx="6858000" cy="9144000"/>
  <p:embeddedFontLst>
    <p:embeddedFont>
      <p:font typeface="游ゴシック" panose="020B0400000000000000" pitchFamily="34" charset="-128"/>
      <p:regular r:id="rId22"/>
      <p:bold r:id="rId23"/>
    </p:embeddedFon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99"/>
    <a:srgbClr val="CCFFCC"/>
    <a:srgbClr val="CCFFFF"/>
    <a:srgbClr val="66FFFF"/>
    <a:srgbClr val="99FF99"/>
    <a:srgbClr val="CCFF99"/>
    <a:srgbClr val="700000"/>
    <a:srgbClr val="920000"/>
    <a:srgbClr val="FFA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ja-JP" altLang="en-US" sz="2000" b="1" dirty="0">
              <a:effectLst>
                <a:outerShdw blurRad="38100" dist="38100" dir="2700000" algn="tl">
                  <a:srgbClr val="000000">
                    <a:alpha val="43137"/>
                  </a:srgbClr>
                </a:outerShdw>
              </a:effectLst>
            </a:rPr>
            <a:t>スパイを送る</a:t>
          </a:r>
          <a:endParaRPr lang="en" sz="2000" b="1" dirty="0">
            <a:effectLst>
              <a:outerShdw blurRad="38100" dist="38100" dir="2700000" algn="tl">
                <a:srgbClr val="000000">
                  <a:alpha val="43137"/>
                </a:srgbClr>
              </a:outerShdw>
            </a:effectLst>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公に</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 (12</a:t>
          </a: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人のスパイ</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密かに</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 (2</a:t>
          </a: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人のスパイ</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ja-JP" altLang="en-US" sz="2000" b="1" dirty="0">
              <a:effectLst>
                <a:outerShdw blurRad="38100" dist="38100" dir="2700000" algn="tl">
                  <a:srgbClr val="000000">
                    <a:alpha val="43137"/>
                  </a:srgbClr>
                </a:outerShdw>
              </a:effectLst>
            </a:rPr>
            <a:t>スパイの活動期間</a:t>
          </a:r>
          <a:endParaRPr lang="en" sz="2000" b="1" dirty="0">
            <a:effectLst>
              <a:outerShdw blurRad="38100" dist="38100" dir="2700000" algn="tl">
                <a:srgbClr val="000000">
                  <a:alpha val="43137"/>
                </a:srgbClr>
              </a:outerShdw>
            </a:effectLst>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n" sz="1900" b="1" dirty="0"/>
            <a:t>40 </a:t>
          </a:r>
          <a:r>
            <a:rPr lang="ja-JP" altLang="en-US" sz="1900" b="1" dirty="0"/>
            <a:t>日間の調査期間</a:t>
          </a:r>
          <a:endParaRPr lang="en" sz="1900" b="1" dirty="0"/>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n" sz="1900" b="1" dirty="0"/>
            <a:t>3</a:t>
          </a:r>
          <a:r>
            <a:rPr lang="ja-JP" altLang="en-US" sz="1900" b="1" dirty="0"/>
            <a:t>日間の潜伏期間</a:t>
          </a:r>
          <a:endParaRPr lang="en" sz="1900" b="1" dirty="0"/>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ja-JP" altLang="en-US" sz="2000" b="1" dirty="0">
              <a:effectLst>
                <a:outerShdw blurRad="38100" dist="38100" dir="2700000" algn="tl">
                  <a:srgbClr val="000000">
                    <a:alpha val="43137"/>
                  </a:srgbClr>
                </a:outerShdw>
              </a:effectLst>
            </a:rPr>
            <a:t>スパイの報告</a:t>
          </a:r>
          <a:endParaRPr lang="en" sz="2000" b="1" dirty="0">
            <a:effectLst>
              <a:outerShdw blurRad="38100" dist="38100" dir="2700000" algn="tl">
                <a:srgbClr val="000000">
                  <a:alpha val="43137"/>
                </a:srgbClr>
              </a:outerShdw>
            </a:effectLst>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mn-ea"/>
              <a:cs typeface="+mn-cs"/>
            </a:rPr>
            <a:t>彼らは人々を混乱させた</a:t>
          </a:r>
          <a:endParaRPr lang="en" sz="1900" b="1" kern="1200" dirty="0">
            <a:solidFill>
              <a:prstClr val="black">
                <a:hueOff val="0"/>
                <a:satOff val="0"/>
                <a:lumOff val="0"/>
                <a:alphaOff val="0"/>
              </a:prstClr>
            </a:solidFill>
            <a:latin typeface="Aptos" panose="02110004020202020204"/>
            <a:ea typeface="+mn-ea"/>
            <a:cs typeface="+mn-cs"/>
          </a:endParaRP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彼らはヨシュアを励ました</a:t>
          </a:r>
          <a:endPar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kumimoji="1" lang="ja-JP" altLang="en-US" sz="2000" b="1" dirty="0">
              <a:effectLst>
                <a:outerShdw blurRad="38100" dist="38100" dir="2700000" algn="tl">
                  <a:srgbClr val="000000">
                    <a:alpha val="43137"/>
                  </a:srgbClr>
                </a:outerShdw>
              </a:effectLst>
            </a:rPr>
            <a:t>過越祭の　　イスラエル</a:t>
          </a: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pPr>
            <a:lnSpc>
              <a:spcPts val="1800"/>
            </a:lnSpc>
          </a:pPr>
          <a:r>
            <a:rPr kumimoji="1" lang="ja-JP" altLang="en-US" sz="1600" b="1" dirty="0">
              <a:latin typeface="+mn-ea"/>
              <a:ea typeface="+mn-ea"/>
            </a:rPr>
            <a:t>鴨居と門には血を塗らなければならなかった。</a:t>
          </a:r>
        </a:p>
        <a:p>
          <a:pPr>
            <a:lnSpc>
              <a:spcPts val="1800"/>
            </a:lnSpc>
          </a:pPr>
          <a:r>
            <a:rPr kumimoji="1" lang="en-US" altLang="ja-JP" sz="1600" b="1" dirty="0">
              <a:latin typeface="+mn-ea"/>
              <a:ea typeface="+mn-ea"/>
            </a:rPr>
            <a:t>(</a:t>
          </a:r>
          <a:r>
            <a:rPr kumimoji="1" lang="ja-JP" altLang="en-US" sz="1600" b="1" dirty="0">
              <a:latin typeface="+mn-ea"/>
              <a:ea typeface="+mn-ea"/>
            </a:rPr>
            <a:t>出</a:t>
          </a:r>
          <a:r>
            <a:rPr kumimoji="1" lang="en-US" altLang="ja-JP" sz="1600" b="1" dirty="0">
              <a:latin typeface="+mn-ea"/>
              <a:ea typeface="+mn-ea"/>
            </a:rPr>
            <a:t>12:7)</a:t>
          </a:r>
          <a:endParaRPr kumimoji="1" lang="ja-JP" altLang="en-US" sz="1600" b="1" dirty="0">
            <a:latin typeface="+mn-ea"/>
            <a:ea typeface="+mn-ea"/>
          </a:endParaRP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kumimoji="1" lang="ja-JP" altLang="en-US" sz="1600" b="1" dirty="0">
              <a:latin typeface="+mn-ea"/>
              <a:ea typeface="+mn-ea"/>
            </a:rPr>
            <a:t>家を出れば死ぬ（出</a:t>
          </a:r>
          <a:r>
            <a:rPr kumimoji="1" lang="en-US" altLang="ja-JP" sz="1600" b="1" dirty="0">
              <a:latin typeface="+mn-ea"/>
              <a:ea typeface="+mn-ea"/>
            </a:rPr>
            <a:t>12:13</a:t>
          </a:r>
          <a:r>
            <a:rPr kumimoji="1" lang="ja-JP" altLang="en-US" sz="1600" b="1" dirty="0">
              <a:latin typeface="+mn-ea"/>
              <a:ea typeface="+mn-ea"/>
            </a:rPr>
            <a:t>）</a:t>
          </a: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kumimoji="1" lang="ja-JP" altLang="en-US" sz="2000" b="1" dirty="0">
              <a:effectLst>
                <a:outerShdw blurRad="38100" dist="38100" dir="2700000" algn="tl">
                  <a:srgbClr val="000000">
                    <a:alpha val="43137"/>
                  </a:srgbClr>
                </a:outerShdw>
              </a:effectLst>
            </a:rPr>
            <a:t>エリコの　　ラハブ</a:t>
          </a: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kumimoji="1" lang="ja-JP" altLang="en-US" sz="1600" b="1" dirty="0">
              <a:latin typeface="+mn-ea"/>
              <a:ea typeface="+mn-ea"/>
            </a:rPr>
            <a:t>彼は窓に赤い紐をつけなければならなかった（ヨシュ</a:t>
          </a:r>
          <a:r>
            <a:rPr kumimoji="1" lang="en-US" altLang="ja-JP" sz="1600" b="1" dirty="0">
              <a:latin typeface="+mn-ea"/>
              <a:ea typeface="+mn-ea"/>
            </a:rPr>
            <a:t>2:18</a:t>
          </a:r>
          <a:r>
            <a:rPr kumimoji="1" lang="ja-JP" altLang="en-US" sz="1600" b="1" dirty="0">
              <a:latin typeface="+mn-ea"/>
              <a:ea typeface="+mn-ea"/>
            </a:rPr>
            <a:t>）</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kumimoji="1" lang="ja-JP" altLang="en-US" sz="1600" b="1" dirty="0">
              <a:latin typeface="+mn-ea"/>
              <a:ea typeface="+mn-ea"/>
            </a:rPr>
            <a:t>家を出れば死ぬ</a:t>
          </a:r>
        </a:p>
        <a:p>
          <a:r>
            <a:rPr kumimoji="1" lang="en-US" altLang="ja-JP" sz="1600" b="1" dirty="0">
              <a:latin typeface="+mn-ea"/>
              <a:ea typeface="+mn-ea"/>
            </a:rPr>
            <a:t>(</a:t>
          </a:r>
          <a:r>
            <a:rPr kumimoji="1" lang="ja-JP" altLang="en-US" sz="1600" b="1" dirty="0">
              <a:latin typeface="+mn-ea"/>
              <a:ea typeface="+mn-ea"/>
            </a:rPr>
            <a:t>ヨシュ</a:t>
          </a:r>
          <a:r>
            <a:rPr kumimoji="1" lang="en-US" altLang="ja-JP" sz="1600" b="1" dirty="0">
              <a:latin typeface="+mn-ea"/>
              <a:ea typeface="+mn-ea"/>
            </a:rPr>
            <a:t>2:19)</a:t>
          </a:r>
          <a:endParaRPr kumimoji="1" lang="ja-JP" altLang="en-US" sz="1600" b="1" dirty="0">
            <a:latin typeface="+mn-ea"/>
            <a:ea typeface="+mn-ea"/>
          </a:endParaRP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スパイの報告</a:t>
          </a:r>
          <a:endParaRPr lang="en" sz="2000" b="1" kern="1200" dirty="0">
            <a:effectLst>
              <a:outerShdw blurRad="38100" dist="38100" dir="2700000" algn="tl">
                <a:srgbClr val="000000">
                  <a:alpha val="43137"/>
                </a:srgbClr>
              </a:outerShdw>
            </a:effectLst>
          </a:endParaRP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mn-ea"/>
              <a:cs typeface="+mn-cs"/>
            </a:rPr>
            <a:t>彼らは人々を混乱させた</a:t>
          </a:r>
          <a:endParaRPr lang="en" sz="1900" b="1" kern="1200" dirty="0">
            <a:solidFill>
              <a:prstClr val="black">
                <a:hueOff val="0"/>
                <a:satOff val="0"/>
                <a:lumOff val="0"/>
                <a:alphaOff val="0"/>
              </a:prstClr>
            </a:solidFill>
            <a:latin typeface="Aptos" panose="02110004020202020204"/>
            <a:ea typeface="+mn-ea"/>
            <a:cs typeface="+mn-cs"/>
          </a:endParaRP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彼らはヨシュアを励ました</a:t>
          </a:r>
          <a:endPar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スパイの活動期間</a:t>
          </a:r>
          <a:endParaRPr lang="en" sz="2000" b="1" kern="1200" dirty="0">
            <a:effectLst>
              <a:outerShdw blurRad="38100" dist="38100" dir="2700000" algn="tl">
                <a:srgbClr val="000000">
                  <a:alpha val="43137"/>
                </a:srgbClr>
              </a:outerShdw>
            </a:effectLst>
          </a:endParaRP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 sz="1900" b="1" kern="1200" dirty="0"/>
            <a:t>40 </a:t>
          </a:r>
          <a:r>
            <a:rPr lang="ja-JP" altLang="en-US" sz="1900" b="1" kern="1200" dirty="0"/>
            <a:t>日間の調査期間</a:t>
          </a:r>
          <a:endParaRPr lang="en" sz="1900" b="1" kern="1200" dirty="0"/>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 sz="1900" b="1" kern="1200" dirty="0"/>
            <a:t>3</a:t>
          </a:r>
          <a:r>
            <a:rPr lang="ja-JP" altLang="en-US" sz="1900" b="1" kern="1200" dirty="0"/>
            <a:t>日間の潜伏期間</a:t>
          </a:r>
          <a:endParaRPr lang="en" sz="1900" b="1" kern="1200" dirty="0"/>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スパイを送る</a:t>
          </a:r>
          <a:endParaRPr lang="en" sz="2000" b="1" kern="1200" dirty="0">
            <a:effectLst>
              <a:outerShdw blurRad="38100" dist="38100" dir="2700000" algn="tl">
                <a:srgbClr val="000000">
                  <a:alpha val="43137"/>
                </a:srgbClr>
              </a:outerShdw>
            </a:effectLst>
          </a:endParaRP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公に</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 (12</a:t>
          </a: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人のスパイ</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密かに</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 (2</a:t>
          </a:r>
          <a:r>
            <a:rPr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人のスパイ</a:t>
          </a:r>
          <a:r>
            <a:rPr lang="en"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過越祭の　　イスラエル</a:t>
          </a: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ts val="1800"/>
            </a:lnSpc>
            <a:spcBef>
              <a:spcPct val="0"/>
            </a:spcBef>
            <a:spcAft>
              <a:spcPct val="35000"/>
            </a:spcAft>
            <a:buNone/>
          </a:pPr>
          <a:r>
            <a:rPr kumimoji="1" lang="ja-JP" altLang="en-US" sz="1600" b="1" kern="1200" dirty="0">
              <a:latin typeface="+mn-ea"/>
              <a:ea typeface="+mn-ea"/>
            </a:rPr>
            <a:t>鴨居と門には血を塗らなければならなかった。</a:t>
          </a:r>
        </a:p>
        <a:p>
          <a:pPr marL="0" lvl="0" indent="0" algn="ctr" defTabSz="711200">
            <a:lnSpc>
              <a:spcPts val="1800"/>
            </a:lnSpc>
            <a:spcBef>
              <a:spcPct val="0"/>
            </a:spcBef>
            <a:spcAft>
              <a:spcPct val="35000"/>
            </a:spcAft>
            <a:buNone/>
          </a:pPr>
          <a:r>
            <a:rPr kumimoji="1" lang="en-US" altLang="ja-JP" sz="1600" b="1" kern="1200" dirty="0">
              <a:latin typeface="+mn-ea"/>
              <a:ea typeface="+mn-ea"/>
            </a:rPr>
            <a:t>(</a:t>
          </a:r>
          <a:r>
            <a:rPr kumimoji="1" lang="ja-JP" altLang="en-US" sz="1600" b="1" kern="1200" dirty="0">
              <a:latin typeface="+mn-ea"/>
              <a:ea typeface="+mn-ea"/>
            </a:rPr>
            <a:t>出</a:t>
          </a:r>
          <a:r>
            <a:rPr kumimoji="1" lang="en-US" altLang="ja-JP" sz="1600" b="1" kern="1200" dirty="0">
              <a:latin typeface="+mn-ea"/>
              <a:ea typeface="+mn-ea"/>
            </a:rPr>
            <a:t>12:7)</a:t>
          </a:r>
          <a:endParaRPr kumimoji="1" lang="ja-JP" altLang="en-US" sz="1600" b="1" kern="1200" dirty="0">
            <a:latin typeface="+mn-ea"/>
            <a:ea typeface="+mn-ea"/>
          </a:endParaRPr>
        </a:p>
      </dsp:txBody>
      <dsp:txXfrm>
        <a:off x="380186" y="1173647"/>
        <a:ext cx="1644146" cy="1072531"/>
      </dsp:txXfrm>
    </dsp:sp>
    <dsp:sp modelId="{C6514BCD-E44B-42D1-B0D0-329310F0950A}">
      <dsp:nvSpPr>
        <dsp:cNvPr id="0" name=""/>
        <dsp:cNvSpPr/>
      </dsp:nvSpPr>
      <dsp:spPr>
        <a:xfrm>
          <a:off x="173955" y="924201"/>
          <a:ext cx="172862" cy="2169061"/>
        </a:xfrm>
        <a:custGeom>
          <a:avLst/>
          <a:gdLst/>
          <a:ahLst/>
          <a:cxnLst/>
          <a:rect l="0" t="0" r="0" b="0"/>
          <a:pathLst>
            <a:path>
              <a:moveTo>
                <a:pt x="0" y="0"/>
              </a:moveTo>
              <a:lnTo>
                <a:pt x="0" y="2169061"/>
              </a:lnTo>
              <a:lnTo>
                <a:pt x="172862"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ea typeface="+mn-ea"/>
            </a:rPr>
            <a:t>家を出れば死ぬ（出</a:t>
          </a:r>
          <a:r>
            <a:rPr kumimoji="1" lang="en-US" altLang="ja-JP" sz="1600" b="1" kern="1200" dirty="0">
              <a:latin typeface="+mn-ea"/>
              <a:ea typeface="+mn-ea"/>
            </a:rPr>
            <a:t>12:13</a:t>
          </a:r>
          <a:r>
            <a:rPr kumimoji="1" lang="ja-JP" altLang="en-US" sz="1600" b="1" kern="1200" dirty="0">
              <a:latin typeface="+mn-ea"/>
              <a:ea typeface="+mn-ea"/>
            </a:rPr>
            <a:t>）</a:t>
          </a:r>
        </a:p>
      </dsp:txBody>
      <dsp:txXfrm>
        <a:off x="372133" y="2686421"/>
        <a:ext cx="1660252" cy="813682"/>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エリコの　　ラハブ</a:t>
          </a: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ea typeface="+mn-ea"/>
            </a:rPr>
            <a:t>彼は窓に赤い紐をつけなければならなかった（ヨシュ</a:t>
          </a:r>
          <a:r>
            <a:rPr kumimoji="1" lang="en-US" altLang="ja-JP" sz="1600" b="1" kern="1200" dirty="0">
              <a:latin typeface="+mn-ea"/>
              <a:ea typeface="+mn-ea"/>
            </a:rPr>
            <a:t>2:18</a:t>
          </a:r>
          <a:r>
            <a:rPr kumimoji="1" lang="ja-JP" altLang="en-US" sz="1600" b="1" kern="1200" dirty="0">
              <a:latin typeface="+mn-ea"/>
              <a:ea typeface="+mn-ea"/>
            </a:rPr>
            <a:t>）</a:t>
          </a: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ea typeface="+mn-ea"/>
            </a:rPr>
            <a:t>家を出れば死ぬ</a:t>
          </a:r>
        </a:p>
        <a:p>
          <a:pPr marL="0" lvl="0" indent="0" algn="ctr" defTabSz="711200">
            <a:lnSpc>
              <a:spcPct val="90000"/>
            </a:lnSpc>
            <a:spcBef>
              <a:spcPct val="0"/>
            </a:spcBef>
            <a:spcAft>
              <a:spcPct val="35000"/>
            </a:spcAft>
            <a:buNone/>
          </a:pPr>
          <a:r>
            <a:rPr kumimoji="1" lang="en-US" altLang="ja-JP" sz="1600" b="1" kern="1200" dirty="0">
              <a:latin typeface="+mn-ea"/>
              <a:ea typeface="+mn-ea"/>
            </a:rPr>
            <a:t>(</a:t>
          </a:r>
          <a:r>
            <a:rPr kumimoji="1" lang="ja-JP" altLang="en-US" sz="1600" b="1" kern="1200" dirty="0">
              <a:latin typeface="+mn-ea"/>
              <a:ea typeface="+mn-ea"/>
            </a:rPr>
            <a:t>ヨシュ</a:t>
          </a:r>
          <a:r>
            <a:rPr kumimoji="1" lang="en-US" altLang="ja-JP" sz="1600" b="1" kern="1200" dirty="0">
              <a:latin typeface="+mn-ea"/>
              <a:ea typeface="+mn-ea"/>
            </a:rPr>
            <a:t>2:19)</a:t>
          </a:r>
          <a:endParaRPr kumimoji="1" lang="ja-JP" altLang="en-US" sz="1600" b="1" kern="1200" dirty="0">
            <a:latin typeface="+mn-ea"/>
            <a:ea typeface="+mn-ea"/>
          </a:endParaRP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1C20F-20C3-4B7A-96E6-E1DDC301D542}" type="datetimeFigureOut">
              <a:rPr kumimoji="1" lang="ja-JP" altLang="en-US" smtClean="0"/>
              <a:t>2025/10/4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47F4F-0612-47CE-B049-C4625177734D}" type="slidenum">
              <a:rPr kumimoji="1" lang="ja-JP" altLang="en-US" smtClean="0"/>
              <a:t>‹Nº›</a:t>
            </a:fld>
            <a:endParaRPr kumimoji="1" lang="ja-JP" altLang="en-US"/>
          </a:p>
        </p:txBody>
      </p:sp>
    </p:spTree>
    <p:extLst>
      <p:ext uri="{BB962C8B-B14F-4D97-AF65-F5344CB8AC3E}">
        <p14:creationId xmlns:p14="http://schemas.microsoft.com/office/powerpoint/2010/main" val="17716089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747F4F-0612-47CE-B049-C4625177734D}" type="slidenum">
              <a:rPr kumimoji="1" lang="ja-JP" altLang="en-US" smtClean="0"/>
              <a:t>6</a:t>
            </a:fld>
            <a:endParaRPr kumimoji="1" lang="ja-JP" altLang="en-US"/>
          </a:p>
        </p:txBody>
      </p:sp>
    </p:spTree>
    <p:extLst>
      <p:ext uri="{BB962C8B-B14F-4D97-AF65-F5344CB8AC3E}">
        <p14:creationId xmlns:p14="http://schemas.microsoft.com/office/powerpoint/2010/main" val="295093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747F4F-0612-47CE-B049-C4625177734D}" type="slidenum">
              <a:rPr kumimoji="1" lang="ja-JP" altLang="en-US" smtClean="0"/>
              <a:t>9</a:t>
            </a:fld>
            <a:endParaRPr kumimoji="1" lang="ja-JP" altLang="en-US"/>
          </a:p>
        </p:txBody>
      </p:sp>
    </p:spTree>
    <p:extLst>
      <p:ext uri="{BB962C8B-B14F-4D97-AF65-F5344CB8AC3E}">
        <p14:creationId xmlns:p14="http://schemas.microsoft.com/office/powerpoint/2010/main" val="191378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747F4F-0612-47CE-B049-C4625177734D}" type="slidenum">
              <a:rPr kumimoji="1" lang="ja-JP" altLang="en-US" smtClean="0"/>
              <a:t>11</a:t>
            </a:fld>
            <a:endParaRPr kumimoji="1" lang="ja-JP" altLang="en-US"/>
          </a:p>
        </p:txBody>
      </p:sp>
    </p:spTree>
    <p:extLst>
      <p:ext uri="{BB962C8B-B14F-4D97-AF65-F5344CB8AC3E}">
        <p14:creationId xmlns:p14="http://schemas.microsoft.com/office/powerpoint/2010/main" val="365062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04/10/2025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04/10/2025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jpeg"/><Relationship Id="rId7" Type="http://schemas.openxmlformats.org/officeDocument/2006/relationships/diagramColors" Target="../diagrams/colors2.xml"/><Relationship Id="rId12"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3.jpeg"/><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1.jpeg"/><Relationship Id="rId5" Type="http://schemas.openxmlformats.org/officeDocument/2006/relationships/diagramData" Target="../diagrams/data1.xml"/><Relationship Id="rId10" Type="http://schemas.openxmlformats.org/officeDocument/2006/relationships/image" Target="../media/image20.jpeg"/><Relationship Id="rId4" Type="http://schemas.openxmlformats.org/officeDocument/2006/relationships/image" Target="../media/image19.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5400" b="1" dirty="0">
                <a:ln/>
                <a:solidFill>
                  <a:srgbClr val="FF0000"/>
                </a:solidFill>
              </a:rPr>
              <a:t>恵みに</a:t>
            </a:r>
            <a:endParaRPr lang="en-US" altLang="ja-JP" sz="5400" b="1" dirty="0">
              <a:ln/>
              <a:solidFill>
                <a:srgbClr val="FF0000"/>
              </a:solidFill>
            </a:endParaRPr>
          </a:p>
          <a:p>
            <a:pPr algn="ctr"/>
            <a:r>
              <a:rPr lang="ja-JP" altLang="en-US" sz="5400" b="1" dirty="0">
                <a:ln/>
                <a:solidFill>
                  <a:srgbClr val="FF0000"/>
                </a:solidFill>
              </a:rPr>
              <a:t>驚く</a:t>
            </a:r>
            <a:endParaRPr lang="en" sz="5400" b="1" dirty="0">
              <a:ln/>
              <a:solidFill>
                <a:srgbClr val="FF0000"/>
              </a:solidFill>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400110"/>
          </a:xfrm>
          <a:prstGeom prst="rect">
            <a:avLst/>
          </a:prstGeom>
          <a:noFill/>
        </p:spPr>
        <p:txBody>
          <a:bodyPr wrap="square" rtlCol="0">
            <a:spAutoFit/>
          </a:bodyPr>
          <a:lstStyle/>
          <a:p>
            <a:pPr algn="ctr"/>
            <a:r>
              <a:rPr lang="en-US" altLang="ja-JP" sz="2000" b="1" dirty="0">
                <a:solidFill>
                  <a:schemeClr val="bg1"/>
                </a:solidFill>
                <a:effectLst>
                  <a:outerShdw blurRad="38100" dist="38100" dir="2700000" algn="tl">
                    <a:srgbClr val="000000">
                      <a:alpha val="43137"/>
                    </a:srgbClr>
                  </a:outerShdw>
                </a:effectLst>
                <a:latin typeface="+mn-ea"/>
              </a:rPr>
              <a:t>2025</a:t>
            </a:r>
            <a:r>
              <a:rPr lang="ja-JP" altLang="en-US" sz="2000" b="1" dirty="0">
                <a:solidFill>
                  <a:schemeClr val="bg1"/>
                </a:solidFill>
                <a:effectLst>
                  <a:outerShdw blurRad="38100" dist="38100" dir="2700000" algn="tl">
                    <a:srgbClr val="000000">
                      <a:alpha val="43137"/>
                    </a:srgbClr>
                  </a:outerShdw>
                </a:effectLst>
                <a:latin typeface="+mn-ea"/>
              </a:rPr>
              <a:t>年</a:t>
            </a:r>
            <a:r>
              <a:rPr lang="en-US" altLang="ja-JP" sz="2000" b="1" dirty="0">
                <a:solidFill>
                  <a:schemeClr val="bg1"/>
                </a:solidFill>
                <a:effectLst>
                  <a:outerShdw blurRad="38100" dist="38100" dir="2700000" algn="tl">
                    <a:srgbClr val="000000">
                      <a:alpha val="43137"/>
                    </a:srgbClr>
                  </a:outerShdw>
                </a:effectLst>
                <a:latin typeface="+mn-ea"/>
              </a:rPr>
              <a:t>10</a:t>
            </a:r>
            <a:r>
              <a:rPr lang="ja-JP" altLang="en-US" sz="2000" b="1" dirty="0">
                <a:solidFill>
                  <a:schemeClr val="bg1"/>
                </a:solidFill>
                <a:effectLst>
                  <a:outerShdw blurRad="38100" dist="38100" dir="2700000" algn="tl">
                    <a:srgbClr val="000000">
                      <a:alpha val="43137"/>
                    </a:srgbClr>
                  </a:outerShdw>
                </a:effectLst>
                <a:latin typeface="+mn-ea"/>
              </a:rPr>
              <a:t>月</a:t>
            </a:r>
            <a:r>
              <a:rPr lang="en-US" altLang="ja-JP" sz="2000" b="1" dirty="0">
                <a:solidFill>
                  <a:schemeClr val="bg1"/>
                </a:solidFill>
                <a:effectLst>
                  <a:outerShdw blurRad="38100" dist="38100" dir="2700000" algn="tl">
                    <a:srgbClr val="000000">
                      <a:alpha val="43137"/>
                    </a:srgbClr>
                  </a:outerShdw>
                </a:effectLst>
                <a:latin typeface="+mn-ea"/>
              </a:rPr>
              <a:t>11</a:t>
            </a:r>
            <a:r>
              <a:rPr lang="ja-JP" altLang="en-US" sz="2000" b="1" dirty="0">
                <a:solidFill>
                  <a:schemeClr val="bg1"/>
                </a:solidFill>
                <a:effectLst>
                  <a:outerShdw blurRad="38100" dist="38100" dir="2700000" algn="tl">
                    <a:srgbClr val="000000">
                      <a:alpha val="43137"/>
                    </a:srgbClr>
                  </a:outerShdw>
                </a:effectLst>
                <a:latin typeface="+mn-ea"/>
              </a:rPr>
              <a:t>日　第</a:t>
            </a:r>
            <a:r>
              <a:rPr lang="en-US" altLang="ja-JP" sz="2000" b="1" dirty="0">
                <a:solidFill>
                  <a:schemeClr val="bg1"/>
                </a:solidFill>
                <a:effectLst>
                  <a:outerShdw blurRad="38100" dist="38100" dir="2700000" algn="tl">
                    <a:srgbClr val="000000">
                      <a:alpha val="43137"/>
                    </a:srgbClr>
                  </a:outerShdw>
                </a:effectLst>
                <a:latin typeface="+mn-ea"/>
              </a:rPr>
              <a:t>2</a:t>
            </a:r>
            <a:r>
              <a:rPr lang="ja-JP" altLang="en-US" sz="2000" b="1" dirty="0">
                <a:solidFill>
                  <a:schemeClr val="bg1"/>
                </a:solidFill>
                <a:effectLst>
                  <a:outerShdw blurRad="38100" dist="38100" dir="2700000" algn="tl">
                    <a:srgbClr val="000000">
                      <a:alpha val="43137"/>
                    </a:srgbClr>
                  </a:outerShdw>
                </a:effectLst>
                <a:latin typeface="+mn-ea"/>
              </a:rPr>
              <a:t>課</a:t>
            </a:r>
            <a:endParaRPr lang="en" sz="2000" b="1" dirty="0">
              <a:solidFill>
                <a:schemeClr val="bg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a:extLst>
            <a:ext uri="{FF2B5EF4-FFF2-40B4-BE49-F238E27FC236}">
              <a16:creationId xmlns:a16="http://schemas.microsoft.com/office/drawing/2014/main" id="{47D91E72-2B0A-0A6C-426B-D14E080129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7175419-5393-1C1A-7B0F-785D583712A7}"/>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この物語は、神が私たちの究極の忠誠を</a:t>
            </a:r>
            <a:br>
              <a:rPr lang="en-US" altLang="ja-JP" b="1" dirty="0"/>
            </a:br>
            <a:r>
              <a:rPr lang="ja-JP" altLang="en-US" b="1" dirty="0"/>
              <a:t>いかに求めているかについて、</a:t>
            </a:r>
            <a:br>
              <a:rPr lang="en-US" altLang="ja-JP" b="1" dirty="0"/>
            </a:br>
            <a:r>
              <a:rPr lang="ja-JP" altLang="en-US" b="1" dirty="0"/>
              <a:t>何を教えて くれるでしょうか。 </a:t>
            </a:r>
            <a:endParaRPr kumimoji="1" lang="ja-JP" altLang="en-US" b="1" dirty="0"/>
          </a:p>
        </p:txBody>
      </p:sp>
    </p:spTree>
    <p:extLst>
      <p:ext uri="{BB962C8B-B14F-4D97-AF65-F5344CB8AC3E}">
        <p14:creationId xmlns:p14="http://schemas.microsoft.com/office/powerpoint/2010/main" val="2102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ja-JP" altLang="en-US" sz="4400" b="1" spc="300" dirty="0">
                <a:ln/>
                <a:solidFill>
                  <a:schemeClr val="accent4"/>
                </a:solidFill>
                <a:effectLst>
                  <a:outerShdw blurRad="38100" dist="25400" dir="2700000" algn="tl">
                    <a:srgbClr val="000000">
                      <a:alpha val="79000"/>
                    </a:srgbClr>
                  </a:outerShdw>
                </a:effectLst>
              </a:rPr>
              <a:t>新たな忠誠</a:t>
            </a:r>
            <a:endParaRPr lang="en" sz="4400" b="1" spc="300" dirty="0">
              <a:ln/>
              <a:solidFill>
                <a:schemeClr val="accent4"/>
              </a:solidFill>
              <a:effectLst>
                <a:outerShdw blurRad="38100" dist="25400" dir="2700000" algn="tl">
                  <a:srgbClr val="000000">
                    <a:alpha val="79000"/>
                  </a:srgbClr>
                </a:outerShdw>
              </a:effectLst>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241502" y="632496"/>
            <a:ext cx="7610109" cy="1323439"/>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5">
                    <a:lumMod val="50000"/>
                  </a:schemeClr>
                </a:solidFill>
                <a:latin typeface="+mn-ea"/>
              </a:rPr>
              <a:t>もし、だれかが戸口から外へ出たなら、血を流すことになっても、その責任はその人にある。我々には責任がない。だが、あなたと一緒に家の中にいる者に手をかけるなら、その血の責任は　　　我々にある。</a:t>
            </a:r>
            <a:r>
              <a:rPr lang="en" sz="2000" b="1" dirty="0">
                <a:solidFill>
                  <a:schemeClr val="accent5">
                    <a:lumMod val="50000"/>
                  </a:schemeClr>
                </a:solidFill>
                <a:latin typeface="+mn-ea"/>
              </a:rPr>
              <a:t> (</a:t>
            </a:r>
            <a:r>
              <a:rPr lang="ja-JP" altLang="en-US" sz="2000" b="1" dirty="0">
                <a:solidFill>
                  <a:schemeClr val="accent5">
                    <a:lumMod val="50000"/>
                  </a:schemeClr>
                </a:solidFill>
                <a:latin typeface="+mn-ea"/>
              </a:rPr>
              <a:t>ヨシュア記　</a:t>
            </a:r>
            <a:r>
              <a:rPr lang="en" sz="2000" b="1" dirty="0">
                <a:solidFill>
                  <a:schemeClr val="accent5">
                    <a:lumMod val="50000"/>
                  </a:schemeClr>
                </a:solidFill>
                <a:latin typeface="+mn-ea"/>
              </a:rPr>
              <a:t>2:19)</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398892" y="1970222"/>
            <a:ext cx="7057293" cy="969496"/>
          </a:xfrm>
          <a:prstGeom prst="rect">
            <a:avLst/>
          </a:prstGeom>
          <a:noFill/>
        </p:spPr>
        <p:txBody>
          <a:bodyPr wrap="square" rtlCol="0">
            <a:spAutoFit/>
          </a:bodyPr>
          <a:lstStyle/>
          <a:p>
            <a:pPr>
              <a:spcBef>
                <a:spcPts val="600"/>
              </a:spcBef>
            </a:pPr>
            <a:r>
              <a:rPr lang="ja-JP" altLang="en-US" sz="1900" b="1" dirty="0">
                <a:latin typeface="+mn-ea"/>
              </a:rPr>
              <a:t>ラハブの論理は明白でした。「私は親切に行動して（ヘセド）、あなたを救いました。今度は親切に行動して、私と私の親族を救ってください」（ヨシュ </a:t>
            </a:r>
            <a:r>
              <a:rPr lang="en-US" altLang="ja-JP" sz="1900" b="1" dirty="0">
                <a:latin typeface="+mn-ea"/>
              </a:rPr>
              <a:t>2:12-13</a:t>
            </a:r>
            <a:r>
              <a:rPr lang="ja-JP" altLang="en-US" sz="1900" b="1" dirty="0">
                <a:latin typeface="+mn-ea"/>
              </a:rPr>
              <a:t>）。</a:t>
            </a:r>
            <a:endParaRPr lang="en" sz="1900" b="1" dirty="0">
              <a:latin typeface="+mn-ea"/>
            </a:endParaRP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3289708058"/>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65856" y="3038358"/>
            <a:ext cx="4391024" cy="1846659"/>
          </a:xfrm>
          <a:prstGeom prst="rect">
            <a:avLst/>
          </a:prstGeom>
          <a:noFill/>
        </p:spPr>
        <p:txBody>
          <a:bodyPr wrap="square">
            <a:spAutoFit/>
          </a:bodyPr>
          <a:lstStyle/>
          <a:p>
            <a:pPr>
              <a:spcBef>
                <a:spcPts val="600"/>
              </a:spcBef>
            </a:pPr>
            <a:r>
              <a:rPr lang="ja-JP" altLang="en-US" sz="1900" b="1" dirty="0">
                <a:latin typeface="+mn-ea"/>
              </a:rPr>
              <a:t>彼女は気づいていなかったが、ラハブはイスラエルに対して、神ご自身が　イスラエルに対してなさったように、すなわち、優しさ［ヘセド］をもって行動するよう求めていたのだ　　　（申</a:t>
            </a:r>
            <a:r>
              <a:rPr lang="en-US" altLang="ja-JP" sz="1900" b="1" dirty="0">
                <a:latin typeface="+mn-ea"/>
              </a:rPr>
              <a:t>7:12</a:t>
            </a:r>
            <a:r>
              <a:rPr lang="ja-JP" altLang="en-US" sz="1900" b="1" dirty="0">
                <a:latin typeface="+mn-ea"/>
              </a:rPr>
              <a:t>）。</a:t>
            </a:r>
            <a:endParaRPr lang="en" sz="1900" b="1" dirty="0">
              <a:latin typeface="+mn-ea"/>
            </a:endParaRP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983861"/>
            <a:ext cx="4063485" cy="1846659"/>
          </a:xfrm>
          <a:prstGeom prst="rect">
            <a:avLst/>
          </a:prstGeom>
          <a:noFill/>
        </p:spPr>
        <p:txBody>
          <a:bodyPr wrap="square">
            <a:spAutoFit/>
          </a:bodyPr>
          <a:lstStyle/>
          <a:p>
            <a:pPr>
              <a:spcBef>
                <a:spcPts val="600"/>
              </a:spcBef>
            </a:pPr>
            <a:r>
              <a:rPr lang="ja-JP" altLang="en-US" sz="1900" b="1" dirty="0">
                <a:latin typeface="+mn-ea"/>
              </a:rPr>
              <a:t>斥候たちは、エジプトで死を逃れるために自分たちが満たしたのと同じ条件をラハブにも満たすよう求めました。こうして、彼女は神とイスラエルとの契約に加わることになりました。</a:t>
            </a:r>
            <a:endParaRPr lang="en" sz="1900" b="1" dirty="0">
              <a:latin typeface="+mn-ea"/>
            </a:endParaRP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953CE022-44D1-95E6-5C67-C17A917768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56C343B-2300-24FB-D024-1D52B80C8C0B}"/>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この二つの物語から、どんな力強い福音のメッセージを見いだせるでしょうか。</a:t>
            </a:r>
            <a:br>
              <a:rPr lang="en-US" altLang="ja-JP" b="1" dirty="0"/>
            </a:br>
            <a:r>
              <a:rPr lang="ja-JP" altLang="en-US" b="1" dirty="0"/>
              <a:t>そ こからどんな福音の教訓を</a:t>
            </a:r>
            <a:br>
              <a:rPr lang="en-US" altLang="ja-JP" b="1" dirty="0"/>
            </a:br>
            <a:r>
              <a:rPr lang="ja-JP" altLang="en-US" b="1" dirty="0"/>
              <a:t>得ることができるでしょうか。 </a:t>
            </a:r>
            <a:endParaRPr kumimoji="1" lang="ja-JP" altLang="en-US" b="1" dirty="0"/>
          </a:p>
        </p:txBody>
      </p:sp>
    </p:spTree>
    <p:extLst>
      <p:ext uri="{BB962C8B-B14F-4D97-AF65-F5344CB8AC3E}">
        <p14:creationId xmlns:p14="http://schemas.microsoft.com/office/powerpoint/2010/main" val="104118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492990"/>
          </a:xfrm>
          <a:prstGeom prst="rect">
            <a:avLst/>
          </a:prstGeom>
          <a:noFill/>
        </p:spPr>
        <p:txBody>
          <a:bodyPr wrap="square">
            <a:spAutoFit/>
          </a:bodyPr>
          <a:lstStyle/>
          <a:p>
            <a:pPr algn="ctr"/>
            <a:r>
              <a:rPr lang="ja-JP" altLang="en-US" sz="6000" b="1" dirty="0">
                <a:ln w="13462">
                  <a:solidFill>
                    <a:schemeClr val="bg1"/>
                  </a:solidFill>
                  <a:prstDash val="solid"/>
                </a:ln>
                <a:solidFill>
                  <a:srgbClr val="2D4C84"/>
                </a:solidFill>
                <a:effectLst>
                  <a:outerShdw dist="38100" dir="2700000" algn="bl" rotWithShape="0">
                    <a:srgbClr val="C00000"/>
                  </a:outerShdw>
                </a:effectLst>
              </a:rPr>
              <a:t>ギブオン人への恵み</a:t>
            </a:r>
            <a:endParaRPr lang="en-US" altLang="ja-JP" sz="6000" b="1" dirty="0">
              <a:ln w="13462">
                <a:solidFill>
                  <a:schemeClr val="bg1"/>
                </a:solidFill>
                <a:prstDash val="solid"/>
              </a:ln>
              <a:solidFill>
                <a:srgbClr val="2D4C84"/>
              </a:solidFill>
              <a:effectLst>
                <a:outerShdw dist="38100" dir="2700000" algn="bl" rotWithShape="0">
                  <a:srgbClr val="C00000"/>
                </a:outerShdw>
              </a:effectLst>
            </a:endParaRPr>
          </a:p>
          <a:p>
            <a:pPr algn="ctr"/>
            <a:r>
              <a:rPr lang="en" sz="3600" b="1" dirty="0">
                <a:ln w="13462">
                  <a:solidFill>
                    <a:schemeClr val="bg1"/>
                  </a:solidFill>
                  <a:prstDash val="solid"/>
                </a:ln>
                <a:solidFill>
                  <a:srgbClr val="2D4C84"/>
                </a:solidFill>
                <a:effectLst>
                  <a:outerShdw dist="38100" dir="2700000" algn="bl" rotWithShape="0">
                    <a:srgbClr val="C00000"/>
                  </a:outerShdw>
                </a:effectLst>
                <a:latin typeface="+mn-ea"/>
              </a:rPr>
              <a:t>(</a:t>
            </a:r>
            <a:r>
              <a:rPr lang="ja-JP" altLang="en-US" sz="3600" b="1" dirty="0">
                <a:ln w="13462">
                  <a:solidFill>
                    <a:schemeClr val="bg1"/>
                  </a:solidFill>
                  <a:prstDash val="solid"/>
                </a:ln>
                <a:solidFill>
                  <a:srgbClr val="2D4C84"/>
                </a:solidFill>
                <a:effectLst>
                  <a:outerShdw dist="38100" dir="2700000" algn="bl" rotWithShape="0">
                    <a:srgbClr val="C00000"/>
                  </a:outerShdw>
                </a:effectLst>
                <a:latin typeface="+mn-ea"/>
              </a:rPr>
              <a:t>ヨシュア記</a:t>
            </a:r>
            <a:r>
              <a:rPr lang="en" sz="3600" b="1" dirty="0">
                <a:ln w="13462">
                  <a:solidFill>
                    <a:schemeClr val="bg1"/>
                  </a:solidFill>
                  <a:prstDash val="solid"/>
                </a:ln>
                <a:solidFill>
                  <a:srgbClr val="2D4C84"/>
                </a:solidFill>
                <a:effectLst>
                  <a:outerShdw dist="38100" dir="2700000" algn="bl" rotWithShape="0">
                    <a:srgbClr val="C00000"/>
                  </a:outerShdw>
                </a:effectLst>
                <a:latin typeface="+mn-ea"/>
              </a:rPr>
              <a:t>9</a:t>
            </a:r>
            <a:r>
              <a:rPr lang="ja-JP" altLang="en-US" sz="3600" b="1" dirty="0">
                <a:ln w="13462">
                  <a:solidFill>
                    <a:schemeClr val="bg1"/>
                  </a:solidFill>
                  <a:prstDash val="solid"/>
                </a:ln>
                <a:solidFill>
                  <a:srgbClr val="2D4C84"/>
                </a:solidFill>
                <a:effectLst>
                  <a:outerShdw dist="38100" dir="2700000" algn="bl" rotWithShape="0">
                    <a:srgbClr val="C00000"/>
                  </a:outerShdw>
                </a:effectLst>
                <a:latin typeface="+mn-ea"/>
              </a:rPr>
              <a:t>章</a:t>
            </a:r>
            <a:r>
              <a:rPr lang="en" sz="3600" b="1" dirty="0">
                <a:ln w="13462">
                  <a:solidFill>
                    <a:schemeClr val="bg1"/>
                  </a:solidFill>
                  <a:prstDash val="solid"/>
                </a:ln>
                <a:solidFill>
                  <a:srgbClr val="2D4C84"/>
                </a:solidFill>
                <a:effectLst>
                  <a:outerShdw dist="38100" dir="2700000" algn="bl" rotWithShape="0">
                    <a:srgbClr val="C00000"/>
                  </a:outerShdw>
                </a:effectLst>
                <a:latin typeface="+mn-ea"/>
              </a:rPr>
              <a:t>)</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ja-JP" altLang="en-US" sz="4400" b="1" dirty="0">
                <a:ln w="13462">
                  <a:solidFill>
                    <a:schemeClr val="bg1"/>
                  </a:solidFill>
                  <a:prstDash val="solid"/>
                </a:ln>
                <a:solidFill>
                  <a:schemeClr val="accent2">
                    <a:lumMod val="50000"/>
                  </a:schemeClr>
                </a:solidFill>
                <a:effectLst>
                  <a:outerShdw dist="38100" dir="2700000" algn="bl" rotWithShape="0">
                    <a:schemeClr val="accent5"/>
                  </a:outerShdw>
                </a:effectLst>
              </a:rPr>
              <a:t>相反する価値</a:t>
            </a:r>
            <a:endPar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281355" y="661451"/>
            <a:ext cx="12191998"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5B7966"/>
                </a:solidFill>
                <a:latin typeface="+mn-ea"/>
              </a:rPr>
              <a:t>彼らはギルガルの陣営に来てヨシュアとイスラエル人に、「わたしたちは遠い国から参りました。　　　どうか今、わたしたちと協定を結んでください」と言うと、</a:t>
            </a:r>
            <a:r>
              <a:rPr lang="en" sz="2000" b="1" dirty="0">
                <a:solidFill>
                  <a:srgbClr val="5B7966"/>
                </a:solidFill>
                <a:latin typeface="+mn-ea"/>
              </a:rPr>
              <a:t>(</a:t>
            </a:r>
            <a:r>
              <a:rPr lang="ja-JP" altLang="en-US" sz="2000" b="1" dirty="0">
                <a:solidFill>
                  <a:srgbClr val="5B7966"/>
                </a:solidFill>
                <a:latin typeface="+mn-ea"/>
              </a:rPr>
              <a:t>ヨシュア記</a:t>
            </a:r>
            <a:r>
              <a:rPr lang="en" sz="2000" b="1" dirty="0">
                <a:solidFill>
                  <a:srgbClr val="5B7966"/>
                </a:solidFill>
                <a:latin typeface="+mn-ea"/>
              </a:rPr>
              <a:t>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384721"/>
          </a:xfrm>
          <a:prstGeom prst="rect">
            <a:avLst/>
          </a:prstGeom>
          <a:noFill/>
        </p:spPr>
        <p:txBody>
          <a:bodyPr wrap="square" rtlCol="0">
            <a:spAutoFit/>
          </a:bodyPr>
          <a:lstStyle/>
          <a:p>
            <a:pPr>
              <a:spcBef>
                <a:spcPts val="600"/>
              </a:spcBef>
            </a:pPr>
            <a:r>
              <a:rPr lang="ja-JP" altLang="en-US" sz="1900" b="1" dirty="0"/>
              <a:t>ラハブとギブオン人の共通点と相違点に注目してください：</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5" y="4270299"/>
            <a:ext cx="8124825" cy="1261884"/>
          </a:xfrm>
          <a:prstGeom prst="rect">
            <a:avLst/>
          </a:prstGeom>
          <a:noFill/>
        </p:spPr>
        <p:txBody>
          <a:bodyPr wrap="square" rtlCol="0">
            <a:spAutoFit/>
          </a:bodyPr>
          <a:lstStyle/>
          <a:p>
            <a:pPr>
              <a:spcBef>
                <a:spcPts val="600"/>
              </a:spcBef>
            </a:pPr>
            <a:r>
              <a:rPr lang="ja-JP" altLang="en-US" sz="1900" b="1" dirty="0">
                <a:latin typeface="+mn-ea"/>
              </a:rPr>
              <a:t>ラハブはスパイを解放するために自発的に嘘をついた。しかし、　　　ギブオン人は意図的に嘘をつき、欺こうとし、狡猾さを用いた（創</a:t>
            </a:r>
            <a:r>
              <a:rPr lang="en-US" altLang="ja-JP" sz="1900" b="1" dirty="0">
                <a:latin typeface="+mn-ea"/>
              </a:rPr>
              <a:t>3:1a</a:t>
            </a:r>
            <a:r>
              <a:rPr lang="ja-JP" altLang="en-US" sz="1900" b="1" dirty="0">
                <a:latin typeface="+mn-ea"/>
              </a:rPr>
              <a:t>参照）。さらに、イスラエルの指導者たちは神に相談しなかったことで失敗した（ヨシュ</a:t>
            </a:r>
            <a:r>
              <a:rPr lang="en-US" altLang="ja-JP" sz="1900" b="1" dirty="0">
                <a:latin typeface="+mn-ea"/>
              </a:rPr>
              <a:t>9:14</a:t>
            </a:r>
            <a:r>
              <a:rPr lang="ja-JP" altLang="en-US" sz="1900" b="1" dirty="0">
                <a:latin typeface="+mn-ea"/>
              </a:rPr>
              <a:t>）。</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5" y="5932935"/>
            <a:ext cx="3357357" cy="677108"/>
          </a:xfrm>
          <a:prstGeom prst="rect">
            <a:avLst/>
          </a:prstGeom>
          <a:noFill/>
        </p:spPr>
        <p:txBody>
          <a:bodyPr wrap="square">
            <a:spAutoFit/>
          </a:bodyPr>
          <a:lstStyle/>
          <a:p>
            <a:r>
              <a:rPr lang="ja-JP" altLang="en-US" sz="1900" b="1" dirty="0">
                <a:latin typeface="+mn-ea"/>
              </a:rPr>
              <a:t>ギブオン人を滅ぼすか、誓いを尊重するか</a:t>
            </a:r>
            <a:r>
              <a:rPr lang="ja-JP" altLang="en-US" b="1" dirty="0">
                <a:latin typeface="+mn-ea"/>
              </a:rPr>
              <a:t>（ヨシュ</a:t>
            </a:r>
            <a:r>
              <a:rPr lang="en-US" altLang="ja-JP" b="1" dirty="0">
                <a:latin typeface="+mn-ea"/>
              </a:rPr>
              <a:t>9:18</a:t>
            </a:r>
            <a:r>
              <a:rPr lang="ja-JP" altLang="en-US" b="1" dirty="0">
                <a:latin typeface="+mn-ea"/>
              </a:rPr>
              <a:t>）。</a:t>
            </a:r>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118708477"/>
              </p:ext>
            </p:extLst>
          </p:nvPr>
        </p:nvGraphicFramePr>
        <p:xfrm>
          <a:off x="4059936" y="1837313"/>
          <a:ext cx="7970139"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940814">
                  <a:extLst>
                    <a:ext uri="{9D8B030D-6E8A-4147-A177-3AD203B41FA5}">
                      <a16:colId xmlns:a16="http://schemas.microsoft.com/office/drawing/2014/main" val="2865947940"/>
                    </a:ext>
                  </a:extLst>
                </a:gridCol>
                <a:gridCol w="3375025">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ja-JP" altLang="en-US" b="1" dirty="0">
                          <a:solidFill>
                            <a:schemeClr val="accent3">
                              <a:lumMod val="75000"/>
                            </a:schemeClr>
                          </a:solidFill>
                          <a:effectLst>
                            <a:outerShdw blurRad="38100" dist="38100" dir="2700000" algn="tl">
                              <a:srgbClr val="000000">
                                <a:alpha val="43137"/>
                              </a:srgbClr>
                            </a:outerShdw>
                          </a:effectLst>
                        </a:rPr>
                        <a:t>信仰の要素</a:t>
                      </a:r>
                    </a:p>
                  </a:txBody>
                  <a:tcPr>
                    <a:solidFill>
                      <a:schemeClr val="accent5">
                        <a:lumMod val="75000"/>
                      </a:schemeClr>
                    </a:solidFill>
                  </a:tcPr>
                </a:tc>
                <a:tc>
                  <a:txBody>
                    <a:bodyPr/>
                    <a:lstStyle/>
                    <a:p>
                      <a:r>
                        <a:rPr lang="ja-JP" altLang="en-US" b="1" dirty="0">
                          <a:solidFill>
                            <a:schemeClr val="accent3">
                              <a:lumMod val="75000"/>
                            </a:schemeClr>
                          </a:solidFill>
                          <a:effectLst>
                            <a:outerShdw blurRad="38100" dist="38100" dir="2700000" algn="tl">
                              <a:srgbClr val="000000">
                                <a:alpha val="43137"/>
                              </a:srgbClr>
                            </a:outerShdw>
                          </a:effectLst>
                        </a:rPr>
                        <a:t>ラハブ</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ja-JP" altLang="en-US" b="1" dirty="0">
                          <a:solidFill>
                            <a:schemeClr val="accent3">
                              <a:lumMod val="75000"/>
                            </a:schemeClr>
                          </a:solidFill>
                          <a:effectLst>
                            <a:outerShdw blurRad="38100" dist="38100" dir="2700000" algn="tl">
                              <a:srgbClr val="000000">
                                <a:alpha val="43137"/>
                              </a:srgbClr>
                            </a:outerShdw>
                          </a:effectLst>
                        </a:rPr>
                        <a:t>ギブオン人</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ja-JP" altLang="en-US" b="1" dirty="0">
                          <a:solidFill>
                            <a:schemeClr val="tx1"/>
                          </a:solidFill>
                          <a:effectLst/>
                        </a:rPr>
                        <a:t>基礎</a:t>
                      </a:r>
                    </a:p>
                  </a:txBody>
                  <a:tcPr>
                    <a:solidFill>
                      <a:srgbClr val="FFAC33"/>
                    </a:solidFill>
                  </a:tcPr>
                </a:tc>
                <a:tc>
                  <a:txBody>
                    <a:bodyPr/>
                    <a:lstStyle/>
                    <a:p>
                      <a:r>
                        <a:rPr lang="ja-JP" altLang="en-US" b="1" dirty="0"/>
                        <a:t>聞いていた</a:t>
                      </a:r>
                      <a:r>
                        <a:rPr lang="en" b="1" dirty="0"/>
                        <a:t>(2:10)</a:t>
                      </a:r>
                    </a:p>
                  </a:txBody>
                  <a:tcPr/>
                </a:tc>
                <a:tc>
                  <a:txBody>
                    <a:bodyPr/>
                    <a:lstStyle/>
                    <a:p>
                      <a:r>
                        <a:rPr lang="ja-JP" altLang="en-US" b="1" dirty="0"/>
                        <a:t>聞いていた</a:t>
                      </a:r>
                      <a:r>
                        <a:rPr lang="en" b="1" dirty="0"/>
                        <a:t> (9:3)</a:t>
                      </a:r>
                    </a:p>
                  </a:txBody>
                  <a:tcPr/>
                </a:tc>
                <a:extLst>
                  <a:ext uri="{0D108BD9-81ED-4DB2-BD59-A6C34878D82A}">
                    <a16:rowId xmlns:a16="http://schemas.microsoft.com/office/drawing/2014/main" val="3747630110"/>
                  </a:ext>
                </a:extLst>
              </a:tr>
              <a:tr h="192334">
                <a:tc>
                  <a:txBody>
                    <a:bodyPr/>
                    <a:lstStyle/>
                    <a:p>
                      <a:r>
                        <a:rPr lang="ja-JP" altLang="en-US" b="1" dirty="0">
                          <a:solidFill>
                            <a:schemeClr val="tx1"/>
                          </a:solidFill>
                          <a:effectLst/>
                        </a:rPr>
                        <a:t>方法</a:t>
                      </a:r>
                    </a:p>
                  </a:txBody>
                  <a:tcPr>
                    <a:solidFill>
                      <a:srgbClr val="FFC46D"/>
                    </a:solidFill>
                  </a:tcPr>
                </a:tc>
                <a:tc>
                  <a:txBody>
                    <a:bodyPr/>
                    <a:lstStyle/>
                    <a:p>
                      <a:r>
                        <a:rPr lang="ja-JP" altLang="en-US" b="1" dirty="0"/>
                        <a:t>嘘</a:t>
                      </a:r>
                      <a:r>
                        <a:rPr lang="en" b="1" dirty="0"/>
                        <a:t> (2:4-5)</a:t>
                      </a:r>
                    </a:p>
                  </a:txBody>
                  <a:tcPr/>
                </a:tc>
                <a:tc>
                  <a:txBody>
                    <a:bodyPr/>
                    <a:lstStyle/>
                    <a:p>
                      <a:r>
                        <a:rPr lang="ja-JP" altLang="en-US" b="1" dirty="0"/>
                        <a:t>嘘</a:t>
                      </a:r>
                      <a:r>
                        <a:rPr lang="en" b="1" dirty="0"/>
                        <a:t> (9:4)</a:t>
                      </a:r>
                    </a:p>
                  </a:txBody>
                  <a:tcPr/>
                </a:tc>
                <a:extLst>
                  <a:ext uri="{0D108BD9-81ED-4DB2-BD59-A6C34878D82A}">
                    <a16:rowId xmlns:a16="http://schemas.microsoft.com/office/drawing/2014/main" val="2812598517"/>
                  </a:ext>
                </a:extLst>
              </a:tr>
              <a:tr h="192334">
                <a:tc>
                  <a:txBody>
                    <a:bodyPr/>
                    <a:lstStyle/>
                    <a:p>
                      <a:r>
                        <a:rPr lang="ja-JP" altLang="en-US" b="1" dirty="0">
                          <a:solidFill>
                            <a:schemeClr val="tx1"/>
                          </a:solidFill>
                          <a:effectLst/>
                        </a:rPr>
                        <a:t>ゴール</a:t>
                      </a:r>
                    </a:p>
                  </a:txBody>
                  <a:tcPr>
                    <a:solidFill>
                      <a:srgbClr val="FFAC33"/>
                    </a:solidFill>
                  </a:tcPr>
                </a:tc>
                <a:tc>
                  <a:txBody>
                    <a:bodyPr/>
                    <a:lstStyle/>
                    <a:p>
                      <a:r>
                        <a:rPr lang="ja-JP" altLang="en-US" b="1" dirty="0"/>
                        <a:t>助かるために </a:t>
                      </a:r>
                      <a:r>
                        <a:rPr lang="en" b="1" dirty="0"/>
                        <a:t>(2:13)</a:t>
                      </a:r>
                    </a:p>
                  </a:txBody>
                  <a:tcPr/>
                </a:tc>
                <a:tc>
                  <a:txBody>
                    <a:bodyPr/>
                    <a:lstStyle/>
                    <a:p>
                      <a:r>
                        <a:rPr lang="ja-JP" altLang="en-US" b="1" dirty="0"/>
                        <a:t>助かるために </a:t>
                      </a:r>
                      <a:r>
                        <a:rPr lang="en" b="1" dirty="0"/>
                        <a:t>(9:24)</a:t>
                      </a:r>
                    </a:p>
                  </a:txBody>
                  <a:tcPr/>
                </a:tc>
                <a:extLst>
                  <a:ext uri="{0D108BD9-81ED-4DB2-BD59-A6C34878D82A}">
                    <a16:rowId xmlns:a16="http://schemas.microsoft.com/office/drawing/2014/main" val="186212303"/>
                  </a:ext>
                </a:extLst>
              </a:tr>
              <a:tr h="192334">
                <a:tc>
                  <a:txBody>
                    <a:bodyPr/>
                    <a:lstStyle/>
                    <a:p>
                      <a:r>
                        <a:rPr lang="ja-JP" altLang="en-US" b="1" dirty="0">
                          <a:solidFill>
                            <a:schemeClr val="tx1"/>
                          </a:solidFill>
                          <a:effectLst/>
                        </a:rPr>
                        <a:t>即効的結果</a:t>
                      </a:r>
                    </a:p>
                  </a:txBody>
                  <a:tcPr>
                    <a:solidFill>
                      <a:srgbClr val="FFC46D"/>
                    </a:solidFill>
                  </a:tcPr>
                </a:tc>
                <a:tc>
                  <a:txBody>
                    <a:bodyPr/>
                    <a:lstStyle/>
                    <a:p>
                      <a:r>
                        <a:rPr lang="ja-JP" altLang="en-US" b="1" dirty="0"/>
                        <a:t>救出</a:t>
                      </a:r>
                      <a:r>
                        <a:rPr lang="en" b="1" dirty="0"/>
                        <a:t>(6:23)</a:t>
                      </a:r>
                    </a:p>
                  </a:txBody>
                  <a:tcPr/>
                </a:tc>
                <a:tc>
                  <a:txBody>
                    <a:bodyPr/>
                    <a:lstStyle/>
                    <a:p>
                      <a:r>
                        <a:rPr lang="ja-JP" altLang="en-US" b="1" dirty="0"/>
                        <a:t>救出</a:t>
                      </a:r>
                      <a:r>
                        <a:rPr lang="en" b="1" dirty="0"/>
                        <a:t>(9:26)</a:t>
                      </a:r>
                    </a:p>
                  </a:txBody>
                  <a:tcPr/>
                </a:tc>
                <a:extLst>
                  <a:ext uri="{0D108BD9-81ED-4DB2-BD59-A6C34878D82A}">
                    <a16:rowId xmlns:a16="http://schemas.microsoft.com/office/drawing/2014/main" val="2378325556"/>
                  </a:ext>
                </a:extLst>
              </a:tr>
              <a:tr h="192334">
                <a:tc>
                  <a:txBody>
                    <a:bodyPr/>
                    <a:lstStyle/>
                    <a:p>
                      <a:r>
                        <a:rPr lang="ja-JP" altLang="en-US" b="1" dirty="0">
                          <a:solidFill>
                            <a:schemeClr val="tx1"/>
                          </a:solidFill>
                          <a:effectLst/>
                        </a:rPr>
                        <a:t>長期的な結果</a:t>
                      </a:r>
                    </a:p>
                  </a:txBody>
                  <a:tcPr>
                    <a:solidFill>
                      <a:srgbClr val="FFAC33"/>
                    </a:solidFill>
                  </a:tcPr>
                </a:tc>
                <a:tc>
                  <a:txBody>
                    <a:bodyPr/>
                    <a:lstStyle/>
                    <a:p>
                      <a:r>
                        <a:rPr lang="ja-JP" altLang="en-US" b="1" dirty="0">
                          <a:solidFill>
                            <a:srgbClr val="C00000"/>
                          </a:solidFill>
                        </a:rPr>
                        <a:t>完全な市民権を得た</a:t>
                      </a:r>
                      <a:r>
                        <a:rPr lang="en" b="1" dirty="0">
                          <a:solidFill>
                            <a:srgbClr val="C00000"/>
                          </a:solidFill>
                        </a:rPr>
                        <a:t>(6:25)</a:t>
                      </a:r>
                    </a:p>
                  </a:txBody>
                  <a:tcPr/>
                </a:tc>
                <a:tc>
                  <a:txBody>
                    <a:bodyPr/>
                    <a:lstStyle/>
                    <a:p>
                      <a:r>
                        <a:rPr lang="ja-JP" altLang="en-US" b="1" dirty="0">
                          <a:solidFill>
                            <a:srgbClr val="C00000"/>
                          </a:solidFill>
                        </a:rPr>
                        <a:t>奴隷となった</a:t>
                      </a:r>
                      <a:r>
                        <a:rPr lang="en" b="1" dirty="0">
                          <a:solidFill>
                            <a:srgbClr val="C00000"/>
                          </a:solidFill>
                        </a:rPr>
                        <a:t>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66BCE0EB-FAD3-55BC-20DE-2717FAAA3F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E3A6951-8AC8-1695-6B5D-3E12FE0FBC95}"/>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あなたは、二つの相反するような</a:t>
            </a:r>
            <a:br>
              <a:rPr lang="en-US" altLang="ja-JP" b="1" dirty="0"/>
            </a:br>
            <a:r>
              <a:rPr lang="ja-JP" altLang="en-US" b="1" dirty="0"/>
              <a:t>聖書の価値観の間で、</a:t>
            </a:r>
            <a:br>
              <a:rPr lang="en-US" altLang="ja-JP" b="1" dirty="0"/>
            </a:br>
            <a:r>
              <a:rPr lang="ja-JP" altLang="en-US" b="1" dirty="0"/>
              <a:t>どれくらい葛藤したことが ありますか。</a:t>
            </a:r>
            <a:endParaRPr kumimoji="1" lang="ja-JP" altLang="en-US" b="1" dirty="0"/>
          </a:p>
        </p:txBody>
      </p:sp>
    </p:spTree>
    <p:extLst>
      <p:ext uri="{BB962C8B-B14F-4D97-AF65-F5344CB8AC3E}">
        <p14:creationId xmlns:p14="http://schemas.microsoft.com/office/powerpoint/2010/main" val="331485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ja-JP" altLang="en-US"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驚くべき恵み</a:t>
            </a:r>
            <a:endPar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ja-JP" alt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「・・お前たちは今、呪われて、奴隷となり、お前たちの間からわが神の宮の柴刈り、水くみが断えることはないだろう。」</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ja-JP" altLang="en-US"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ヨシュア記</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58178"/>
            <a:ext cx="5962652" cy="1554272"/>
          </a:xfrm>
          <a:prstGeom prst="rect">
            <a:avLst/>
          </a:prstGeom>
          <a:noFill/>
          <a:effectLst/>
        </p:spPr>
        <p:txBody>
          <a:bodyPr wrap="square" rtlCol="0">
            <a:spAutoFit/>
          </a:bodyPr>
          <a:lstStyle/>
          <a:p>
            <a:pPr>
              <a:spcBef>
                <a:spcPts val="600"/>
              </a:spcBef>
            </a:pPr>
            <a:r>
              <a:rPr lang="ja-JP" altLang="en-US" sz="1900" b="1" dirty="0">
                <a:latin typeface="+mn-ea"/>
              </a:rPr>
              <a:t>ギブオン人の命を助けることは、神からの直接の　命令に背くことになる（申</a:t>
            </a:r>
            <a:r>
              <a:rPr lang="en-US" altLang="ja-JP" sz="1900" b="1" dirty="0">
                <a:latin typeface="+mn-ea"/>
              </a:rPr>
              <a:t>7:1-2</a:t>
            </a:r>
            <a:r>
              <a:rPr lang="ja-JP" altLang="en-US" sz="1900" b="1" dirty="0">
                <a:latin typeface="+mn-ea"/>
              </a:rPr>
              <a:t>）。彼らに誓った　ような誓いを破ることも罪とみなされた　　　　（ヨシュ</a:t>
            </a:r>
            <a:r>
              <a:rPr lang="en-US" altLang="ja-JP" sz="1900" b="1" dirty="0">
                <a:latin typeface="+mn-ea"/>
              </a:rPr>
              <a:t>9:19</a:t>
            </a:r>
            <a:r>
              <a:rPr lang="ja-JP" altLang="en-US" sz="1900" b="1" dirty="0">
                <a:latin typeface="+mn-ea"/>
              </a:rPr>
              <a:t>、詩</a:t>
            </a:r>
            <a:r>
              <a:rPr lang="en-US" altLang="ja-JP" sz="1900" b="1" dirty="0">
                <a:latin typeface="+mn-ea"/>
              </a:rPr>
              <a:t>15:4b</a:t>
            </a:r>
            <a:r>
              <a:rPr lang="ja-JP" altLang="en-US" sz="1900" b="1" dirty="0">
                <a:latin typeface="+mn-ea"/>
              </a:rPr>
              <a:t>）。ジレンマはどのように　解決されたのか？</a:t>
            </a: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6" y="4674685"/>
            <a:ext cx="6035551" cy="1554272"/>
          </a:xfrm>
          <a:prstGeom prst="rect">
            <a:avLst/>
          </a:prstGeom>
          <a:noFill/>
        </p:spPr>
        <p:txBody>
          <a:bodyPr wrap="square">
            <a:spAutoFit/>
          </a:bodyPr>
          <a:lstStyle/>
          <a:p>
            <a:pPr>
              <a:spcBef>
                <a:spcPts val="600"/>
              </a:spcBef>
            </a:pPr>
            <a:r>
              <a:rPr lang="ja-JP" altLang="en-US" sz="1900" b="1" dirty="0">
                <a:latin typeface="+mn-ea"/>
              </a:rPr>
              <a:t>さらに、神の家のために水を運び、木こりをして　　いたため、彼らは常に神と接していました。神の　　恵みによって、呪いは祝福へと変わりました。　　「わたしは悪者の死を喜ばない。むしろ、彼らが　　その道を離れて生きることを喜ぶ。」（エゼ </a:t>
            </a:r>
            <a:r>
              <a:rPr lang="en-US" altLang="ja-JP" sz="1900" b="1" dirty="0">
                <a:latin typeface="+mn-ea"/>
              </a:rPr>
              <a:t>33:11 </a:t>
            </a:r>
            <a:r>
              <a:rPr lang="ja-JP" altLang="en-US" sz="1900" b="1" dirty="0">
                <a:latin typeface="+mn-ea"/>
              </a:rPr>
              <a:t>）</a:t>
            </a:r>
            <a:endParaRPr lang="en" sz="1900" b="1" dirty="0">
              <a:latin typeface="+mn-ea"/>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99584" y="2912001"/>
            <a:ext cx="5929534" cy="1554272"/>
          </a:xfrm>
          <a:prstGeom prst="rect">
            <a:avLst/>
          </a:prstGeom>
          <a:noFill/>
        </p:spPr>
        <p:txBody>
          <a:bodyPr wrap="square">
            <a:spAutoFit/>
          </a:bodyPr>
          <a:lstStyle/>
          <a:p>
            <a:pPr>
              <a:spcBef>
                <a:spcPts val="600"/>
              </a:spcBef>
            </a:pPr>
            <a:r>
              <a:rPr lang="ja-JP" altLang="en-US" sz="1900" b="1" dirty="0">
                <a:latin typeface="+mn-ea"/>
              </a:rPr>
              <a:t>彼らは命は助かったものの、呪いをかけられました（ヨシュ</a:t>
            </a:r>
            <a:r>
              <a:rPr lang="en-US" altLang="ja-JP" sz="1900" b="1" dirty="0">
                <a:latin typeface="+mn-ea"/>
              </a:rPr>
              <a:t>9:20-23</a:t>
            </a:r>
            <a:r>
              <a:rPr lang="ja-JP" altLang="en-US" sz="1900" b="1" dirty="0">
                <a:latin typeface="+mn-ea"/>
              </a:rPr>
              <a:t>）。その呪いとは、代々神の民に　仕えることであり、これによって彼らは神の民と　密接な関係を築き、決して引き離されることは　　ありませんでした（ネヘ</a:t>
            </a:r>
            <a:r>
              <a:rPr lang="en-US" altLang="ja-JP" sz="1900" b="1" dirty="0">
                <a:latin typeface="+mn-ea"/>
              </a:rPr>
              <a:t>7:6, 25</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F2B027-F00E-1503-7BB3-B7354FC88667}"/>
              </a:ext>
            </a:extLst>
          </p:cNvPr>
          <p:cNvSpPr>
            <a:spLocks noGrp="1"/>
          </p:cNvSpPr>
          <p:nvPr>
            <p:ph type="title"/>
          </p:nvPr>
        </p:nvSpPr>
        <p:spPr>
          <a:xfrm>
            <a:off x="838200" y="2766218"/>
            <a:ext cx="10515600" cy="1325563"/>
          </a:xfrm>
        </p:spPr>
        <p:txBody>
          <a:bodyPr>
            <a:normAutofit fontScale="90000"/>
          </a:bodyPr>
          <a:lstStyle/>
          <a:p>
            <a:pPr algn="ctr"/>
            <a:r>
              <a:rPr lang="ja-JP" altLang="en-US" sz="4000" b="1" dirty="0"/>
              <a:t>ヨシュア記</a:t>
            </a:r>
            <a:r>
              <a:rPr lang="en-US" altLang="ja-JP" sz="4000" b="1" dirty="0"/>
              <a:t>9:21</a:t>
            </a:r>
            <a:r>
              <a:rPr lang="ja-JP" altLang="en-US" sz="4000" b="1" dirty="0"/>
              <a:t>～</a:t>
            </a:r>
            <a:r>
              <a:rPr lang="en-US" altLang="ja-JP" sz="4000" b="1" dirty="0"/>
              <a:t>27</a:t>
            </a:r>
            <a:r>
              <a:rPr lang="ja-JP" altLang="en-US" sz="4000" b="1" dirty="0"/>
              <a:t>を読んでください。</a:t>
            </a:r>
            <a:br>
              <a:rPr lang="en-US" altLang="ja-JP" sz="4000" b="1" dirty="0"/>
            </a:br>
            <a:r>
              <a:rPr lang="ja-JP" altLang="en-US" sz="2700" b="1" i="0" dirty="0">
                <a:solidFill>
                  <a:srgbClr val="121212"/>
                </a:solidFill>
                <a:effectLst/>
                <a:latin typeface="Yu Gothic" panose="020B0400000000000000" pitchFamily="34" charset="-128"/>
              </a:rPr>
              <a:t>指導者たちは続けた。「彼らを生かしておき、共同体全体のために柴刈りと水くみをさせよう。」彼らはこうして、指導者たちの告げたとおりになった。 ヨシュアはギブオンの住民を呼び集めて、彼らに言った。 「お前たちはなぜ、我々を欺いて、はるかな遠い国から来たと言ったのか。お前たちは我々の　うちに住んでいるではないか。 お前たちは今、呪われて、奴隷となり、　　お前たちの間からわが神の宮の柴刈り、水くみが断えることはない　　　　だろう。」 彼らはヨシュアに答えた。 「あなたの神、主がその僕モーセに、</a:t>
            </a:r>
            <a:r>
              <a:rPr lang="en-US" altLang="ja-JP" sz="2700" b="1" i="0" dirty="0">
                <a:solidFill>
                  <a:srgbClr val="121212"/>
                </a:solidFill>
                <a:effectLst/>
                <a:latin typeface="Yu Gothic" panose="020B0400000000000000" pitchFamily="34" charset="-128"/>
              </a:rPr>
              <a:t>『</a:t>
            </a:r>
            <a:r>
              <a:rPr lang="ja-JP" altLang="en-US" sz="2700" b="1" i="0" dirty="0">
                <a:solidFill>
                  <a:srgbClr val="121212"/>
                </a:solidFill>
                <a:effectLst/>
                <a:latin typeface="Yu Gothic" panose="020B0400000000000000" pitchFamily="34" charset="-128"/>
              </a:rPr>
              <a:t>この地方はすべてあなたたちに与える。土地の住民をすべて滅ぼせ</a:t>
            </a:r>
            <a:r>
              <a:rPr lang="en-US" altLang="ja-JP" sz="2700" b="1" i="0" dirty="0">
                <a:solidFill>
                  <a:srgbClr val="121212"/>
                </a:solidFill>
                <a:effectLst/>
                <a:latin typeface="Yu Gothic" panose="020B0400000000000000" pitchFamily="34" charset="-128"/>
              </a:rPr>
              <a:t>』</a:t>
            </a:r>
            <a:r>
              <a:rPr lang="ja-JP" altLang="en-US" sz="2700" b="1" i="0" dirty="0">
                <a:solidFill>
                  <a:srgbClr val="121212"/>
                </a:solidFill>
                <a:effectLst/>
                <a:latin typeface="Yu Gothic" panose="020B0400000000000000" pitchFamily="34" charset="-128"/>
              </a:rPr>
              <a:t>と　お命じになったことが僕どもにはっきり伝わって来たので、あなたたちの　ゆえに命を失うのを非常に恐れ、このことをいたしました。 御覧ください。わたしたちは今はあなたの手の中にあります。あなたが良いと見なし、　　正しいと見なされることをなさってください。」 ヨシュアは彼らに　　　　そのようにし、イスラエルの人々の手から彼らを助け、殺すことを許さ　　なかった。 ヨシュアは、その日、彼らを共同体および主の祭壇のため、　　主の選ばれた所で柴刈りまた水くみとした。それは今日まで続いている。</a:t>
            </a:r>
            <a:br>
              <a:rPr lang="en-US" altLang="ja-JP" b="1" dirty="0"/>
            </a:br>
            <a:r>
              <a:rPr lang="ja-JP" altLang="en-US" sz="4000" b="1" dirty="0"/>
              <a:t>ヨシュアの解決策は、正義と恵みを</a:t>
            </a:r>
            <a:br>
              <a:rPr lang="en-US" altLang="ja-JP" sz="4000" b="1" dirty="0"/>
            </a:br>
            <a:r>
              <a:rPr lang="ja-JP" altLang="en-US" sz="4000" b="1" dirty="0"/>
              <a:t> いかに組み合わせたものでしたか。</a:t>
            </a:r>
            <a:endParaRPr kumimoji="1" lang="ja-JP" altLang="en-US" sz="4000" b="1" dirty="0"/>
          </a:p>
        </p:txBody>
      </p:sp>
    </p:spTree>
    <p:extLst>
      <p:ext uri="{BB962C8B-B14F-4D97-AF65-F5344CB8AC3E}">
        <p14:creationId xmlns:p14="http://schemas.microsoft.com/office/powerpoint/2010/main" val="128521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006181" y="1011489"/>
            <a:ext cx="9695903" cy="4154984"/>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a:t>
            </a:r>
            <a:r>
              <a:rPr lang="ja-JP" altLang="en-US" sz="2400" b="1" dirty="0"/>
              <a:t>イスラエルの子らは、神が彼らのために定められた地域を、　　　　ことごとく占有することになっていた。真の神への礼拝と奉仕を拒む諸民族は、立ちのかされるのであった。しかし、イスラエルが神のご品性をあらわすことによって、人々が神に引きつけられることが神のみ旨であった。全世界に、福音の招きが与えられなければなら　　　なかった犠牲制度の教えを通して、キリストは諸国民の前に掲げられ、それを見あげる者はすべて生きることができるのであった。カナン人ラハブやモアブ人ルツのように、偶像礼拝から真の神の礼拝へ立ち帰った者はみな、神の選民に加えられるのであった。イスラエルは　人数が増えるにしたがってその境界をひろげ、彼らの国は全世界を　包含するに至るはずであった。 」</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4403138" y="5630784"/>
            <a:ext cx="5274906" cy="400110"/>
          </a:xfrm>
          <a:prstGeom prst="rect">
            <a:avLst/>
          </a:prstGeom>
          <a:noFill/>
        </p:spPr>
        <p:txBody>
          <a:bodyPr wrap="none" rtlCol="0">
            <a:spAutoFit/>
          </a:bodyPr>
          <a:lstStyle/>
          <a:p>
            <a:pPr algn="ctr"/>
            <a:r>
              <a:rPr lang="en" sz="2000" b="1" dirty="0"/>
              <a:t>EG</a:t>
            </a:r>
            <a:r>
              <a:rPr lang="ja-JP" altLang="en-US" sz="2000" b="1" dirty="0"/>
              <a:t>ホワイト</a:t>
            </a:r>
            <a:r>
              <a:rPr lang="en" sz="2000" b="1" dirty="0"/>
              <a:t> (</a:t>
            </a:r>
            <a:r>
              <a:rPr lang="ja-JP" altLang="en-US" sz="2000" b="1" dirty="0"/>
              <a:t>キリストの実物教訓　第</a:t>
            </a:r>
            <a:r>
              <a:rPr lang="en-US" altLang="ja-JP" sz="2000" b="1" dirty="0"/>
              <a:t>23</a:t>
            </a:r>
            <a:r>
              <a:rPr lang="ja-JP" altLang="en-US" sz="2000" b="1" dirty="0"/>
              <a:t>章）</a:t>
            </a:r>
            <a:endParaRPr lang="en" sz="2000" b="1" dirty="0"/>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460549" y="1295332"/>
            <a:ext cx="5463228" cy="4031873"/>
          </a:xfrm>
          <a:prstGeom prst="rect">
            <a:avLst/>
          </a:prstGeom>
          <a:noFill/>
        </p:spPr>
        <p:txBody>
          <a:bodyPr wrap="square">
            <a:spAutoFit/>
          </a:bodyPr>
          <a:lstStyle/>
          <a:p>
            <a:pPr lvl="0" algn="ctr">
              <a:spcBef>
                <a:spcPts val="1200"/>
              </a:spcBef>
              <a:defRPr/>
            </a:pPr>
            <a:r>
              <a:rPr lang="ja-JP" altLang="en-US" sz="30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mn-ea"/>
              </a:rPr>
              <a:t>信仰によって、娼婦ラハブは、様子を探りに来た者たちを　穏やかに迎え入れたために、不従順な者たちと一緒に　　殺されなくて済みました。</a:t>
            </a:r>
            <a:endParaRPr lang="en-US" altLang="ja-JP" sz="30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mn-ea"/>
            </a:endParaRPr>
          </a:p>
          <a:p>
            <a:pPr lvl="0" algn="ctr">
              <a:spcBef>
                <a:spcPts val="1200"/>
              </a:spcBef>
              <a:defRPr/>
            </a:pPr>
            <a:endParaRPr lang="en-US" altLang="ja-JP" sz="30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mn-ea"/>
            </a:endParaRPr>
          </a:p>
          <a:p>
            <a:pPr lvl="0" algn="ctr">
              <a:spcBef>
                <a:spcPts val="1200"/>
              </a:spcBef>
              <a:defRPr/>
            </a:pPr>
            <a:r>
              <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ヘブライ人への手紙</a:t>
            </a:r>
            <a:r>
              <a:rPr kumimoji="0" lang="en-US" altLang="ja-JP"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11</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a:t>
            </a:r>
            <a:r>
              <a:rPr kumimoji="0" lang="en-US" altLang="ja-JP"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31</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a:t>
            </a:r>
            <a:r>
              <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 </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　新共同訳聖書</a:t>
            </a:r>
            <a:endPar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endParaRP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407037" y="1222385"/>
            <a:ext cx="5463228" cy="4185761"/>
          </a:xfrm>
          <a:prstGeom prst="rect">
            <a:avLst/>
          </a:prstGeom>
          <a:noFill/>
        </p:spPr>
        <p:txBody>
          <a:bodyPr wrap="square">
            <a:spAutoFit/>
          </a:bodyPr>
          <a:lstStyle/>
          <a:p>
            <a:pPr lvl="0" algn="ctr">
              <a:spcBef>
                <a:spcPts val="1200"/>
              </a:spcBef>
              <a:defRPr/>
            </a:pPr>
            <a:r>
              <a:rPr lang="ja-JP" altLang="en-US" sz="30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mn-ea"/>
              </a:rPr>
              <a:t>信仰によって、遊女ラハブは、探りにきた者たちを　　　　　　　おだやかに迎えたので、　　不従順な者どもと一緒に　　滅びることはなかった。</a:t>
            </a:r>
            <a:endParaRPr lang="en-US" altLang="ja-JP" sz="30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mn-ea"/>
            </a:endParaRPr>
          </a:p>
          <a:p>
            <a:pPr lvl="0" algn="ctr">
              <a:spcBef>
                <a:spcPts val="1200"/>
              </a:spcBef>
              <a:defRPr/>
            </a:pPr>
            <a:endParaRPr lang="en-US" altLang="ja-JP" sz="30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mn-ea"/>
            </a:endParaRPr>
          </a:p>
          <a:p>
            <a:pPr lvl="0" algn="ctr">
              <a:spcBef>
                <a:spcPts val="1200"/>
              </a:spcBef>
              <a:defRPr/>
            </a:pPr>
            <a:r>
              <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ヘブル人への手紙</a:t>
            </a:r>
            <a:r>
              <a:rPr kumimoji="0" lang="en-US" altLang="ja-JP"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11</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a:t>
            </a:r>
            <a:r>
              <a:rPr kumimoji="0" lang="en-US" altLang="ja-JP"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31</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a:t>
            </a:r>
            <a:r>
              <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 </a:t>
            </a:r>
            <a:r>
              <a:rPr kumimoji="0" lang="ja-JP" altLang="en-U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rPr>
              <a:t>　口語訳聖書</a:t>
            </a:r>
            <a:endPar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mn-ea"/>
              <a:cs typeface="+mn-cs"/>
            </a:endParaRPr>
          </a:p>
        </p:txBody>
      </p:sp>
    </p:spTree>
    <p:extLst>
      <p:ext uri="{BB962C8B-B14F-4D97-AF65-F5344CB8AC3E}">
        <p14:creationId xmlns:p14="http://schemas.microsoft.com/office/powerpoint/2010/main" val="151121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a:t>
            </a:r>
            <a:r>
              <a:rPr lang="ja-JP" altLang="en-US" sz="2000" b="1" dirty="0">
                <a:solidFill>
                  <a:schemeClr val="bg1"/>
                </a:solidFill>
                <a:highlight>
                  <a:srgbClr val="4C873A"/>
                </a:highlight>
              </a:rPr>
              <a:t>イスラエルの人々への恵み（ヨシュア</a:t>
            </a:r>
            <a:r>
              <a:rPr lang="en-US" altLang="ja-JP" sz="2000" b="1" dirty="0">
                <a:solidFill>
                  <a:schemeClr val="bg1"/>
                </a:solidFill>
                <a:highlight>
                  <a:srgbClr val="4C873A"/>
                </a:highlight>
              </a:rPr>
              <a:t>2:1</a:t>
            </a:r>
            <a:r>
              <a:rPr lang="ja-JP" altLang="en-US" sz="2000" b="1" dirty="0">
                <a:solidFill>
                  <a:schemeClr val="bg1"/>
                </a:solidFill>
                <a:highlight>
                  <a:srgbClr val="4C873A"/>
                </a:highlight>
              </a:rPr>
              <a:t>、</a:t>
            </a:r>
            <a:r>
              <a:rPr lang="en-US" altLang="ja-JP" sz="2000" b="1" dirty="0">
                <a:solidFill>
                  <a:schemeClr val="bg1"/>
                </a:solidFill>
                <a:highlight>
                  <a:srgbClr val="4C873A"/>
                </a:highlight>
              </a:rPr>
              <a:t>22-24</a:t>
            </a:r>
            <a:r>
              <a:rPr lang="ja-JP" altLang="en-US" sz="2000" b="1" dirty="0">
                <a:solidFill>
                  <a:schemeClr val="bg1"/>
                </a:solidFill>
                <a:highlight>
                  <a:srgbClr val="4C873A"/>
                </a:highlight>
              </a:rPr>
              <a:t>）</a:t>
            </a:r>
            <a:endParaRPr lang="en" sz="2000" b="1" dirty="0">
              <a:solidFill>
                <a:schemeClr val="bg1"/>
              </a:solidFill>
              <a:highlight>
                <a:srgbClr val="4C873A"/>
              </a:highlight>
            </a:endParaRPr>
          </a:p>
          <a:p>
            <a:pPr lvl="1">
              <a:spcBef>
                <a:spcPts val="600"/>
              </a:spcBef>
            </a:pPr>
            <a:r>
              <a:rPr lang="ja-JP" altLang="en-US" sz="2000" b="1" dirty="0"/>
              <a:t>二度目の機会</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rPr>
              <a:t> </a:t>
            </a:r>
            <a:r>
              <a:rPr lang="ja-JP" altLang="en-US" sz="2000" b="1" dirty="0">
                <a:solidFill>
                  <a:schemeClr val="bg1"/>
                </a:solidFill>
                <a:effectLst>
                  <a:outerShdw blurRad="38100" dist="38100" dir="2700000" algn="tl">
                    <a:srgbClr val="000000">
                      <a:alpha val="43137"/>
                    </a:srgbClr>
                  </a:outerShdw>
                </a:effectLst>
                <a:highlight>
                  <a:srgbClr val="9A486F"/>
                </a:highlight>
              </a:rPr>
              <a:t>ラハブへの恵み</a:t>
            </a:r>
            <a:r>
              <a:rPr lang="en" sz="2000" b="1" dirty="0">
                <a:solidFill>
                  <a:schemeClr val="bg1"/>
                </a:solidFill>
                <a:effectLst>
                  <a:outerShdw blurRad="38100" dist="38100" dir="2700000" algn="tl">
                    <a:srgbClr val="000000">
                      <a:alpha val="43137"/>
                    </a:srgbClr>
                  </a:outerShdw>
                </a:effectLst>
                <a:highlight>
                  <a:srgbClr val="9A486F"/>
                </a:highlight>
              </a:rPr>
              <a:t> (</a:t>
            </a:r>
            <a:r>
              <a:rPr lang="ja-JP" altLang="en-US" sz="2000" b="1" dirty="0">
                <a:solidFill>
                  <a:schemeClr val="bg1"/>
                </a:solidFill>
                <a:effectLst>
                  <a:outerShdw blurRad="38100" dist="38100" dir="2700000" algn="tl">
                    <a:srgbClr val="000000">
                      <a:alpha val="43137"/>
                    </a:srgbClr>
                  </a:outerShdw>
                </a:effectLst>
                <a:highlight>
                  <a:srgbClr val="9A486F"/>
                </a:highlight>
              </a:rPr>
              <a:t>ヨシュア</a:t>
            </a:r>
            <a:r>
              <a:rPr lang="en" sz="2000" b="1" dirty="0">
                <a:solidFill>
                  <a:schemeClr val="bg1"/>
                </a:solidFill>
                <a:effectLst>
                  <a:outerShdw blurRad="38100" dist="38100" dir="2700000" algn="tl">
                    <a:srgbClr val="000000">
                      <a:alpha val="43137"/>
                    </a:srgbClr>
                  </a:outerShdw>
                </a:effectLst>
                <a:highlight>
                  <a:srgbClr val="9A486F"/>
                </a:highlight>
              </a:rPr>
              <a:t> 2:2-21):</a:t>
            </a:r>
          </a:p>
          <a:p>
            <a:pPr lvl="1">
              <a:spcBef>
                <a:spcPts val="600"/>
              </a:spcBef>
            </a:pPr>
            <a:r>
              <a:rPr lang="ja-JP" altLang="en-US" sz="2000" b="1" dirty="0"/>
              <a:t>意外な場所の価値</a:t>
            </a:r>
            <a:endParaRPr lang="en" sz="2000" b="1" dirty="0"/>
          </a:p>
          <a:p>
            <a:pPr lvl="1">
              <a:spcBef>
                <a:spcPts val="600"/>
              </a:spcBef>
            </a:pPr>
            <a:r>
              <a:rPr lang="ja-JP" altLang="en-US" sz="2000" b="1" dirty="0"/>
              <a:t>新たな忠誠</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rPr>
              <a:t> </a:t>
            </a:r>
            <a:r>
              <a:rPr lang="ja-JP" altLang="en-US" sz="2000" b="1" dirty="0">
                <a:solidFill>
                  <a:schemeClr val="bg1"/>
                </a:solidFill>
                <a:effectLst>
                  <a:outerShdw blurRad="38100" dist="38100" dir="2700000" algn="tl">
                    <a:srgbClr val="000000">
                      <a:alpha val="43137"/>
                    </a:srgbClr>
                  </a:outerShdw>
                </a:effectLst>
                <a:highlight>
                  <a:srgbClr val="41608A"/>
                </a:highlight>
              </a:rPr>
              <a:t>ギブオン人への恵み</a:t>
            </a:r>
            <a:r>
              <a:rPr lang="en" sz="2000" b="1" dirty="0">
                <a:solidFill>
                  <a:schemeClr val="bg1"/>
                </a:solidFill>
                <a:effectLst>
                  <a:outerShdw blurRad="38100" dist="38100" dir="2700000" algn="tl">
                    <a:srgbClr val="000000">
                      <a:alpha val="43137"/>
                    </a:srgbClr>
                  </a:outerShdw>
                </a:effectLst>
                <a:highlight>
                  <a:srgbClr val="41608A"/>
                </a:highlight>
              </a:rPr>
              <a:t>(</a:t>
            </a:r>
            <a:r>
              <a:rPr lang="ja-JP" altLang="en-US" sz="2000" b="1" dirty="0">
                <a:solidFill>
                  <a:schemeClr val="bg1"/>
                </a:solidFill>
                <a:effectLst>
                  <a:outerShdw blurRad="38100" dist="38100" dir="2700000" algn="tl">
                    <a:srgbClr val="000000">
                      <a:alpha val="43137"/>
                    </a:srgbClr>
                  </a:outerShdw>
                </a:effectLst>
                <a:highlight>
                  <a:srgbClr val="41608A"/>
                </a:highlight>
              </a:rPr>
              <a:t>ヨシュア</a:t>
            </a:r>
            <a:r>
              <a:rPr lang="en" sz="2000" b="1" dirty="0">
                <a:solidFill>
                  <a:schemeClr val="bg1"/>
                </a:solidFill>
                <a:effectLst>
                  <a:outerShdw blurRad="38100" dist="38100" dir="2700000" algn="tl">
                    <a:srgbClr val="000000">
                      <a:alpha val="43137"/>
                    </a:srgbClr>
                  </a:outerShdw>
                </a:effectLst>
                <a:highlight>
                  <a:srgbClr val="41608A"/>
                </a:highlight>
              </a:rPr>
              <a:t> 9</a:t>
            </a:r>
            <a:r>
              <a:rPr lang="ja-JP" altLang="en-US" sz="2000" b="1" dirty="0">
                <a:solidFill>
                  <a:schemeClr val="bg1"/>
                </a:solidFill>
                <a:effectLst>
                  <a:outerShdw blurRad="38100" dist="38100" dir="2700000" algn="tl">
                    <a:srgbClr val="000000">
                      <a:alpha val="43137"/>
                    </a:srgbClr>
                  </a:outerShdw>
                </a:effectLst>
                <a:highlight>
                  <a:srgbClr val="41608A"/>
                </a:highlight>
              </a:rPr>
              <a:t>章</a:t>
            </a:r>
            <a:r>
              <a:rPr lang="en" sz="2000" b="1" dirty="0">
                <a:solidFill>
                  <a:schemeClr val="bg1"/>
                </a:solidFill>
                <a:effectLst>
                  <a:outerShdw blurRad="38100" dist="38100" dir="2700000" algn="tl">
                    <a:srgbClr val="000000">
                      <a:alpha val="43137"/>
                    </a:srgbClr>
                  </a:outerShdw>
                </a:effectLst>
                <a:highlight>
                  <a:srgbClr val="41608A"/>
                </a:highlight>
              </a:rPr>
              <a:t>):</a:t>
            </a:r>
          </a:p>
          <a:p>
            <a:pPr lvl="1">
              <a:spcBef>
                <a:spcPts val="600"/>
              </a:spcBef>
            </a:pPr>
            <a:r>
              <a:rPr lang="ja-JP" altLang="en-US" sz="2000" b="1" dirty="0"/>
              <a:t>相反する価値観</a:t>
            </a:r>
            <a:endParaRPr lang="en" sz="2000" b="1" dirty="0"/>
          </a:p>
          <a:p>
            <a:pPr lvl="1">
              <a:spcBef>
                <a:spcPts val="600"/>
              </a:spcBef>
            </a:pPr>
            <a:r>
              <a:rPr lang="ja-JP" altLang="en-US" sz="2000" b="1" dirty="0"/>
              <a:t>驚くべき恵み</a:t>
            </a:r>
            <a:endParaRPr lang="en" sz="2000" b="1" dirty="0"/>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239382"/>
            <a:ext cx="5833977" cy="969496"/>
          </a:xfrm>
          <a:prstGeom prst="rect">
            <a:avLst/>
          </a:prstGeom>
          <a:noFill/>
        </p:spPr>
        <p:txBody>
          <a:bodyPr wrap="square" rtlCol="0">
            <a:spAutoFit/>
          </a:bodyPr>
          <a:lstStyle/>
          <a:p>
            <a:pPr>
              <a:spcBef>
                <a:spcPts val="600"/>
              </a:spcBef>
            </a:pPr>
            <a:r>
              <a:rPr lang="ja-JP" altLang="en-US" sz="1900" b="1" dirty="0">
                <a:solidFill>
                  <a:schemeClr val="bg1"/>
                </a:solidFill>
                <a:effectLst>
                  <a:glow rad="127000">
                    <a:srgbClr val="D02C20"/>
                  </a:glow>
                </a:effectLst>
              </a:rPr>
              <a:t>カナン人は恵みの限界を越えていました。そのため、イスラエルへの命令は「行って彼らを皆殺しにし、彼らの財産を奪え」というものでした。</a:t>
            </a:r>
            <a:endParaRPr lang="en" sz="1900" b="1" dirty="0">
              <a:solidFill>
                <a:schemeClr val="bg1"/>
              </a:solidFill>
              <a:effectLst>
                <a:glow rad="127000">
                  <a:srgbClr val="D02C20"/>
                </a:glow>
              </a:effectLst>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487437"/>
            <a:ext cx="5914188" cy="1261884"/>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D02C20"/>
                  </a:glow>
                </a:effectLst>
              </a:rPr>
              <a:t>しかし、カナンには依然としてその境界を越え　かった人々がいました。神が彼らに与えようとした恵みを受け入れる意志を持った人々は皆、滅びから救われました。</a:t>
            </a:r>
            <a:endParaRPr lang="en" sz="1900" b="1" dirty="0">
              <a:solidFill>
                <a:schemeClr val="bg1"/>
              </a:solidFill>
              <a:effectLst>
                <a:glow rad="127000">
                  <a:srgbClr val="D02C20"/>
                </a:glow>
              </a:effectLst>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702982"/>
            <a:ext cx="5790610" cy="2431435"/>
          </a:xfrm>
          <a:prstGeom prst="rect">
            <a:avLst/>
          </a:prstGeom>
          <a:noFill/>
        </p:spPr>
        <p:txBody>
          <a:bodyPr wrap="square">
            <a:spAutoFit/>
          </a:bodyPr>
          <a:lstStyle/>
          <a:p>
            <a:pPr algn="ctr"/>
            <a:r>
              <a:rPr lang="ja-JP" altLang="en-US" sz="6000" b="1" dirty="0">
                <a:ln w="13462">
                  <a:solidFill>
                    <a:schemeClr val="bg1"/>
                  </a:solidFill>
                  <a:prstDash val="solid"/>
                </a:ln>
                <a:solidFill>
                  <a:srgbClr val="135222"/>
                </a:solidFill>
                <a:effectLst>
                  <a:outerShdw dist="38100" dir="2700000" algn="bl" rotWithShape="0">
                    <a:schemeClr val="accent2">
                      <a:lumMod val="75000"/>
                    </a:schemeClr>
                  </a:outerShdw>
                </a:effectLst>
                <a:latin typeface="+mn-ea"/>
              </a:rPr>
              <a:t>イスラエルの</a:t>
            </a:r>
            <a:endParaRPr lang="en-US" altLang="ja-JP" sz="6000" b="1" dirty="0">
              <a:ln w="13462">
                <a:solidFill>
                  <a:schemeClr val="bg1"/>
                </a:solidFill>
                <a:prstDash val="solid"/>
              </a:ln>
              <a:solidFill>
                <a:srgbClr val="135222"/>
              </a:solidFill>
              <a:effectLst>
                <a:outerShdw dist="38100" dir="2700000" algn="bl" rotWithShape="0">
                  <a:schemeClr val="accent2">
                    <a:lumMod val="75000"/>
                  </a:schemeClr>
                </a:outerShdw>
              </a:effectLst>
              <a:latin typeface="+mn-ea"/>
            </a:endParaRPr>
          </a:p>
          <a:p>
            <a:pPr algn="ctr"/>
            <a:r>
              <a:rPr lang="ja-JP" altLang="en-US" sz="6000" b="1" dirty="0">
                <a:ln w="13462">
                  <a:solidFill>
                    <a:schemeClr val="bg1"/>
                  </a:solidFill>
                  <a:prstDash val="solid"/>
                </a:ln>
                <a:solidFill>
                  <a:srgbClr val="135222"/>
                </a:solidFill>
                <a:effectLst>
                  <a:outerShdw dist="38100" dir="2700000" algn="bl" rotWithShape="0">
                    <a:schemeClr val="accent2">
                      <a:lumMod val="75000"/>
                    </a:schemeClr>
                  </a:outerShdw>
                </a:effectLst>
                <a:latin typeface="+mn-ea"/>
              </a:rPr>
              <a:t>人々への恵み</a:t>
            </a:r>
            <a:endParaRPr lang="en-US" altLang="ja-JP" sz="6000" b="1" dirty="0">
              <a:ln w="13462">
                <a:solidFill>
                  <a:schemeClr val="bg1"/>
                </a:solidFill>
                <a:prstDash val="solid"/>
              </a:ln>
              <a:solidFill>
                <a:srgbClr val="135222"/>
              </a:solidFill>
              <a:effectLst>
                <a:outerShdw dist="38100" dir="2700000" algn="bl" rotWithShape="0">
                  <a:schemeClr val="accent2">
                    <a:lumMod val="75000"/>
                  </a:schemeClr>
                </a:outerShdw>
              </a:effectLst>
              <a:latin typeface="+mn-ea"/>
            </a:endParaRPr>
          </a:p>
          <a:p>
            <a:pPr algn="ctr"/>
            <a:r>
              <a:rPr lang="en" sz="3200" b="1" dirty="0">
                <a:ln w="13462">
                  <a:solidFill>
                    <a:schemeClr val="bg1"/>
                  </a:solidFill>
                  <a:prstDash val="solid"/>
                </a:ln>
                <a:solidFill>
                  <a:srgbClr val="135222"/>
                </a:solidFill>
                <a:effectLst>
                  <a:outerShdw dist="38100" dir="2700000" algn="bl" rotWithShape="0">
                    <a:schemeClr val="accent2">
                      <a:lumMod val="75000"/>
                    </a:schemeClr>
                  </a:outerShdw>
                </a:effectLst>
                <a:latin typeface="+mn-ea"/>
              </a:rPr>
              <a:t>(</a:t>
            </a:r>
            <a:r>
              <a:rPr lang="ja-JP" altLang="en-US" sz="3200" b="1" dirty="0">
                <a:ln w="13462">
                  <a:solidFill>
                    <a:schemeClr val="bg1"/>
                  </a:solidFill>
                  <a:prstDash val="solid"/>
                </a:ln>
                <a:solidFill>
                  <a:srgbClr val="135222"/>
                </a:solidFill>
                <a:effectLst>
                  <a:outerShdw dist="38100" dir="2700000" algn="bl" rotWithShape="0">
                    <a:schemeClr val="accent2">
                      <a:lumMod val="75000"/>
                    </a:schemeClr>
                  </a:outerShdw>
                </a:effectLst>
                <a:latin typeface="+mn-ea"/>
              </a:rPr>
              <a:t>ヨシュア記</a:t>
            </a:r>
            <a:r>
              <a:rPr lang="en" sz="3200" b="1" dirty="0">
                <a:ln w="13462">
                  <a:solidFill>
                    <a:schemeClr val="bg1"/>
                  </a:solidFill>
                  <a:prstDash val="solid"/>
                </a:ln>
                <a:solidFill>
                  <a:srgbClr val="135222"/>
                </a:solidFill>
                <a:effectLst>
                  <a:outerShdw dist="38100" dir="2700000" algn="bl" rotWithShape="0">
                    <a:schemeClr val="accent2">
                      <a:lumMod val="75000"/>
                    </a:schemeClr>
                  </a:outerShdw>
                </a:effectLst>
                <a:latin typeface="+mn-ea"/>
              </a:rPr>
              <a:t>2:1, 22-24)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ja-JP"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二度目の機会</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110158" y="614838"/>
            <a:ext cx="11996530" cy="584775"/>
          </a:xfrm>
          <a:prstGeom prst="rect">
            <a:avLst/>
          </a:prstGeom>
          <a:noFill/>
        </p:spPr>
        <p:txBody>
          <a:bodyPr wrap="square">
            <a:spAutoFit/>
          </a:bodyPr>
          <a:lstStyle/>
          <a:p>
            <a:pPr algn="ctr"/>
            <a:r>
              <a:rPr lang="ja-JP" alt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ヌンの子ヨシュアは二人の斥候をシティムからひそかに送り出し、「行って、エリコとその周辺を探れ」と命じた。</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ja-JP" alt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ヨシュア記</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2:1a </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6998" y="1326676"/>
            <a:ext cx="6975987" cy="969496"/>
          </a:xfrm>
          <a:prstGeom prst="rect">
            <a:avLst/>
          </a:prstGeom>
          <a:noFill/>
        </p:spPr>
        <p:txBody>
          <a:bodyPr wrap="square" rtlCol="0">
            <a:spAutoFit/>
          </a:bodyPr>
          <a:lstStyle/>
          <a:p>
            <a:pPr>
              <a:spcBef>
                <a:spcPts val="600"/>
              </a:spcBef>
            </a:pPr>
            <a:r>
              <a:rPr lang="ja-JP" altLang="en-US" sz="1900" b="1" dirty="0">
                <a:latin typeface="+mn-ea"/>
              </a:rPr>
              <a:t>モーセが（カデシュ・バルネアで）カナン地方を視察する　　ために斥候を派遣したとき、人々は入ることを拒否しました。</a:t>
            </a:r>
            <a:r>
              <a:rPr lang="en-US" altLang="ja-JP" sz="1900" b="1" dirty="0">
                <a:latin typeface="+mn-ea"/>
              </a:rPr>
              <a:t>40</a:t>
            </a:r>
            <a:r>
              <a:rPr lang="ja-JP" altLang="en-US" sz="1900" b="1" dirty="0">
                <a:latin typeface="+mn-ea"/>
              </a:rPr>
              <a:t>年後、新たな斥候が派遣されましたが、結果は異なりました。</a:t>
            </a:r>
            <a:endParaRPr lang="en" sz="1900" b="1" dirty="0">
              <a:latin typeface="+mn-ea"/>
            </a:endParaRP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824437170"/>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6998" y="4872932"/>
            <a:ext cx="6858000" cy="969496"/>
          </a:xfrm>
          <a:prstGeom prst="rect">
            <a:avLst/>
          </a:prstGeom>
          <a:noFill/>
        </p:spPr>
        <p:txBody>
          <a:bodyPr wrap="square" rtlCol="0">
            <a:spAutoFit/>
          </a:bodyPr>
          <a:lstStyle/>
          <a:p>
            <a:pPr>
              <a:spcBef>
                <a:spcPts val="600"/>
              </a:spcBef>
            </a:pPr>
            <a:r>
              <a:rPr lang="ja-JP" altLang="en-US" sz="1900" b="1" dirty="0">
                <a:latin typeface="+mn-ea"/>
              </a:rPr>
              <a:t>新しい世代のイスラエル人もバラムの誘惑に惨めに失敗　　しましたが、神は彼らに</a:t>
            </a:r>
            <a:r>
              <a:rPr lang="en-US" altLang="ja-JP" sz="1900" b="1" dirty="0">
                <a:latin typeface="+mn-ea"/>
              </a:rPr>
              <a:t>2</a:t>
            </a:r>
            <a:r>
              <a:rPr lang="ja-JP" altLang="en-US" sz="1900" b="1" dirty="0">
                <a:latin typeface="+mn-ea"/>
              </a:rPr>
              <a:t>度目のチャンスを与えました　　（民 </a:t>
            </a:r>
            <a:r>
              <a:rPr lang="en-US" altLang="ja-JP" sz="1900" b="1" dirty="0">
                <a:latin typeface="+mn-ea"/>
              </a:rPr>
              <a:t>25:1-3</a:t>
            </a:r>
            <a:r>
              <a:rPr lang="ja-JP" altLang="en-US" sz="1900" b="1" dirty="0">
                <a:latin typeface="+mn-ea"/>
              </a:rPr>
              <a:t>、</a:t>
            </a:r>
            <a:r>
              <a:rPr lang="en-US" altLang="ja-JP" sz="1900" b="1" dirty="0">
                <a:latin typeface="+mn-ea"/>
              </a:rPr>
              <a:t>31:16</a:t>
            </a:r>
            <a:r>
              <a:rPr lang="ja-JP" altLang="en-US" sz="1900" b="1" dirty="0">
                <a:latin typeface="+mn-ea"/>
              </a:rPr>
              <a:t>、ヨシュ </a:t>
            </a:r>
            <a:r>
              <a:rPr lang="en-US" altLang="ja-JP" sz="1900" b="1" dirty="0">
                <a:latin typeface="+mn-ea"/>
              </a:rPr>
              <a:t>2:1</a:t>
            </a:r>
            <a:r>
              <a:rPr lang="ja-JP" altLang="en-US" sz="1900" b="1" dirty="0">
                <a:latin typeface="+mn-ea"/>
              </a:rPr>
              <a:t>）。</a:t>
            </a:r>
            <a:endParaRPr lang="en" sz="1900" b="1" dirty="0">
              <a:latin typeface="+mn-ea"/>
            </a:endParaRP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969496"/>
          </a:xfrm>
          <a:prstGeom prst="rect">
            <a:avLst/>
          </a:prstGeom>
          <a:noFill/>
        </p:spPr>
        <p:txBody>
          <a:bodyPr wrap="square">
            <a:spAutoFit/>
          </a:bodyPr>
          <a:lstStyle/>
          <a:p>
            <a:pPr>
              <a:spcBef>
                <a:spcPts val="600"/>
              </a:spcBef>
            </a:pPr>
            <a:r>
              <a:rPr lang="ja-JP" altLang="en-US" sz="1900" b="1" dirty="0">
                <a:latin typeface="+mn-ea"/>
              </a:rPr>
              <a:t>今回はブドウの房も、土地の果実もありませんでした。ただ、イスラエルに約束の地を手に入れる勇気を与えた、ラハブの信仰の物語だけがありました。</a:t>
            </a:r>
            <a:endParaRPr lang="en" sz="1900" b="1" dirty="0">
              <a:latin typeface="+mn-ea"/>
            </a:endParaRP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6105C-15E6-39C6-8E97-00B572003F1A}"/>
              </a:ext>
            </a:extLst>
          </p:cNvPr>
          <p:cNvSpPr>
            <a:spLocks noGrp="1"/>
          </p:cNvSpPr>
          <p:nvPr>
            <p:ph type="title"/>
          </p:nvPr>
        </p:nvSpPr>
        <p:spPr>
          <a:xfrm>
            <a:off x="838199" y="2766218"/>
            <a:ext cx="10772955" cy="1325563"/>
          </a:xfrm>
        </p:spPr>
        <p:txBody>
          <a:bodyPr>
            <a:normAutofit fontScale="90000"/>
          </a:bodyPr>
          <a:lstStyle/>
          <a:p>
            <a:pPr algn="ctr"/>
            <a:r>
              <a:rPr lang="ja-JP" altLang="en-US" b="1" dirty="0"/>
              <a:t>イスラエルの民がカナンに入る二度目の機会を与えられた時の経験と、主を否んだ 後のペトロ（ペテロ）に与えられた恵みについて</a:t>
            </a:r>
            <a:br>
              <a:rPr lang="en-US" altLang="ja-JP" b="1" dirty="0"/>
            </a:br>
            <a:r>
              <a:rPr lang="ja-JP" altLang="en-US" b="1" dirty="0"/>
              <a:t>考えてみてください。</a:t>
            </a:r>
            <a:br>
              <a:rPr lang="en-US" altLang="ja-JP" b="1" dirty="0"/>
            </a:br>
            <a:r>
              <a:rPr lang="ja-JP" altLang="en-US" b="1" dirty="0"/>
              <a:t>これらの出来事は、恵みを必要とする人たちにどのように恵みを与えるべきかについて、</a:t>
            </a:r>
            <a:br>
              <a:rPr lang="en-US" altLang="ja-JP" b="1" dirty="0"/>
            </a:br>
            <a:r>
              <a:rPr lang="ja-JP" altLang="en-US" b="1" dirty="0"/>
              <a:t>私たち に何を教えてくれるでしょうか。</a:t>
            </a:r>
            <a:endParaRPr kumimoji="1" lang="ja-JP" altLang="en-US" b="1" dirty="0"/>
          </a:p>
        </p:txBody>
      </p:sp>
    </p:spTree>
    <p:extLst>
      <p:ext uri="{BB962C8B-B14F-4D97-AF65-F5344CB8AC3E}">
        <p14:creationId xmlns:p14="http://schemas.microsoft.com/office/powerpoint/2010/main" val="371161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1000523"/>
            <a:ext cx="5790610" cy="1569660"/>
          </a:xfrm>
          <a:prstGeom prst="rect">
            <a:avLst/>
          </a:prstGeom>
          <a:noFill/>
        </p:spPr>
        <p:txBody>
          <a:bodyPr wrap="square">
            <a:spAutoFit/>
          </a:bodyPr>
          <a:lstStyle/>
          <a:p>
            <a:pPr algn="ctr"/>
            <a:r>
              <a:rPr lang="ja-JP" altLang="en-US" sz="6000" b="1" dirty="0">
                <a:ln w="13462">
                  <a:solidFill>
                    <a:schemeClr val="bg1"/>
                  </a:solidFill>
                  <a:prstDash val="solid"/>
                </a:ln>
                <a:solidFill>
                  <a:srgbClr val="7E0C7E"/>
                </a:solidFill>
                <a:effectLst>
                  <a:outerShdw dist="38100" dir="2700000" algn="bl" rotWithShape="0">
                    <a:schemeClr val="accent4"/>
                  </a:outerShdw>
                </a:effectLst>
                <a:latin typeface="+mn-ea"/>
              </a:rPr>
              <a:t>ラハブへの恵み　</a:t>
            </a:r>
            <a:r>
              <a:rPr lang="en" sz="3600" b="1" dirty="0">
                <a:ln w="13462">
                  <a:solidFill>
                    <a:schemeClr val="bg1"/>
                  </a:solidFill>
                  <a:prstDash val="solid"/>
                </a:ln>
                <a:solidFill>
                  <a:srgbClr val="7E0C7E"/>
                </a:solidFill>
                <a:effectLst>
                  <a:outerShdw dist="38100" dir="2700000" algn="bl" rotWithShape="0">
                    <a:schemeClr val="accent4"/>
                  </a:outerShdw>
                </a:effectLst>
                <a:latin typeface="+mn-ea"/>
              </a:rPr>
              <a:t>(</a:t>
            </a:r>
            <a:r>
              <a:rPr lang="ja-JP" altLang="en-US" sz="3600" b="1" dirty="0">
                <a:ln w="13462">
                  <a:solidFill>
                    <a:schemeClr val="bg1"/>
                  </a:solidFill>
                  <a:prstDash val="solid"/>
                </a:ln>
                <a:solidFill>
                  <a:srgbClr val="7E0C7E"/>
                </a:solidFill>
                <a:effectLst>
                  <a:outerShdw dist="38100" dir="2700000" algn="bl" rotWithShape="0">
                    <a:schemeClr val="accent4"/>
                  </a:outerShdw>
                </a:effectLst>
                <a:latin typeface="+mn-ea"/>
              </a:rPr>
              <a:t>ヨシュア記</a:t>
            </a:r>
            <a:r>
              <a:rPr lang="en" sz="3600" b="1" dirty="0">
                <a:ln w="13462">
                  <a:solidFill>
                    <a:schemeClr val="bg1"/>
                  </a:solidFill>
                  <a:prstDash val="solid"/>
                </a:ln>
                <a:solidFill>
                  <a:srgbClr val="7E0C7E"/>
                </a:solidFill>
                <a:effectLst>
                  <a:outerShdw dist="38100" dir="2700000" algn="bl" rotWithShape="0">
                    <a:schemeClr val="accent4"/>
                  </a:outerShdw>
                </a:effectLst>
                <a:latin typeface="+mn-ea"/>
              </a:rPr>
              <a:t>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36700"/>
            <a:ext cx="12192000" cy="769441"/>
          </a:xfrm>
          <a:prstGeom prst="rect">
            <a:avLst/>
          </a:prstGeom>
          <a:noFill/>
        </p:spPr>
        <p:txBody>
          <a:bodyPr wrap="square">
            <a:spAutoFit/>
          </a:bodyPr>
          <a:lstStyle/>
          <a:p>
            <a:pPr algn="ctr"/>
            <a:r>
              <a:rPr lang="ja-JP" altLang="en-US" sz="4400" b="1" dirty="0">
                <a:ln w="13462">
                  <a:solidFill>
                    <a:schemeClr val="bg1"/>
                  </a:solidFill>
                  <a:prstDash val="solid"/>
                </a:ln>
                <a:solidFill>
                  <a:srgbClr val="993300"/>
                </a:solidFill>
                <a:effectLst>
                  <a:outerShdw dist="50800" dir="2700000" algn="bl" rotWithShape="0">
                    <a:srgbClr val="AEA505"/>
                  </a:outerShdw>
                </a:effectLst>
              </a:rPr>
              <a:t>意外な場所の価値</a:t>
            </a:r>
            <a:endParaRPr lang="en" sz="4400" b="1" dirty="0">
              <a:ln w="13462">
                <a:solidFill>
                  <a:schemeClr val="bg1"/>
                </a:solidFill>
                <a:prstDash val="solid"/>
              </a:ln>
              <a:solidFill>
                <a:srgbClr val="993300"/>
              </a:solidFill>
              <a:effectLst>
                <a:outerShdw dist="50800" dir="2700000" algn="bl" rotWithShape="0">
                  <a:srgbClr val="AEA505"/>
                </a:outerShdw>
              </a:effectLst>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1705341" y="565866"/>
            <a:ext cx="9001736" cy="646331"/>
          </a:xfrm>
          <a:prstGeom prst="rect">
            <a:avLst/>
          </a:prstGeom>
          <a:noFill/>
        </p:spPr>
        <p:txBody>
          <a:bodyPr wrap="square">
            <a:spAutoFit/>
          </a:bodyPr>
          <a:lstStyle/>
          <a:p>
            <a:pPr algn="ctr"/>
            <a:r>
              <a:rPr lang="ja-JP" altLang="en-US" b="1" dirty="0">
                <a:solidFill>
                  <a:schemeClr val="accent6">
                    <a:lumMod val="50000"/>
                  </a:schemeClr>
                </a:solidFill>
                <a:latin typeface="Comic Sans MS" panose="030F0702030302020204" pitchFamily="66" charset="0"/>
              </a:rPr>
              <a:t>信仰によって、娼婦ラハブは、様子を探りに来た者たちを穏やかに迎え入れたために、不従順な者たちと一緒に殺されなくて済みました。</a:t>
            </a:r>
            <a:r>
              <a:rPr lang="en" sz="1400" b="1" dirty="0">
                <a:solidFill>
                  <a:schemeClr val="accent6">
                    <a:lumMod val="50000"/>
                  </a:schemeClr>
                </a:solidFill>
                <a:latin typeface="Comic Sans MS" panose="030F0702030302020204" pitchFamily="66" charset="0"/>
              </a:rPr>
              <a:t>(</a:t>
            </a:r>
            <a:r>
              <a:rPr lang="ja-JP" altLang="en-US" sz="1400" b="1" dirty="0">
                <a:solidFill>
                  <a:schemeClr val="accent6">
                    <a:lumMod val="50000"/>
                  </a:schemeClr>
                </a:solidFill>
                <a:latin typeface="Comic Sans MS" panose="030F0702030302020204" pitchFamily="66" charset="0"/>
              </a:rPr>
              <a:t>ヘブライ人への手紙</a:t>
            </a:r>
            <a:r>
              <a:rPr lang="en" sz="1400" b="1" dirty="0">
                <a:solidFill>
                  <a:schemeClr val="accent6">
                    <a:lumMod val="50000"/>
                  </a:schemeClr>
                </a:solidFill>
                <a:latin typeface="Comic Sans MS" panose="030F0702030302020204" pitchFamily="66" charset="0"/>
              </a:rPr>
              <a:t>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6" y="1243677"/>
            <a:ext cx="7289556" cy="384721"/>
          </a:xfrm>
          <a:prstGeom prst="rect">
            <a:avLst/>
          </a:prstGeom>
          <a:noFill/>
        </p:spPr>
        <p:txBody>
          <a:bodyPr wrap="square" rtlCol="0">
            <a:spAutoFit/>
          </a:bodyPr>
          <a:lstStyle/>
          <a:p>
            <a:pPr>
              <a:spcBef>
                <a:spcPts val="600"/>
              </a:spcBef>
            </a:pPr>
            <a:r>
              <a:rPr lang="ja-JP" altLang="en-US" sz="1900" b="1" dirty="0">
                <a:latin typeface="+mn-ea"/>
              </a:rPr>
              <a:t>ラハブの信仰は何に基づいていましたか（ヨシュ </a:t>
            </a:r>
            <a:r>
              <a:rPr lang="en-US" altLang="ja-JP" sz="1900" b="1" dirty="0">
                <a:latin typeface="+mn-ea"/>
              </a:rPr>
              <a:t>2:9-11</a:t>
            </a:r>
            <a:r>
              <a:rPr lang="ja-JP" altLang="en-US" sz="1900" b="1" dirty="0">
                <a:latin typeface="+mn-ea"/>
              </a:rPr>
              <a:t>）？</a:t>
            </a:r>
            <a:endParaRPr lang="en" sz="1900" b="1" dirty="0">
              <a:latin typeface="+mn-ea"/>
            </a:endParaRP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098013"/>
            <a:ext cx="7404943" cy="677108"/>
          </a:xfrm>
          <a:prstGeom prst="rect">
            <a:avLst/>
          </a:prstGeom>
          <a:noFill/>
        </p:spPr>
        <p:txBody>
          <a:bodyPr wrap="square">
            <a:spAutoFit/>
          </a:bodyPr>
          <a:lstStyle/>
          <a:p>
            <a:pPr>
              <a:spcBef>
                <a:spcPts val="600"/>
              </a:spcBef>
            </a:pPr>
            <a:r>
              <a:rPr lang="ja-JP" altLang="en-US" sz="1900" b="1" dirty="0">
                <a:latin typeface="+mn-ea"/>
              </a:rPr>
              <a:t>ラハブは、神に従ったエリコの住民なら誰でも経験したであろう出来事の一例です。</a:t>
            </a:r>
            <a:endParaRPr lang="en" sz="1900" b="1" dirty="0">
              <a:latin typeface="+mn-ea"/>
            </a:endParaRP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5039263"/>
            <a:ext cx="7404942" cy="969496"/>
          </a:xfrm>
          <a:prstGeom prst="rect">
            <a:avLst/>
          </a:prstGeom>
          <a:noFill/>
        </p:spPr>
        <p:txBody>
          <a:bodyPr wrap="square">
            <a:spAutoFit/>
          </a:bodyPr>
          <a:lstStyle/>
          <a:p>
            <a:pPr>
              <a:spcBef>
                <a:spcPts val="600"/>
              </a:spcBef>
            </a:pPr>
            <a:r>
              <a:rPr lang="ja-JP" altLang="en-US" sz="1900" b="1" dirty="0">
                <a:latin typeface="+mn-ea"/>
              </a:rPr>
              <a:t>聖書は、彼女が下した決断、神の行動に対する彼女の理解、　　そしてその言葉に具体的な行動で従ったことを称賛しています　　（ヤコブ </a:t>
            </a:r>
            <a:r>
              <a:rPr lang="en-US" altLang="ja-JP" sz="1900" b="1" dirty="0">
                <a:latin typeface="+mn-ea"/>
              </a:rPr>
              <a:t>2:25</a:t>
            </a:r>
            <a:r>
              <a:rPr lang="ja-JP" altLang="en-US" sz="1900" b="1" dirty="0">
                <a:latin typeface="+mn-ea"/>
              </a:rPr>
              <a:t>）。</a:t>
            </a:r>
            <a:endParaRPr lang="en" sz="1900" b="1" dirty="0">
              <a:latin typeface="+mn-ea"/>
            </a:endParaRP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60" y="3688125"/>
            <a:ext cx="7404940" cy="1261884"/>
          </a:xfrm>
          <a:prstGeom prst="rect">
            <a:avLst/>
          </a:prstGeom>
          <a:noFill/>
        </p:spPr>
        <p:txBody>
          <a:bodyPr wrap="square">
            <a:spAutoFit/>
          </a:bodyPr>
          <a:lstStyle/>
          <a:p>
            <a:pPr>
              <a:spcBef>
                <a:spcPts val="600"/>
              </a:spcBef>
            </a:pPr>
            <a:r>
              <a:rPr lang="ja-JP" altLang="en-US" sz="1900" b="1" dirty="0">
                <a:latin typeface="+mn-ea"/>
              </a:rPr>
              <a:t>彼女のまだ未熟な信仰は、神の御心を完全に理解していたわけ　ではありませんでした。彼女はスパイたちを助け、自分と家族の命を救うために最善を尽くしました。知識は後からついてくる　ものでした。</a:t>
            </a:r>
            <a:endParaRPr lang="en" sz="1900" b="1" dirty="0">
              <a:latin typeface="+mn-ea"/>
            </a:endParaRP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7" y="2964850"/>
            <a:ext cx="7402758" cy="677108"/>
          </a:xfrm>
          <a:prstGeom prst="rect">
            <a:avLst/>
          </a:prstGeom>
          <a:noFill/>
        </p:spPr>
        <p:txBody>
          <a:bodyPr wrap="square">
            <a:spAutoFit/>
          </a:bodyPr>
          <a:lstStyle/>
          <a:p>
            <a:pPr>
              <a:spcBef>
                <a:spcPts val="600"/>
              </a:spcBef>
            </a:pPr>
            <a:r>
              <a:rPr lang="ja-JP" altLang="en-US" sz="1900" b="1" dirty="0">
                <a:latin typeface="+mn-ea"/>
              </a:rPr>
              <a:t>彼女が神を信じていたのなら、なぜスパイを助けるために嘘を使ったのでしょうか</a:t>
            </a:r>
            <a:r>
              <a:rPr lang="en-US" altLang="ja-JP" sz="1900" b="1" dirty="0">
                <a:latin typeface="+mn-ea"/>
              </a:rPr>
              <a:t>?</a:t>
            </a:r>
            <a:endParaRPr lang="en" sz="1900" b="1" dirty="0">
              <a:latin typeface="+mn-ea"/>
            </a:endParaRP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659878"/>
            <a:ext cx="7402759" cy="1261884"/>
          </a:xfrm>
          <a:prstGeom prst="rect">
            <a:avLst/>
          </a:prstGeom>
          <a:noFill/>
        </p:spPr>
        <p:txBody>
          <a:bodyPr wrap="square">
            <a:spAutoFit/>
          </a:bodyPr>
          <a:lstStyle/>
          <a:p>
            <a:pPr>
              <a:spcBef>
                <a:spcPts val="600"/>
              </a:spcBef>
            </a:pPr>
            <a:r>
              <a:rPr lang="ja-JP" altLang="en-US" sz="1900" b="1" dirty="0">
                <a:latin typeface="+mn-ea"/>
              </a:rPr>
              <a:t>ラハブが紅海の渡河など、誰もが知っていた出来事について　語っていることに注目してください。しかし、他の人々が　　　ヘブライ人の神を恐れていたにもかかわらず、彼女は神の翼の下に避難することを選びました（ヨシュ </a:t>
            </a:r>
            <a:r>
              <a:rPr lang="en-US" altLang="ja-JP" sz="1900" b="1" dirty="0">
                <a:latin typeface="+mn-ea"/>
              </a:rPr>
              <a:t>2:12-13</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654</TotalTime>
  <Words>3571</Words>
  <Application>Microsoft Office PowerPoint</Application>
  <PresentationFormat>Panorámica</PresentationFormat>
  <Paragraphs>98</Paragraphs>
  <Slides>18</Slides>
  <Notes>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18</vt:i4>
      </vt:variant>
    </vt:vector>
  </HeadingPairs>
  <TitlesOfParts>
    <vt:vector size="28" baseType="lpstr">
      <vt:lpstr>Constantia</vt:lpstr>
      <vt:lpstr>Calibri</vt:lpstr>
      <vt:lpstr>Comic Sans MS</vt:lpstr>
      <vt:lpstr>Arial</vt:lpstr>
      <vt:lpstr>游ゴシック</vt:lpstr>
      <vt:lpstr>Aptos Display</vt:lpstr>
      <vt:lpstr>Aptos</vt:lpstr>
      <vt:lpstr>游ゴシック</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イスラエルの民がカナンに入る二度目の機会を与えられた時の経験と、主を否んだ 後のペトロ（ペテロ）に与えられた恵みについて 考えてみてください。 これらの出来事は、恵みを必要とする人たちにどのように恵みを与えるべきかについて、 私たち に何を教えてくれるでしょうか。</vt:lpstr>
      <vt:lpstr>Presentación de PowerPoint</vt:lpstr>
      <vt:lpstr>Presentación de PowerPoint</vt:lpstr>
      <vt:lpstr>この物語は、神が私たちの究極の忠誠を いかに求めているかについて、 何を教えて くれるでしょうか。 </vt:lpstr>
      <vt:lpstr>Presentación de PowerPoint</vt:lpstr>
      <vt:lpstr>この二つの物語から、どんな力強い福音のメッセージを見いだせるでしょうか。 そ こからどんな福音の教訓を 得ることができるでしょうか。 </vt:lpstr>
      <vt:lpstr>Presentación de PowerPoint</vt:lpstr>
      <vt:lpstr>Presentación de PowerPoint</vt:lpstr>
      <vt:lpstr>あなたは、二つの相反するような 聖書の価値観の間で、 どれくらい葛藤したことが ありますか。</vt:lpstr>
      <vt:lpstr>Presentación de PowerPoint</vt:lpstr>
      <vt:lpstr>ヨシュア記9:21～27を読んでください。 指導者たちは続けた。「彼らを生かしておき、共同体全体のために柴刈りと水くみをさせよう。」彼らはこうして、指導者たちの告げたとおりになった。 ヨシュアはギブオンの住民を呼び集めて、彼らに言った。 「お前たちはなぜ、我々を欺いて、はるかな遠い国から来たと言ったのか。お前たちは我々の　うちに住んでいるではないか。 お前たちは今、呪われて、奴隷となり、　　お前たちの間からわが神の宮の柴刈り、水くみが断えることはない　　　　だろう。」 彼らはヨシュアに答えた。 「あなたの神、主がその僕モーセに、『この地方はすべてあなたたちに与える。土地の住民をすべて滅ぼせ』と　お命じになったことが僕どもにはっきり伝わって来たので、あなたたちの　ゆえに命を失うのを非常に恐れ、このことをいたしました。 御覧ください。わたしたちは今はあなたの手の中にあります。あなたが良いと見なし、　　正しいと見なされることをなさってください。」 ヨシュアは彼らに　　　　そのようにし、イスラエルの人々の手から彼らを助け、殺すことを許さ　　なかった。 ヨシュアは、その日、彼らを共同体および主の祭壇のため、　　主の選ばれた所で柴刈りまた水くみとした。それは今日まで続いている。 ヨシュアの解決策は、正義と恵みを  いかに組み合わせたものでしたか。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2025-09-18T09:24:05Z</dcterms:created>
  <dcterms:modified xsi:type="dcterms:W3CDTF">2025-10-04T14:39:19Z</dcterms:modified>
</cp:coreProperties>
</file>