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307" r:id="rId3"/>
    <p:sldId id="312" r:id="rId4"/>
    <p:sldId id="313" r:id="rId5"/>
    <p:sldId id="257" r:id="rId6"/>
    <p:sldId id="308" r:id="rId7"/>
    <p:sldId id="259" r:id="rId8"/>
    <p:sldId id="318" r:id="rId9"/>
    <p:sldId id="260" r:id="rId10"/>
    <p:sldId id="317" r:id="rId11"/>
    <p:sldId id="310" r:id="rId12"/>
    <p:sldId id="262" r:id="rId13"/>
    <p:sldId id="316" r:id="rId14"/>
    <p:sldId id="263" r:id="rId15"/>
    <p:sldId id="315" r:id="rId16"/>
    <p:sldId id="311" r:id="rId17"/>
    <p:sldId id="302" r:id="rId18"/>
    <p:sldId id="314" r:id="rId19"/>
    <p:sldId id="303"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ECFF"/>
    <a:srgbClr val="CCFFFF"/>
    <a:srgbClr val="CCFFCC"/>
    <a:srgbClr val="FFFFCC"/>
    <a:srgbClr val="855143"/>
    <a:srgbClr val="653E33"/>
    <a:srgbClr val="186C7A"/>
    <a:srgbClr val="AFE6EF"/>
    <a:srgbClr val="6308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4" d="100"/>
          <a:sy n="34" d="100"/>
        </p:scale>
        <p:origin x="66" y="14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08/11/2025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22E635A-2AAA-47F7-B4EC-D23B2A04AD64}" type="slidenum">
              <a:rPr lang="es-ES" smtClean="0"/>
              <a:t>1</a:t>
            </a:fld>
            <a:endParaRPr lang="es-ES"/>
          </a:p>
        </p:txBody>
      </p:sp>
    </p:spTree>
    <p:extLst>
      <p:ext uri="{BB962C8B-B14F-4D97-AF65-F5344CB8AC3E}">
        <p14:creationId xmlns:p14="http://schemas.microsoft.com/office/powerpoint/2010/main" val="380987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13</a:t>
            </a:fld>
            <a:endParaRPr lang="es-ES"/>
          </a:p>
        </p:txBody>
      </p:sp>
    </p:spTree>
    <p:extLst>
      <p:ext uri="{BB962C8B-B14F-4D97-AF65-F5344CB8AC3E}">
        <p14:creationId xmlns:p14="http://schemas.microsoft.com/office/powerpoint/2010/main" val="145652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22E635A-2AAA-47F7-B4EC-D23B2A04AD64}" type="slidenum">
              <a:rPr lang="es-ES" smtClean="0"/>
              <a:t>16</a:t>
            </a:fld>
            <a:endParaRPr lang="es-ES"/>
          </a:p>
        </p:txBody>
      </p:sp>
    </p:spTree>
    <p:extLst>
      <p:ext uri="{BB962C8B-B14F-4D97-AF65-F5344CB8AC3E}">
        <p14:creationId xmlns:p14="http://schemas.microsoft.com/office/powerpoint/2010/main" val="331355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08/11/2025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08/11/2025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08/11/2025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08/11/2025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705600" y="1068737"/>
            <a:ext cx="5076269" cy="2585323"/>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ja-JP" altLang="en-US" sz="5400" b="1" dirty="0">
                <a:ln w="9525">
                  <a:noFill/>
                  <a:prstDash val="solid"/>
                </a:ln>
                <a:solidFill>
                  <a:srgbClr val="AC503C"/>
                </a:solidFill>
                <a:effectLst>
                  <a:outerShdw blurRad="12700" dist="38100" dir="2700000" algn="tl" rotWithShape="0">
                    <a:srgbClr val="87832A"/>
                  </a:outerShdw>
                </a:effectLst>
                <a:latin typeface="+mn-ea"/>
              </a:rPr>
              <a:t>究極の忠誠</a:t>
            </a:r>
            <a:endParaRPr lang="en-US" altLang="ja-JP" sz="5400" b="1" dirty="0">
              <a:ln w="9525">
                <a:noFill/>
                <a:prstDash val="solid"/>
              </a:ln>
              <a:solidFill>
                <a:srgbClr val="AC503C"/>
              </a:solidFill>
              <a:effectLst>
                <a:outerShdw blurRad="12700" dist="38100" dir="2700000" algn="tl" rotWithShape="0">
                  <a:srgbClr val="87832A"/>
                </a:outerShdw>
              </a:effectLst>
              <a:latin typeface="+mn-ea"/>
            </a:endParaRPr>
          </a:p>
          <a:p>
            <a:pPr algn="ctr"/>
            <a:endParaRPr lang="en-US" altLang="ja-JP" sz="5400" b="1" dirty="0">
              <a:ln w="9525">
                <a:noFill/>
                <a:prstDash val="solid"/>
              </a:ln>
              <a:solidFill>
                <a:srgbClr val="AC503C"/>
              </a:solidFill>
              <a:effectLst>
                <a:outerShdw blurRad="12700" dist="38100" dir="2700000" algn="tl" rotWithShape="0">
                  <a:srgbClr val="87832A"/>
                </a:outerShdw>
              </a:effectLst>
              <a:latin typeface="+mn-ea"/>
            </a:endParaRPr>
          </a:p>
          <a:p>
            <a:pPr algn="ctr"/>
            <a:r>
              <a:rPr lang="ja-JP" altLang="en-US" sz="5400" b="1" dirty="0">
                <a:ln w="9525">
                  <a:noFill/>
                  <a:prstDash val="solid"/>
                </a:ln>
                <a:solidFill>
                  <a:srgbClr val="AC503C"/>
                </a:solidFill>
                <a:effectLst>
                  <a:outerShdw blurRad="12700" dist="38100" dir="2700000" algn="tl" rotWithShape="0">
                    <a:srgbClr val="87832A"/>
                  </a:outerShdw>
                </a:effectLst>
                <a:latin typeface="+mn-ea"/>
              </a:rPr>
              <a:t>ー戦場での礼拝</a:t>
            </a:r>
            <a:endParaRPr lang="en" sz="5400" b="1" dirty="0">
              <a:ln w="9525">
                <a:noFill/>
                <a:prstDash val="solid"/>
              </a:ln>
              <a:solidFill>
                <a:srgbClr val="AC503C"/>
              </a:solidFill>
              <a:effectLst>
                <a:outerShdw blurRad="12700" dist="38100" dir="2700000" algn="tl" rotWithShape="0">
                  <a:srgbClr val="87832A"/>
                </a:outerShdw>
              </a:effectLst>
              <a:latin typeface="+mn-ea"/>
            </a:endParaRP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400110"/>
          </a:xfrm>
          <a:prstGeom prst="rect">
            <a:avLst/>
          </a:prstGeom>
          <a:noFill/>
        </p:spPr>
        <p:txBody>
          <a:bodyPr wrap="square" rtlCol="0">
            <a:spAutoFit/>
          </a:bodyPr>
          <a:lstStyle/>
          <a:p>
            <a:pPr algn="ctr"/>
            <a:r>
              <a:rPr lang="en-US" altLang="ja-JP" sz="2000" b="1" dirty="0">
                <a:solidFill>
                  <a:srgbClr val="797525"/>
                </a:solidFill>
                <a:latin typeface="+mn-ea"/>
              </a:rPr>
              <a:t>2025</a:t>
            </a:r>
            <a:r>
              <a:rPr lang="ja-JP" altLang="en-US" sz="2000" b="1" dirty="0">
                <a:solidFill>
                  <a:srgbClr val="797525"/>
                </a:solidFill>
                <a:latin typeface="+mn-ea"/>
              </a:rPr>
              <a:t>年</a:t>
            </a:r>
            <a:r>
              <a:rPr lang="en-US" altLang="ja-JP" sz="2000" b="1" dirty="0">
                <a:solidFill>
                  <a:srgbClr val="797525"/>
                </a:solidFill>
                <a:latin typeface="+mn-ea"/>
              </a:rPr>
              <a:t>11</a:t>
            </a:r>
            <a:r>
              <a:rPr lang="ja-JP" altLang="en-US" sz="2000" b="1" dirty="0">
                <a:solidFill>
                  <a:srgbClr val="797525"/>
                </a:solidFill>
                <a:latin typeface="+mn-ea"/>
              </a:rPr>
              <a:t>月</a:t>
            </a:r>
            <a:r>
              <a:rPr lang="en-US" altLang="ja-JP" sz="2000" b="1" dirty="0">
                <a:solidFill>
                  <a:srgbClr val="797525"/>
                </a:solidFill>
                <a:latin typeface="+mn-ea"/>
              </a:rPr>
              <a:t>15</a:t>
            </a:r>
            <a:r>
              <a:rPr lang="ja-JP" altLang="en-US" sz="2000" b="1" dirty="0">
                <a:solidFill>
                  <a:srgbClr val="797525"/>
                </a:solidFill>
                <a:latin typeface="+mn-ea"/>
              </a:rPr>
              <a:t>日　第</a:t>
            </a:r>
            <a:r>
              <a:rPr lang="en-US" altLang="ja-JP" sz="2000" b="1" dirty="0">
                <a:solidFill>
                  <a:srgbClr val="797525"/>
                </a:solidFill>
                <a:latin typeface="+mn-ea"/>
              </a:rPr>
              <a:t>7</a:t>
            </a:r>
            <a:r>
              <a:rPr lang="ja-JP" altLang="en-US" sz="2000" b="1" dirty="0">
                <a:solidFill>
                  <a:srgbClr val="797525"/>
                </a:solidFill>
                <a:latin typeface="+mn-ea"/>
              </a:rPr>
              <a:t>課</a:t>
            </a:r>
            <a:endParaRPr lang="en" sz="2000" b="1" dirty="0">
              <a:solidFill>
                <a:srgbClr val="797525"/>
              </a:solidFill>
              <a:latin typeface="+mn-ea"/>
            </a:endParaRP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22797" y="754160"/>
            <a:ext cx="8242998"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7200" b="1" dirty="0">
                <a:ln/>
                <a:solidFill>
                  <a:srgbClr val="A75A2B"/>
                </a:solidFill>
                <a:effectLst>
                  <a:outerShdw blurRad="38100" dist="38100" dir="2700000" algn="tl">
                    <a:schemeClr val="accent3">
                      <a:lumMod val="60000"/>
                      <a:lumOff val="40000"/>
                    </a:schemeClr>
                  </a:outerShdw>
                </a:effectLst>
              </a:rPr>
              <a:t>山の中での礼拝</a:t>
            </a:r>
            <a:endParaRPr lang="en" sz="7200" b="1" dirty="0">
              <a:ln/>
              <a:solidFill>
                <a:srgbClr val="A75A2B"/>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ja-JP" altLang="en-US" sz="4400" b="1" spc="300" dirty="0">
                <a:ln w="9525" cmpd="sng">
                  <a:solidFill>
                    <a:schemeClr val="accent1"/>
                  </a:solidFill>
                  <a:prstDash val="solid"/>
                </a:ln>
                <a:solidFill>
                  <a:srgbClr val="70AD47">
                    <a:tint val="1000"/>
                  </a:srgbClr>
                </a:solidFill>
                <a:effectLst>
                  <a:glow rad="38100">
                    <a:schemeClr val="accent1">
                      <a:alpha val="40000"/>
                    </a:schemeClr>
                  </a:glow>
                </a:effectLst>
              </a:rPr>
              <a:t>再生の祭壇</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B8D62109-D9A0-2348-DE7B-66553A35AF11}"/>
              </a:ext>
            </a:extLst>
          </p:cNvPr>
          <p:cNvSpPr txBox="1"/>
          <p:nvPr/>
        </p:nvSpPr>
        <p:spPr>
          <a:xfrm>
            <a:off x="683065" y="579533"/>
            <a:ext cx="11298971" cy="400110"/>
          </a:xfrm>
          <a:prstGeom prst="rect">
            <a:avLst/>
          </a:prstGeom>
          <a:noFill/>
        </p:spPr>
        <p:txBody>
          <a:bodyPr wrap="square">
            <a:spAutoFit/>
          </a:bodyPr>
          <a:lstStyle/>
          <a:p>
            <a:pPr algn="ctr"/>
            <a:r>
              <a:rPr lang="ja-JP" altLang="en-US" sz="2000" b="1" dirty="0">
                <a:solidFill>
                  <a:srgbClr val="AFE6EF"/>
                </a:solidFill>
                <a:effectLst>
                  <a:outerShdw blurRad="38100" dist="38100" dir="2700000" algn="tl">
                    <a:srgbClr val="000000">
                      <a:alpha val="43137"/>
                    </a:srgbClr>
                  </a:outerShdw>
                </a:effectLst>
                <a:latin typeface="+mn-ea"/>
              </a:rPr>
              <a:t>そのころ、ヨシュアはエバル山にイスラエルの神、主のための祭壇を築いた。</a:t>
            </a:r>
            <a:r>
              <a:rPr lang="en" sz="2000" b="1" dirty="0">
                <a:solidFill>
                  <a:srgbClr val="AFE6EF"/>
                </a:solidFill>
                <a:effectLst>
                  <a:outerShdw blurRad="38100" dist="38100" dir="2700000" algn="tl">
                    <a:srgbClr val="000000">
                      <a:alpha val="43137"/>
                    </a:srgbClr>
                  </a:outerShdw>
                </a:effectLst>
                <a:latin typeface="+mn-ea"/>
              </a:rPr>
              <a:t>(</a:t>
            </a:r>
            <a:r>
              <a:rPr lang="ja-JP" altLang="en-US" sz="2000" b="1" dirty="0">
                <a:solidFill>
                  <a:srgbClr val="AFE6EF"/>
                </a:solidFill>
                <a:effectLst>
                  <a:outerShdw blurRad="38100" dist="38100" dir="2700000" algn="tl">
                    <a:srgbClr val="000000">
                      <a:alpha val="43137"/>
                    </a:srgbClr>
                  </a:outerShdw>
                </a:effectLst>
                <a:latin typeface="+mn-ea"/>
              </a:rPr>
              <a:t>ヨシュア記</a:t>
            </a:r>
            <a:r>
              <a:rPr lang="en" sz="2000" b="1" dirty="0">
                <a:solidFill>
                  <a:srgbClr val="AFE6EF"/>
                </a:solidFill>
                <a:effectLst>
                  <a:outerShdw blurRad="38100" dist="38100" dir="2700000" algn="tl">
                    <a:srgbClr val="000000">
                      <a:alpha val="43137"/>
                    </a:srgbClr>
                  </a:outerShdw>
                </a:effectLst>
                <a:latin typeface="+mn-ea"/>
              </a:rPr>
              <a:t>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197230"/>
            <a:ext cx="7768672" cy="969496"/>
          </a:xfrm>
          <a:prstGeom prst="rect">
            <a:avLst/>
          </a:prstGeom>
          <a:noFill/>
        </p:spPr>
        <p:txBody>
          <a:bodyPr wrap="square" rtlCol="0">
            <a:spAutoFit/>
          </a:bodyPr>
          <a:lstStyle/>
          <a:p>
            <a:pPr>
              <a:spcBef>
                <a:spcPts val="600"/>
              </a:spcBef>
            </a:pPr>
            <a:r>
              <a:rPr lang="ja-JP" altLang="en-US" sz="1900" b="1" dirty="0">
                <a:latin typeface="+mn-ea"/>
              </a:rPr>
              <a:t>モーセは長老たちに、ヨルダン川を渡った後にエバル山に祭壇を築き、神に賛美を捧げるよう命じました（申 </a:t>
            </a:r>
            <a:r>
              <a:rPr lang="en-US" altLang="ja-JP" sz="1900" b="1" dirty="0">
                <a:latin typeface="+mn-ea"/>
              </a:rPr>
              <a:t>27:5-7</a:t>
            </a:r>
            <a:r>
              <a:rPr lang="ja-JP" altLang="en-US" sz="1900" b="1" dirty="0">
                <a:latin typeface="+mn-ea"/>
              </a:rPr>
              <a:t>）。なぜゲリジム山ではなくエバル山に祭壇を築いたのでしょうか。</a:t>
            </a:r>
            <a:endParaRPr lang="en" sz="1900" b="1" dirty="0">
              <a:latin typeface="+mn-ea"/>
            </a:endParaRPr>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209963" y="5654537"/>
            <a:ext cx="7940123" cy="969496"/>
          </a:xfrm>
          <a:prstGeom prst="rect">
            <a:avLst/>
          </a:prstGeom>
          <a:noFill/>
        </p:spPr>
        <p:txBody>
          <a:bodyPr wrap="square">
            <a:spAutoFit/>
          </a:bodyPr>
          <a:lstStyle/>
          <a:p>
            <a:pPr>
              <a:spcBef>
                <a:spcPts val="600"/>
              </a:spcBef>
            </a:pPr>
            <a:r>
              <a:rPr lang="ja-JP" altLang="en-US" sz="1900" b="1" dirty="0">
                <a:latin typeface="+mn-ea"/>
              </a:rPr>
              <a:t>征服のさなか、イスラエルは神に再び身を捧げる機会を得ました。これは私たちへの招きであり、彼らの模範に倣い、個人としてだけでなく、神に選ばれた民として、神に再び身を捧げる機会です。</a:t>
            </a:r>
            <a:endParaRPr lang="en" sz="1900" b="1" dirty="0">
              <a:latin typeface="+mn-ea"/>
            </a:endParaRPr>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287718"/>
            <a:ext cx="3726759" cy="2139047"/>
          </a:xfrm>
          <a:prstGeom prst="rect">
            <a:avLst/>
          </a:prstGeom>
          <a:noFill/>
        </p:spPr>
        <p:txBody>
          <a:bodyPr wrap="square">
            <a:spAutoFit/>
          </a:bodyPr>
          <a:lstStyle/>
          <a:p>
            <a:pPr>
              <a:spcBef>
                <a:spcPts val="600"/>
              </a:spcBef>
            </a:pPr>
            <a:r>
              <a:rPr lang="ja-JP" altLang="en-US" sz="1900" b="1" dirty="0">
                <a:latin typeface="+mn-ea"/>
              </a:rPr>
              <a:t>イエスは私たちのために呪いとなられました。それは、私たちが祝福を受けられるようにするためです（ガラ</a:t>
            </a:r>
            <a:r>
              <a:rPr lang="en-US" altLang="ja-JP" sz="1900" b="1" dirty="0">
                <a:latin typeface="+mn-ea"/>
              </a:rPr>
              <a:t>3:13-14</a:t>
            </a:r>
            <a:r>
              <a:rPr lang="ja-JP" altLang="en-US" sz="1900" b="1" dirty="0">
                <a:latin typeface="+mn-ea"/>
              </a:rPr>
              <a:t>）。　　この祭壇は、私たちにとって、イエスが私たちのために犠牲を払われたことの明確な象徴です。</a:t>
            </a:r>
            <a:endParaRPr lang="en" sz="1900" b="1" dirty="0">
              <a:latin typeface="+mn-ea"/>
            </a:endParaRPr>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283158"/>
            <a:ext cx="7768672" cy="969496"/>
          </a:xfrm>
          <a:prstGeom prst="rect">
            <a:avLst/>
          </a:prstGeom>
          <a:noFill/>
        </p:spPr>
        <p:txBody>
          <a:bodyPr wrap="square">
            <a:spAutoFit/>
          </a:bodyPr>
          <a:lstStyle/>
          <a:p>
            <a:pPr>
              <a:spcBef>
                <a:spcPts val="600"/>
              </a:spcBef>
            </a:pPr>
            <a:r>
              <a:rPr lang="ja-JP" altLang="en-US" sz="1900" b="1" dirty="0">
                <a:latin typeface="+mn-ea"/>
              </a:rPr>
              <a:t>祭壇と、記念碑に記されて民に読み上げられる律法は、どちらも祝福と呪いに関係していました。（申</a:t>
            </a:r>
            <a:r>
              <a:rPr lang="en-US" altLang="ja-JP" sz="1900" b="1" dirty="0">
                <a:latin typeface="+mn-ea"/>
              </a:rPr>
              <a:t>27:12-13</a:t>
            </a:r>
            <a:r>
              <a:rPr lang="ja-JP" altLang="en-US" sz="1900" b="1" dirty="0">
                <a:latin typeface="+mn-ea"/>
              </a:rPr>
              <a:t>）祝福はゲリジム山に、　呪いはエバル山に宣告されました。</a:t>
            </a:r>
            <a:endParaRPr lang="en" sz="1900" b="1" dirty="0">
              <a:latin typeface="+mn-ea"/>
            </a:endParaRPr>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a:extLst>
            <a:ext uri="{FF2B5EF4-FFF2-40B4-BE49-F238E27FC236}">
              <a16:creationId xmlns:a16="http://schemas.microsoft.com/office/drawing/2014/main" id="{5B373A68-8F18-092A-4D71-8FEAB741560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2FD9A6D-CE31-C2FD-ACD6-49CF07AF7187}"/>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大昔に祭壇を築いたのと</a:t>
            </a:r>
            <a:br>
              <a:rPr kumimoji="1" lang="en-US" altLang="ja-JP" b="1" dirty="0"/>
            </a:br>
            <a:r>
              <a:rPr kumimoji="1" lang="ja-JP" altLang="en-US" b="1" dirty="0"/>
              <a:t>同じ機能を持つ霊的活動で、</a:t>
            </a:r>
            <a:br>
              <a:rPr kumimoji="1" lang="en-US" altLang="ja-JP" b="1" dirty="0"/>
            </a:br>
            <a:r>
              <a:rPr kumimoji="1" lang="ja-JP" altLang="en-US" b="1" dirty="0"/>
              <a:t>今日、私たちができるものは</a:t>
            </a:r>
            <a:br>
              <a:rPr kumimoji="1" lang="en-US" altLang="ja-JP" b="1" dirty="0"/>
            </a:br>
            <a:r>
              <a:rPr kumimoji="1" lang="ja-JP" altLang="en-US" b="1" dirty="0"/>
              <a:t>何でしょうか。</a:t>
            </a:r>
          </a:p>
        </p:txBody>
      </p:sp>
    </p:spTree>
    <p:extLst>
      <p:ext uri="{BB962C8B-B14F-4D97-AF65-F5344CB8AC3E}">
        <p14:creationId xmlns:p14="http://schemas.microsoft.com/office/powerpoint/2010/main" val="216629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69573"/>
            <a:ext cx="7040084"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ja-JP" altLang="en-US"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石に刻む</a:t>
            </a:r>
            <a:endParaRPr lang="en" sz="44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endParaRP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707886"/>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855143"/>
                </a:solidFill>
                <a:latin typeface="Comic Sans MS" panose="030F0702030302020204" pitchFamily="66" charset="0"/>
              </a:rPr>
              <a:t>ヨシュアはこの祭壇の石に、モーセがイスラエルの人々のために記した教えの写しを刻んだ。</a:t>
            </a:r>
            <a:r>
              <a:rPr lang="en" b="1" dirty="0">
                <a:solidFill>
                  <a:srgbClr val="855143"/>
                </a:solidFill>
                <a:latin typeface="+mn-ea"/>
              </a:rPr>
              <a:t>(</a:t>
            </a:r>
            <a:r>
              <a:rPr lang="ja-JP" altLang="en-US" b="1" dirty="0">
                <a:solidFill>
                  <a:srgbClr val="855143"/>
                </a:solidFill>
                <a:latin typeface="+mn-ea"/>
              </a:rPr>
              <a:t>ヨシュア記</a:t>
            </a:r>
            <a:r>
              <a:rPr lang="en" b="1" dirty="0">
                <a:solidFill>
                  <a:srgbClr val="855143"/>
                </a:solidFill>
                <a:latin typeface="+mn-ea"/>
              </a:rPr>
              <a:t>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242068" y="1584244"/>
            <a:ext cx="6931580" cy="1246495"/>
          </a:xfrm>
          <a:prstGeom prst="rect">
            <a:avLst/>
          </a:prstGeom>
          <a:noFill/>
        </p:spPr>
        <p:txBody>
          <a:bodyPr wrap="square" rtlCol="0">
            <a:spAutoFit/>
          </a:bodyPr>
          <a:lstStyle/>
          <a:p>
            <a:pPr>
              <a:spcBef>
                <a:spcPts val="600"/>
              </a:spcBef>
            </a:pPr>
            <a:r>
              <a:rPr lang="ja-JP" altLang="en-US" sz="1900" b="1" dirty="0">
                <a:latin typeface="+mn-ea"/>
              </a:rPr>
              <a:t>エバル山に祭壇を築いた後、ヨシュアは石を積み上げて石灰を塗り、その上に律法（十戒と様々な律法、祝福と呪いを　含む申命記）の写しを書き記しました</a:t>
            </a:r>
            <a:r>
              <a:rPr lang="ja-JP" altLang="en-US" b="1" dirty="0">
                <a:latin typeface="+mn-ea"/>
              </a:rPr>
              <a:t>（ヨシュ</a:t>
            </a:r>
            <a:r>
              <a:rPr lang="en-US" altLang="ja-JP" b="1" dirty="0">
                <a:latin typeface="+mn-ea"/>
              </a:rPr>
              <a:t>8:32</a:t>
            </a:r>
            <a:r>
              <a:rPr lang="ja-JP" altLang="en-US" b="1" dirty="0">
                <a:latin typeface="+mn-ea"/>
              </a:rPr>
              <a:t>、申</a:t>
            </a:r>
            <a:r>
              <a:rPr lang="en-US" altLang="ja-JP" b="1" dirty="0">
                <a:latin typeface="+mn-ea"/>
              </a:rPr>
              <a:t>27:2-3</a:t>
            </a:r>
            <a:r>
              <a:rPr lang="ja-JP" altLang="en-US" b="1" dirty="0">
                <a:latin typeface="+mn-ea"/>
              </a:rPr>
              <a:t>）。</a:t>
            </a:r>
            <a:endParaRPr lang="en" altLang="ja-JP" b="1" dirty="0">
              <a:latin typeface="+mn-ea"/>
            </a:endParaRPr>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220645" y="5422130"/>
            <a:ext cx="4815854" cy="969496"/>
          </a:xfrm>
          <a:prstGeom prst="rect">
            <a:avLst/>
          </a:prstGeom>
          <a:noFill/>
        </p:spPr>
        <p:txBody>
          <a:bodyPr wrap="square">
            <a:spAutoFit/>
          </a:bodyPr>
          <a:lstStyle/>
          <a:p>
            <a:pPr>
              <a:spcBef>
                <a:spcPts val="600"/>
              </a:spcBef>
            </a:pPr>
            <a:r>
              <a:rPr lang="ja-JP" altLang="en-US" sz="1900" b="1" dirty="0"/>
              <a:t>聖餐式は、私たち個人の再生に加えて、　神の民としての再生の特別な瞬間も与えてくれます。</a:t>
            </a:r>
            <a:endParaRPr lang="en" sz="1900" b="1" dirty="0"/>
          </a:p>
        </p:txBody>
      </p:sp>
      <p:sp>
        <p:nvSpPr>
          <p:cNvPr id="11" name="CuadroTexto 10">
            <a:extLst>
              <a:ext uri="{FF2B5EF4-FFF2-40B4-BE49-F238E27FC236}">
                <a16:creationId xmlns:a16="http://schemas.microsoft.com/office/drawing/2014/main" id="{8D53CA52-0BB1-8097-3A5C-29442FF0F579}"/>
              </a:ext>
            </a:extLst>
          </p:cNvPr>
          <p:cNvSpPr txBox="1"/>
          <p:nvPr/>
        </p:nvSpPr>
        <p:spPr>
          <a:xfrm>
            <a:off x="219266" y="4375604"/>
            <a:ext cx="4345471" cy="1846659"/>
          </a:xfrm>
          <a:prstGeom prst="rect">
            <a:avLst/>
          </a:prstGeom>
          <a:noFill/>
        </p:spPr>
        <p:txBody>
          <a:bodyPr wrap="square">
            <a:spAutoFit/>
          </a:bodyPr>
          <a:lstStyle/>
          <a:p>
            <a:pPr>
              <a:spcBef>
                <a:spcPts val="600"/>
              </a:spcBef>
            </a:pPr>
            <a:r>
              <a:rPr lang="ja-JP" altLang="en-US" sz="1900" b="1" dirty="0">
                <a:latin typeface="+mn-ea"/>
              </a:rPr>
              <a:t>これは私たちへの召命でもあります。神の残りの民として、私たちは定期的に神との契約を新たにし、神が私たちをここまで導いてくださったこと、　そして神が私たちに与えてくださった祝福を思い起こさなければなりません。</a:t>
            </a:r>
            <a:endParaRPr lang="en" sz="1900" b="1" dirty="0">
              <a:latin typeface="+mn-ea"/>
            </a:endParaRPr>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242068" y="2979924"/>
            <a:ext cx="6842130" cy="969496"/>
          </a:xfrm>
          <a:prstGeom prst="rect">
            <a:avLst/>
          </a:prstGeom>
          <a:noFill/>
        </p:spPr>
        <p:txBody>
          <a:bodyPr wrap="square">
            <a:spAutoFit/>
          </a:bodyPr>
          <a:lstStyle/>
          <a:p>
            <a:pPr>
              <a:spcBef>
                <a:spcPts val="600"/>
              </a:spcBef>
            </a:pPr>
            <a:r>
              <a:rPr lang="ja-JP" altLang="en-US" sz="1900" b="1" dirty="0">
                <a:latin typeface="+mn-ea"/>
              </a:rPr>
              <a:t>最後に、律法は二つの部分、すなわち山の両側に分かれて　民に読み上げられました（ヨシュ</a:t>
            </a:r>
            <a:r>
              <a:rPr lang="en-US" altLang="ja-JP" sz="1900" b="1" dirty="0">
                <a:latin typeface="+mn-ea"/>
              </a:rPr>
              <a:t>8:33-35</a:t>
            </a:r>
            <a:r>
              <a:rPr lang="ja-JP" altLang="en-US" sz="1900" b="1" dirty="0">
                <a:latin typeface="+mn-ea"/>
              </a:rPr>
              <a:t>）。こうして、　　神とその民との間の契約は更新されました。</a:t>
            </a:r>
            <a:endParaRPr lang="en" sz="1900" b="1" dirty="0">
              <a:latin typeface="+mn-ea"/>
            </a:endParaRPr>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D175D-7F45-8212-D373-61C5C305F2C9}"/>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生活の忙しさや慌ただしさの中で、</a:t>
            </a:r>
            <a:br>
              <a:rPr kumimoji="1" lang="en-US" altLang="ja-JP" b="1" dirty="0"/>
            </a:br>
            <a:r>
              <a:rPr kumimoji="1" lang="ja-JP" altLang="en-US" b="1" dirty="0"/>
              <a:t>主を忘れた自分の力で</a:t>
            </a:r>
            <a:br>
              <a:rPr kumimoji="1" lang="en-US" altLang="ja-JP" b="1" dirty="0"/>
            </a:br>
            <a:r>
              <a:rPr kumimoji="1" lang="ja-JP" altLang="en-US" b="1" dirty="0"/>
              <a:t>物事を行おうとするのは、</a:t>
            </a:r>
            <a:br>
              <a:rPr kumimoji="1" lang="en-US" altLang="ja-JP" b="1" dirty="0"/>
            </a:br>
            <a:r>
              <a:rPr kumimoji="1" lang="ja-JP" altLang="en-US" b="1" dirty="0"/>
              <a:t>いかに容易なことでしょうか。</a:t>
            </a:r>
            <a:br>
              <a:rPr kumimoji="1" lang="en-US" altLang="ja-JP" b="1" dirty="0"/>
            </a:br>
            <a:r>
              <a:rPr kumimoji="1" lang="ja-JP" altLang="en-US" b="1" dirty="0"/>
              <a:t>特に物事がうまくいっているとき、</a:t>
            </a:r>
            <a:br>
              <a:rPr kumimoji="1" lang="en-US" altLang="ja-JP" b="1" dirty="0"/>
            </a:br>
            <a:r>
              <a:rPr kumimoji="1" lang="ja-JP" altLang="en-US" b="1" dirty="0"/>
              <a:t>なぜそうなりやすいのでしょうか。</a:t>
            </a:r>
          </a:p>
        </p:txBody>
      </p:sp>
    </p:spTree>
    <p:extLst>
      <p:ext uri="{BB962C8B-B14F-4D97-AF65-F5344CB8AC3E}">
        <p14:creationId xmlns:p14="http://schemas.microsoft.com/office/powerpoint/2010/main" val="158492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18522" y="196466"/>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6600" b="1" dirty="0">
                <a:ln/>
                <a:solidFill>
                  <a:srgbClr val="8B5299"/>
                </a:solidFill>
                <a:effectLst>
                  <a:outerShdw blurRad="38100" dist="38100" dir="2700000" algn="tl">
                    <a:schemeClr val="accent3">
                      <a:lumMod val="60000"/>
                      <a:lumOff val="40000"/>
                    </a:schemeClr>
                  </a:outerShdw>
                </a:effectLst>
              </a:rPr>
              <a:t>礼拝するための　　特別な場所</a:t>
            </a:r>
            <a:endParaRPr lang="en" sz="6600" b="1" dirty="0">
              <a:ln/>
              <a:solidFill>
                <a:srgbClr val="8B5299"/>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ja-JP"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主の臨在を切望する</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6" y="641712"/>
            <a:ext cx="9478476" cy="707886"/>
          </a:xfrm>
          <a:prstGeom prst="rect">
            <a:avLst/>
          </a:prstGeom>
          <a:noFill/>
        </p:spPr>
        <p:txBody>
          <a:bodyPr wrap="square">
            <a:spAutoFit/>
          </a:bodyPr>
          <a:lstStyle/>
          <a:p>
            <a:pPr algn="ctr"/>
            <a:r>
              <a:rPr lang="ja-JP" altLang="en-US" sz="2000" b="1" dirty="0">
                <a:solidFill>
                  <a:schemeClr val="accent5">
                    <a:lumMod val="40000"/>
                    <a:lumOff val="60000"/>
                  </a:schemeClr>
                </a:solidFill>
                <a:effectLst>
                  <a:outerShdw blurRad="38100" dist="38100" dir="2700000" algn="tl">
                    <a:srgbClr val="000000">
                      <a:alpha val="43137"/>
                    </a:srgbClr>
                  </a:outerShdw>
                </a:effectLst>
                <a:latin typeface="+mn-ea"/>
              </a:rPr>
              <a:t>イスラエルの人々の共同体全体はシロに集まり、臨在の幕屋を立てた。　　　　この地方は彼らに征服されていたが、</a:t>
            </a:r>
            <a:r>
              <a:rPr lang="en" sz="2000" b="1" dirty="0">
                <a:solidFill>
                  <a:schemeClr val="accent5">
                    <a:lumMod val="40000"/>
                    <a:lumOff val="60000"/>
                  </a:schemeClr>
                </a:solidFill>
                <a:effectLst>
                  <a:outerShdw blurRad="38100" dist="38100" dir="2700000" algn="tl">
                    <a:srgbClr val="000000">
                      <a:alpha val="43137"/>
                    </a:srgbClr>
                  </a:outerShdw>
                </a:effectLst>
                <a:latin typeface="+mn-ea"/>
              </a:rPr>
              <a:t> (</a:t>
            </a:r>
            <a:r>
              <a:rPr lang="ja-JP" altLang="en-US" sz="2000" b="1" dirty="0">
                <a:solidFill>
                  <a:schemeClr val="accent5">
                    <a:lumMod val="40000"/>
                    <a:lumOff val="60000"/>
                  </a:schemeClr>
                </a:solidFill>
                <a:effectLst>
                  <a:outerShdw blurRad="38100" dist="38100" dir="2700000" algn="tl">
                    <a:srgbClr val="000000">
                      <a:alpha val="43137"/>
                    </a:srgbClr>
                  </a:outerShdw>
                </a:effectLst>
                <a:latin typeface="+mn-ea"/>
              </a:rPr>
              <a:t>ヨシュア記</a:t>
            </a:r>
            <a:r>
              <a:rPr lang="en" sz="2000" b="1" dirty="0">
                <a:solidFill>
                  <a:schemeClr val="accent5">
                    <a:lumMod val="40000"/>
                    <a:lumOff val="60000"/>
                  </a:schemeClr>
                </a:solidFill>
                <a:effectLst>
                  <a:outerShdw blurRad="38100" dist="38100" dir="2700000" algn="tl">
                    <a:srgbClr val="000000">
                      <a:alpha val="43137"/>
                    </a:srgbClr>
                  </a:outerShdw>
                </a:effectLst>
                <a:latin typeface="+mn-ea"/>
              </a:rPr>
              <a:t>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89573"/>
            <a:ext cx="6855513" cy="1554272"/>
          </a:xfrm>
          <a:prstGeom prst="rect">
            <a:avLst/>
          </a:prstGeom>
          <a:noFill/>
        </p:spPr>
        <p:txBody>
          <a:bodyPr wrap="square" rtlCol="0">
            <a:spAutoFit/>
          </a:bodyPr>
          <a:lstStyle/>
          <a:p>
            <a:pPr>
              <a:spcBef>
                <a:spcPts val="600"/>
              </a:spcBef>
            </a:pPr>
            <a:r>
              <a:rPr lang="ja-JP" altLang="en-US" sz="1900" b="1" dirty="0">
                <a:latin typeface="+mn-ea"/>
              </a:rPr>
              <a:t>その地はイスラエルによって征服され、領土は主要な部族に分割されましたが、</a:t>
            </a:r>
            <a:r>
              <a:rPr lang="en-US" altLang="ja-JP" sz="1900" b="1" dirty="0">
                <a:latin typeface="+mn-ea"/>
              </a:rPr>
              <a:t>7</a:t>
            </a:r>
            <a:r>
              <a:rPr lang="ja-JP" altLang="en-US" sz="1900" b="1" dirty="0">
                <a:latin typeface="+mn-ea"/>
              </a:rPr>
              <a:t>つの部族はまだその割り当てを受け取っていませんでした。ルベン、ガド、そしてマナセの半部族の戦士たちは、ヨルダン川の向こう側にあるそれぞれの領地へ送られることになっていました。</a:t>
            </a:r>
            <a:endParaRPr lang="en" sz="1900" b="1" dirty="0">
              <a:latin typeface="+mn-ea"/>
            </a:endParaRPr>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2" y="4199174"/>
            <a:ext cx="6529859" cy="969496"/>
          </a:xfrm>
          <a:prstGeom prst="rect">
            <a:avLst/>
          </a:prstGeom>
          <a:noFill/>
        </p:spPr>
        <p:txBody>
          <a:bodyPr wrap="square">
            <a:spAutoFit/>
          </a:bodyPr>
          <a:lstStyle/>
          <a:p>
            <a:pPr>
              <a:spcBef>
                <a:spcPts val="600"/>
              </a:spcBef>
            </a:pPr>
            <a:r>
              <a:rPr lang="ja-JP" altLang="en-US" sz="1900" b="1" dirty="0">
                <a:latin typeface="+mn-ea"/>
              </a:rPr>
              <a:t>神の目に見える住まいである聖所は、すべての人が礼拝において一つになる場所でした。神の臨在がなければ、土地を所有することは無意味でした。</a:t>
            </a:r>
            <a:endParaRPr lang="en" sz="1900" b="1" dirty="0">
              <a:latin typeface="+mn-ea"/>
            </a:endParaRPr>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011" y="1620786"/>
            <a:ext cx="4521572" cy="2411952"/>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666522" y="4199174"/>
            <a:ext cx="5272857"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677108"/>
          </a:xfrm>
          <a:prstGeom prst="rect">
            <a:avLst/>
          </a:prstGeom>
          <a:noFill/>
        </p:spPr>
        <p:txBody>
          <a:bodyPr wrap="square">
            <a:spAutoFit/>
          </a:bodyPr>
          <a:lstStyle/>
          <a:p>
            <a:pPr>
              <a:spcBef>
                <a:spcPts val="600"/>
              </a:spcBef>
            </a:pPr>
            <a:r>
              <a:rPr lang="ja-JP" altLang="en-US" sz="1900" b="1" dirty="0">
                <a:latin typeface="+mn-ea"/>
              </a:rPr>
              <a:t>部族が別れる前に、イスラエルの礼拝の中心である幕屋の建設という特別かつ重要な行為が行われました（ヨシュ </a:t>
            </a:r>
            <a:r>
              <a:rPr lang="en-US" altLang="ja-JP" sz="1900" b="1" dirty="0">
                <a:latin typeface="+mn-ea"/>
              </a:rPr>
              <a:t>18:1</a:t>
            </a:r>
            <a:r>
              <a:rPr lang="ja-JP" altLang="en-US" sz="1900" b="1" dirty="0">
                <a:latin typeface="+mn-ea"/>
              </a:rPr>
              <a:t>）。</a:t>
            </a:r>
            <a:endParaRPr lang="en" sz="1900" b="1" dirty="0">
              <a:latin typeface="+mn-ea"/>
            </a:endParaRPr>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3" y="5231560"/>
            <a:ext cx="6608014" cy="1461939"/>
          </a:xfrm>
          <a:prstGeom prst="rect">
            <a:avLst/>
          </a:prstGeom>
          <a:noFill/>
        </p:spPr>
        <p:txBody>
          <a:bodyPr wrap="square">
            <a:spAutoFit/>
          </a:bodyPr>
          <a:lstStyle/>
          <a:p>
            <a:pPr>
              <a:spcBef>
                <a:spcPts val="600"/>
              </a:spcBef>
            </a:pPr>
            <a:r>
              <a:rPr lang="ja-JP" altLang="en-US" sz="1900" b="1" dirty="0">
                <a:latin typeface="+mn-ea"/>
              </a:rPr>
              <a:t>克服すべき近代とポストモダンの巨人がまだ存在する今日、イエスが私たちのために執り成しをしてくださっている　天の聖所に私たちの注意を集中することが極めて重要です。</a:t>
            </a:r>
            <a:r>
              <a:rPr lang="ja-JP" altLang="en-US" sz="1600" dirty="0">
                <a:latin typeface="+mn-ea"/>
              </a:rPr>
              <a:t>（ポストモダン：</a:t>
            </a:r>
            <a:r>
              <a:rPr lang="ja-JP" altLang="en-US" sz="1600" dirty="0"/>
              <a:t>真理といった均一的な価値観を否定し、多様性や相対性を重視し、個人の多様な価値観を尊重します。）</a:t>
            </a:r>
            <a:endParaRPr lang="en" sz="1600" dirty="0">
              <a:latin typeface="+mn-ea"/>
            </a:endParaRPr>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3A4C99-6EC1-1B2A-07C2-C5E21AD3199F}"/>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ヘブライ</a:t>
            </a:r>
            <a:r>
              <a:rPr kumimoji="1" lang="en-US" altLang="ja-JP" b="1" dirty="0"/>
              <a:t>6:19</a:t>
            </a:r>
            <a:r>
              <a:rPr kumimoji="1" lang="ja-JP" altLang="en-US" b="1" dirty="0"/>
              <a:t>、</a:t>
            </a:r>
            <a:r>
              <a:rPr kumimoji="1" lang="en-US" altLang="ja-JP" b="1" dirty="0"/>
              <a:t>20</a:t>
            </a:r>
            <a:r>
              <a:rPr kumimoji="1" lang="ja-JP" altLang="en-US" b="1" dirty="0"/>
              <a:t>、</a:t>
            </a:r>
            <a:r>
              <a:rPr kumimoji="1" lang="en-US" altLang="ja-JP" b="1" dirty="0"/>
              <a:t>9:11</a:t>
            </a:r>
            <a:r>
              <a:rPr kumimoji="1" lang="ja-JP" altLang="en-US" b="1" dirty="0"/>
              <a:t>、</a:t>
            </a:r>
            <a:r>
              <a:rPr kumimoji="1" lang="en-US" altLang="ja-JP" b="1" dirty="0"/>
              <a:t>12</a:t>
            </a:r>
            <a:r>
              <a:rPr kumimoji="1" lang="ja-JP" altLang="en-US" b="1" dirty="0"/>
              <a:t>、</a:t>
            </a:r>
            <a:r>
              <a:rPr kumimoji="1" lang="en-US" altLang="ja-JP" b="1" dirty="0"/>
              <a:t>10:19</a:t>
            </a:r>
            <a:r>
              <a:rPr kumimoji="1" lang="ja-JP" altLang="en-US" b="1" dirty="0"/>
              <a:t>～</a:t>
            </a:r>
            <a:r>
              <a:rPr kumimoji="1" lang="en-US" altLang="ja-JP" b="1" dirty="0"/>
              <a:t>23</a:t>
            </a:r>
            <a:br>
              <a:rPr kumimoji="1" lang="en-US" altLang="ja-JP" b="1" dirty="0"/>
            </a:br>
            <a:r>
              <a:rPr kumimoji="1" lang="ja-JP" altLang="en-US" b="1" dirty="0"/>
              <a:t>を読んでください。</a:t>
            </a:r>
            <a:br>
              <a:rPr kumimoji="1" lang="en-US" altLang="ja-JP" b="1" dirty="0"/>
            </a:br>
            <a:r>
              <a:rPr kumimoji="1" lang="ja-JP" altLang="en-US" b="1" dirty="0"/>
              <a:t>神の物理的な臨在を納める</a:t>
            </a:r>
            <a:br>
              <a:rPr kumimoji="1" lang="en-US" altLang="ja-JP" b="1" dirty="0"/>
            </a:br>
            <a:r>
              <a:rPr kumimoji="1" lang="ja-JP" altLang="en-US" b="1" dirty="0"/>
              <a:t>地上の聖所を自分たちの中に</a:t>
            </a:r>
            <a:br>
              <a:rPr kumimoji="1" lang="en-US" altLang="ja-JP" b="1" dirty="0"/>
            </a:br>
            <a:r>
              <a:rPr kumimoji="1" lang="ja-JP" altLang="en-US" b="1" dirty="0"/>
              <a:t>持たない私たちクリスチャンは、</a:t>
            </a:r>
            <a:br>
              <a:rPr kumimoji="1" lang="en-US" altLang="ja-JP" b="1" dirty="0"/>
            </a:br>
            <a:r>
              <a:rPr kumimoji="1" lang="ja-JP" altLang="en-US" b="1" dirty="0"/>
              <a:t>ヨシュアからどんなことを</a:t>
            </a:r>
            <a:br>
              <a:rPr kumimoji="1" lang="en-US" altLang="ja-JP" b="1" dirty="0"/>
            </a:br>
            <a:r>
              <a:rPr kumimoji="1" lang="ja-JP" altLang="en-US" b="1" dirty="0"/>
              <a:t>学べるでしょうか。</a:t>
            </a:r>
          </a:p>
        </p:txBody>
      </p:sp>
    </p:spTree>
    <p:extLst>
      <p:ext uri="{BB962C8B-B14F-4D97-AF65-F5344CB8AC3E}">
        <p14:creationId xmlns:p14="http://schemas.microsoft.com/office/powerpoint/2010/main" val="97051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568932" y="1108018"/>
            <a:ext cx="9054135" cy="4570482"/>
          </a:xfrm>
          <a:prstGeom prst="rect">
            <a:avLst/>
          </a:prstGeom>
          <a:noFill/>
        </p:spPr>
        <p:txBody>
          <a:bodyPr wrap="square">
            <a:spAutoFit/>
          </a:bodyPr>
          <a:lstStyle/>
          <a:p>
            <a:r>
              <a:rPr lang="ja-JP" altLang="en-US" sz="2600" dirty="0"/>
              <a:t>「モーセが申命記全部を民に語り終えてから幾週間も　　　たたない今、ヨシュアがふたたび律法を読み上げたのであった。 </a:t>
            </a:r>
          </a:p>
          <a:p>
            <a:r>
              <a:rPr lang="ja-JP" altLang="en-US" sz="2600" dirty="0"/>
              <a:t>イスラエルの男たちばかりでなく、女も子供たちも律法の朗読に聞き入った。彼らも、また、義務を知って実行することが重要であった。 </a:t>
            </a:r>
            <a:r>
              <a:rPr lang="en-US" sz="2600" b="1" dirty="0">
                <a:latin typeface="Constantia" panose="02030602050306030303" pitchFamily="18" charset="0"/>
              </a:rPr>
              <a:t>[…]</a:t>
            </a:r>
          </a:p>
          <a:p>
            <a:pPr>
              <a:spcBef>
                <a:spcPts val="600"/>
              </a:spcBef>
            </a:pPr>
            <a:r>
              <a:rPr lang="ja-JP" altLang="en-US" sz="2600" dirty="0"/>
              <a:t>聖書のどの章どの節も、神からの人類への伝達である。　われわれは、その教えを手につけてしるしとし目の間に　置いて覚えとしなければならない。われわれがそれを学んで従うときに、イスラエル人が、昼は雲の柱、夜は火の柱で導かれたように、それは神の民を導くのである。」 </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882486" y="5580705"/>
            <a:ext cx="3893630" cy="338554"/>
          </a:xfrm>
          <a:prstGeom prst="rect">
            <a:avLst/>
          </a:prstGeom>
          <a:noFill/>
        </p:spPr>
        <p:txBody>
          <a:bodyPr wrap="none" rtlCol="0">
            <a:spAutoFit/>
          </a:bodyPr>
          <a:lstStyle/>
          <a:p>
            <a:pPr algn="r"/>
            <a:r>
              <a:rPr lang="en" sz="1600" b="1" dirty="0"/>
              <a:t>EG</a:t>
            </a:r>
            <a:r>
              <a:rPr lang="ja-JP" altLang="en-US" sz="1600" b="1" dirty="0"/>
              <a:t>ホワイト</a:t>
            </a:r>
            <a:r>
              <a:rPr lang="en" sz="1600" b="1" dirty="0"/>
              <a:t> (</a:t>
            </a:r>
            <a:r>
              <a:rPr lang="ja-JP" altLang="en-US" sz="1600" b="1" dirty="0"/>
              <a:t>人類のあけぼの　第４６章</a:t>
            </a:r>
            <a:r>
              <a:rPr lang="en" sz="1600" b="1" dirty="0"/>
              <a:t>)</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104400" y="3146124"/>
            <a:ext cx="4101806" cy="3570208"/>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ja-JP" altLang="en-US" sz="3200" b="1" dirty="0">
                <a:ln w="12700" cmpd="sng">
                  <a:noFill/>
                  <a:prstDash val="solid"/>
                </a:ln>
                <a:solidFill>
                  <a:srgbClr val="F2601E"/>
                </a:solidFill>
                <a:latin typeface="Comic Sans MS" panose="030F0702030302020204" pitchFamily="66" charset="0"/>
              </a:rPr>
              <a:t>何よりもまず、　　神の国と神の義を　求めなさい。</a:t>
            </a:r>
            <a:endParaRPr lang="en-US" altLang="ja-JP" sz="3200" b="1" dirty="0">
              <a:ln w="12700" cmpd="sng">
                <a:noFill/>
                <a:prstDash val="solid"/>
              </a:ln>
              <a:solidFill>
                <a:srgbClr val="F2601E"/>
              </a:solidFill>
              <a:latin typeface="Comic Sans MS" panose="030F0702030302020204" pitchFamily="66" charset="0"/>
            </a:endParaRPr>
          </a:p>
          <a:p>
            <a:pPr lvl="0" algn="ctr">
              <a:spcBef>
                <a:spcPts val="1200"/>
              </a:spcBef>
              <a:defRPr/>
            </a:pPr>
            <a:r>
              <a:rPr lang="ja-JP" altLang="en-US" sz="3200" b="1" dirty="0">
                <a:ln w="12700" cmpd="sng">
                  <a:noFill/>
                  <a:prstDash val="solid"/>
                </a:ln>
                <a:solidFill>
                  <a:srgbClr val="F2601E"/>
                </a:solidFill>
                <a:latin typeface="Comic Sans MS" panose="030F0702030302020204" pitchFamily="66" charset="0"/>
              </a:rPr>
              <a:t>そうすれば、　　　これらのものはみな加えて与えられる。</a:t>
            </a:r>
            <a:r>
              <a:rPr lang="ja-JP" altLang="en-US" sz="2400" b="1" dirty="0">
                <a:ln w="12700" cmpd="sng">
                  <a:noFill/>
                  <a:prstDash val="solid"/>
                </a:ln>
                <a:solidFill>
                  <a:srgbClr val="F2601E"/>
                </a:solidFill>
                <a:latin typeface="+mn-ea"/>
              </a:rPr>
              <a:t>マタイ</a:t>
            </a:r>
            <a:r>
              <a:rPr kumimoji="0" lang="es-ES" sz="2400" b="1" i="0" u="none" strike="noStrike" kern="1200" cap="none" spc="0" normalizeH="0" baseline="0" noProof="0" dirty="0">
                <a:ln w="12700" cmpd="sng">
                  <a:noFill/>
                  <a:prstDash val="solid"/>
                </a:ln>
                <a:solidFill>
                  <a:srgbClr val="F2601E"/>
                </a:solidFill>
                <a:effectLst/>
                <a:uLnTx/>
                <a:uFillTx/>
                <a:latin typeface="+mn-ea"/>
                <a:cs typeface="+mn-cs"/>
              </a:rPr>
              <a:t> 6:33</a:t>
            </a:r>
            <a:r>
              <a:rPr kumimoji="0" lang="ja-JP" altLang="en-US" sz="2400" b="1" i="0" u="none" strike="noStrike" kern="1200" cap="none" spc="0" normalizeH="0" baseline="0" noProof="0" dirty="0">
                <a:ln w="12700" cmpd="sng">
                  <a:noFill/>
                  <a:prstDash val="solid"/>
                </a:ln>
                <a:solidFill>
                  <a:srgbClr val="F2601E"/>
                </a:solidFill>
                <a:effectLst/>
                <a:uLnTx/>
                <a:uFillTx/>
                <a:latin typeface="+mn-ea"/>
                <a:cs typeface="+mn-cs"/>
              </a:rPr>
              <a:t>　新共同訳</a:t>
            </a:r>
            <a:endParaRPr kumimoji="0" lang="es-ES" sz="2400" b="1" i="0" u="none" strike="noStrike" kern="1200" cap="none" spc="0" normalizeH="0" baseline="0" noProof="0" dirty="0">
              <a:ln w="12700" cmpd="sng">
                <a:noFill/>
                <a:prstDash val="solid"/>
              </a:ln>
              <a:solidFill>
                <a:srgbClr val="F2601E"/>
              </a:solidFill>
              <a:effectLst/>
              <a:uLnTx/>
              <a:uFillTx/>
              <a:latin typeface="+mn-ea"/>
              <a:cs typeface="+mn-cs"/>
            </a:endParaRP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175452" y="3428998"/>
            <a:ext cx="4101806" cy="3077766"/>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ja-JP" altLang="en-US" sz="3000" b="1" dirty="0">
                <a:ln w="12700" cmpd="sng">
                  <a:noFill/>
                  <a:prstDash val="solid"/>
                </a:ln>
                <a:solidFill>
                  <a:srgbClr val="F2601E"/>
                </a:solidFill>
                <a:latin typeface="+mn-ea"/>
              </a:rPr>
              <a:t>まず神の国と神の義とを求めなさい。　　　</a:t>
            </a:r>
            <a:endParaRPr lang="en-US" altLang="ja-JP" sz="3000" b="1" dirty="0">
              <a:ln w="12700" cmpd="sng">
                <a:noFill/>
                <a:prstDash val="solid"/>
              </a:ln>
              <a:solidFill>
                <a:srgbClr val="F2601E"/>
              </a:solidFill>
              <a:latin typeface="+mn-ea"/>
            </a:endParaRPr>
          </a:p>
          <a:p>
            <a:pPr lvl="0" algn="ctr">
              <a:spcBef>
                <a:spcPts val="1200"/>
              </a:spcBef>
              <a:defRPr/>
            </a:pPr>
            <a:r>
              <a:rPr lang="ja-JP" altLang="en-US" sz="3000" b="1" dirty="0">
                <a:ln w="12700" cmpd="sng">
                  <a:noFill/>
                  <a:prstDash val="solid"/>
                </a:ln>
                <a:solidFill>
                  <a:srgbClr val="F2601E"/>
                </a:solidFill>
                <a:latin typeface="+mn-ea"/>
              </a:rPr>
              <a:t>そうすれば、これらの　　ものは、すべて添えて与えられるであろう。</a:t>
            </a:r>
            <a:endParaRPr lang="en-US" altLang="ja-JP" sz="3000" b="1" dirty="0">
              <a:ln w="12700" cmpd="sng">
                <a:noFill/>
                <a:prstDash val="solid"/>
              </a:ln>
              <a:solidFill>
                <a:srgbClr val="F2601E"/>
              </a:solidFill>
              <a:latin typeface="+mn-ea"/>
            </a:endParaRPr>
          </a:p>
          <a:p>
            <a:pPr lvl="0" algn="ctr">
              <a:spcBef>
                <a:spcPts val="1200"/>
              </a:spcBef>
              <a:defRPr/>
            </a:pPr>
            <a:r>
              <a:rPr lang="ja-JP" altLang="en-US" sz="2400" b="1" dirty="0">
                <a:ln w="12700" cmpd="sng">
                  <a:noFill/>
                  <a:prstDash val="solid"/>
                </a:ln>
                <a:solidFill>
                  <a:srgbClr val="F2601E"/>
                </a:solidFill>
                <a:latin typeface="+mn-ea"/>
              </a:rPr>
              <a:t>マタイ</a:t>
            </a:r>
            <a:r>
              <a:rPr kumimoji="0" lang="es-ES" sz="2400" b="1" i="0" u="none" strike="noStrike" kern="1200" cap="none" spc="0" normalizeH="0" baseline="0" noProof="0" dirty="0">
                <a:ln w="12700" cmpd="sng">
                  <a:noFill/>
                  <a:prstDash val="solid"/>
                </a:ln>
                <a:solidFill>
                  <a:srgbClr val="F2601E"/>
                </a:solidFill>
                <a:effectLst/>
                <a:uLnTx/>
                <a:uFillTx/>
                <a:latin typeface="+mn-ea"/>
                <a:cs typeface="+mn-cs"/>
              </a:rPr>
              <a:t> 6:33</a:t>
            </a:r>
            <a:r>
              <a:rPr kumimoji="0" lang="ja-JP" altLang="en-US" sz="2400" b="1" i="0" u="none" strike="noStrike" kern="1200" cap="none" spc="0" normalizeH="0" baseline="0" noProof="0" dirty="0">
                <a:ln w="12700" cmpd="sng">
                  <a:noFill/>
                  <a:prstDash val="solid"/>
                </a:ln>
                <a:solidFill>
                  <a:srgbClr val="F2601E"/>
                </a:solidFill>
                <a:effectLst/>
                <a:uLnTx/>
                <a:uFillTx/>
                <a:latin typeface="+mn-ea"/>
                <a:cs typeface="+mn-cs"/>
              </a:rPr>
              <a:t>　口語訳</a:t>
            </a:r>
            <a:endParaRPr kumimoji="0" lang="es-ES" sz="2400" b="1" i="0" u="none" strike="noStrike" kern="1200" cap="none" spc="0" normalizeH="0" baseline="0" noProof="0" dirty="0">
              <a:ln w="12700" cmpd="sng">
                <a:noFill/>
                <a:prstDash val="solid"/>
              </a:ln>
              <a:solidFill>
                <a:srgbClr val="F2601E"/>
              </a:solidFill>
              <a:effectLst/>
              <a:uLnTx/>
              <a:uFillTx/>
              <a:latin typeface="+mn-ea"/>
              <a:cs typeface="+mn-cs"/>
            </a:endParaRPr>
          </a:p>
        </p:txBody>
      </p:sp>
    </p:spTree>
    <p:extLst>
      <p:ext uri="{BB962C8B-B14F-4D97-AF65-F5344CB8AC3E}">
        <p14:creationId xmlns:p14="http://schemas.microsoft.com/office/powerpoint/2010/main" val="323416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a:t>
            </a:r>
            <a:r>
              <a:rPr lang="ja-JP" altLang="en-US" sz="2000" dirty="0">
                <a:effectLst>
                  <a:outerShdw blurRad="38100" dist="38100" dir="2700000" algn="tl">
                    <a:srgbClr val="000000">
                      <a:alpha val="43137"/>
                    </a:srgbClr>
                  </a:outerShdw>
                </a:effectLst>
                <a:highlight>
                  <a:srgbClr val="FDEC58"/>
                </a:highlight>
              </a:rPr>
              <a:t>征服する前に礼拝する</a:t>
            </a:r>
            <a:r>
              <a:rPr lang="en" sz="2000" dirty="0">
                <a:effectLst>
                  <a:outerShdw blurRad="38100" dist="38100" dir="2700000" algn="tl">
                    <a:srgbClr val="000000">
                      <a:alpha val="43137"/>
                    </a:srgbClr>
                  </a:outerShdw>
                </a:effectLst>
                <a:highlight>
                  <a:srgbClr val="FDEC58"/>
                </a:highlight>
              </a:rPr>
              <a:t>:</a:t>
            </a:r>
          </a:p>
          <a:p>
            <a:pPr lvl="1">
              <a:spcBef>
                <a:spcPts val="600"/>
              </a:spcBef>
            </a:pPr>
            <a:r>
              <a:rPr lang="ja-JP" altLang="en-US" sz="2000" b="1" dirty="0">
                <a:solidFill>
                  <a:schemeClr val="bg1"/>
                </a:solidFill>
                <a:effectLst>
                  <a:glow rad="38100">
                    <a:srgbClr val="345E4D"/>
                  </a:glow>
                  <a:outerShdw blurRad="38100" dist="38100" dir="2700000" algn="tl">
                    <a:srgbClr val="000000">
                      <a:alpha val="43137"/>
                    </a:srgbClr>
                  </a:outerShdw>
                </a:effectLst>
              </a:rPr>
              <a:t>まず契約　</a:t>
            </a:r>
            <a:r>
              <a:rPr lang="en" b="1" dirty="0">
                <a:solidFill>
                  <a:schemeClr val="bg1"/>
                </a:solidFill>
                <a:effectLst>
                  <a:glow rad="38100">
                    <a:srgbClr val="345E4D"/>
                  </a:glow>
                  <a:outerShdw blurRad="38100" dist="38100" dir="2700000" algn="tl">
                    <a:srgbClr val="000000">
                      <a:alpha val="43137"/>
                    </a:srgbClr>
                  </a:outerShdw>
                </a:effectLst>
                <a:latin typeface="+mn-ea"/>
              </a:rPr>
              <a:t>(</a:t>
            </a:r>
            <a:r>
              <a:rPr lang="ja-JP" altLang="en-US" b="1" dirty="0">
                <a:solidFill>
                  <a:schemeClr val="bg1"/>
                </a:solidFill>
                <a:effectLst>
                  <a:glow rad="38100">
                    <a:srgbClr val="345E4D"/>
                  </a:glow>
                  <a:outerShdw blurRad="38100" dist="38100" dir="2700000" algn="tl">
                    <a:srgbClr val="000000">
                      <a:alpha val="43137"/>
                    </a:srgbClr>
                  </a:outerShdw>
                </a:effectLst>
                <a:latin typeface="+mn-ea"/>
              </a:rPr>
              <a:t>ヨシュア記</a:t>
            </a:r>
            <a:r>
              <a:rPr lang="en" b="1" dirty="0">
                <a:solidFill>
                  <a:schemeClr val="bg1"/>
                </a:solidFill>
                <a:effectLst>
                  <a:glow rad="38100">
                    <a:srgbClr val="345E4D"/>
                  </a:glow>
                  <a:outerShdw blurRad="38100" dist="38100" dir="2700000" algn="tl">
                    <a:srgbClr val="000000">
                      <a:alpha val="43137"/>
                    </a:srgbClr>
                  </a:outerShdw>
                </a:effectLst>
                <a:latin typeface="+mn-ea"/>
              </a:rPr>
              <a:t> 5:1-9)</a:t>
            </a:r>
          </a:p>
          <a:p>
            <a:pPr lvl="1">
              <a:spcBef>
                <a:spcPts val="600"/>
              </a:spcBef>
            </a:pPr>
            <a:r>
              <a:rPr lang="ja-JP" altLang="en-US" sz="2000" b="1" dirty="0">
                <a:solidFill>
                  <a:schemeClr val="bg1"/>
                </a:solidFill>
                <a:effectLst>
                  <a:glow rad="38100">
                    <a:srgbClr val="345E4D"/>
                  </a:glow>
                  <a:outerShdw blurRad="38100" dist="38100" dir="2700000" algn="tl">
                    <a:srgbClr val="000000">
                      <a:alpha val="43137"/>
                    </a:srgbClr>
                  </a:outerShdw>
                </a:effectLst>
              </a:rPr>
              <a:t>過越祭　</a:t>
            </a:r>
            <a:r>
              <a:rPr lang="en" b="1" dirty="0">
                <a:solidFill>
                  <a:schemeClr val="bg1"/>
                </a:solidFill>
                <a:effectLst>
                  <a:glow rad="38100">
                    <a:srgbClr val="345E4D"/>
                  </a:glow>
                  <a:outerShdw blurRad="38100" dist="38100" dir="2700000" algn="tl">
                    <a:srgbClr val="000000">
                      <a:alpha val="43137"/>
                    </a:srgbClr>
                  </a:outerShdw>
                </a:effectLst>
                <a:latin typeface="+mn-ea"/>
              </a:rPr>
              <a:t>(</a:t>
            </a:r>
            <a:r>
              <a:rPr lang="ja-JP" altLang="en-US" b="1" dirty="0">
                <a:solidFill>
                  <a:schemeClr val="bg1"/>
                </a:solidFill>
                <a:effectLst>
                  <a:glow rad="38100">
                    <a:srgbClr val="345E4D"/>
                  </a:glow>
                  <a:outerShdw blurRad="38100" dist="38100" dir="2700000" algn="tl">
                    <a:srgbClr val="000000">
                      <a:alpha val="43137"/>
                    </a:srgbClr>
                  </a:outerShdw>
                </a:effectLst>
                <a:latin typeface="+mn-ea"/>
              </a:rPr>
              <a:t>ヨシュア記</a:t>
            </a:r>
            <a:r>
              <a:rPr lang="en" b="1" dirty="0">
                <a:solidFill>
                  <a:schemeClr val="bg1"/>
                </a:solidFill>
                <a:effectLst>
                  <a:glow rad="38100">
                    <a:srgbClr val="345E4D"/>
                  </a:glow>
                  <a:outerShdw blurRad="38100" dist="38100" dir="2700000" algn="tl">
                    <a:srgbClr val="000000">
                      <a:alpha val="43137"/>
                    </a:srgbClr>
                  </a:outerShdw>
                </a:effectLst>
                <a:latin typeface="+mn-ea"/>
              </a:rPr>
              <a:t>5:10-12)</a:t>
            </a:r>
          </a:p>
          <a:p>
            <a:pPr>
              <a:spcBef>
                <a:spcPts val="1800"/>
              </a:spcBef>
            </a:pPr>
            <a:r>
              <a:rPr lang="en" sz="2000" dirty="0">
                <a:effectLst>
                  <a:outerShdw blurRad="38100" dist="38100" dir="2700000" algn="tl">
                    <a:srgbClr val="000000">
                      <a:alpha val="43137"/>
                    </a:srgbClr>
                  </a:outerShdw>
                </a:effectLst>
                <a:highlight>
                  <a:srgbClr val="E19EBD"/>
                </a:highlight>
              </a:rPr>
              <a:t> </a:t>
            </a:r>
            <a:r>
              <a:rPr lang="ja-JP" altLang="en-US" sz="2000" dirty="0">
                <a:effectLst>
                  <a:outerShdw blurRad="38100" dist="38100" dir="2700000" algn="tl">
                    <a:srgbClr val="000000">
                      <a:alpha val="43137"/>
                    </a:srgbClr>
                  </a:outerShdw>
                </a:effectLst>
                <a:highlight>
                  <a:srgbClr val="E19EBD"/>
                </a:highlight>
              </a:rPr>
              <a:t>山の中での礼拝</a:t>
            </a:r>
            <a:r>
              <a:rPr lang="en" sz="2000" dirty="0">
                <a:effectLst>
                  <a:outerShdw blurRad="38100" dist="38100" dir="2700000" algn="tl">
                    <a:srgbClr val="000000">
                      <a:alpha val="43137"/>
                    </a:srgbClr>
                  </a:outerShdw>
                </a:effectLst>
                <a:highlight>
                  <a:srgbClr val="E19EBD"/>
                </a:highlight>
              </a:rPr>
              <a:t>:</a:t>
            </a:r>
          </a:p>
          <a:p>
            <a:pPr lvl="1">
              <a:spcBef>
                <a:spcPts val="600"/>
              </a:spcBef>
            </a:pPr>
            <a:r>
              <a:rPr lang="ja-JP" altLang="en-US" sz="2000" b="1" dirty="0">
                <a:solidFill>
                  <a:schemeClr val="bg1"/>
                </a:solidFill>
                <a:effectLst>
                  <a:glow rad="38100">
                    <a:srgbClr val="345E4D"/>
                  </a:glow>
                  <a:outerShdw blurRad="38100" dist="38100" dir="2700000" algn="tl">
                    <a:srgbClr val="000000">
                      <a:alpha val="43137"/>
                    </a:srgbClr>
                  </a:outerShdw>
                </a:effectLst>
              </a:rPr>
              <a:t>再生の祭壇　</a:t>
            </a:r>
            <a:r>
              <a:rPr lang="en" b="1" dirty="0">
                <a:solidFill>
                  <a:schemeClr val="bg1"/>
                </a:solidFill>
                <a:effectLst>
                  <a:glow rad="38100">
                    <a:srgbClr val="345E4D"/>
                  </a:glow>
                  <a:outerShdw blurRad="38100" dist="38100" dir="2700000" algn="tl">
                    <a:srgbClr val="000000">
                      <a:alpha val="43137"/>
                    </a:srgbClr>
                  </a:outerShdw>
                </a:effectLst>
                <a:latin typeface="+mn-ea"/>
              </a:rPr>
              <a:t>(</a:t>
            </a:r>
            <a:r>
              <a:rPr lang="ja-JP" altLang="en-US" b="1" dirty="0">
                <a:solidFill>
                  <a:schemeClr val="bg1"/>
                </a:solidFill>
                <a:effectLst>
                  <a:glow rad="38100">
                    <a:srgbClr val="345E4D"/>
                  </a:glow>
                  <a:outerShdw blurRad="38100" dist="38100" dir="2700000" algn="tl">
                    <a:srgbClr val="000000">
                      <a:alpha val="43137"/>
                    </a:srgbClr>
                  </a:outerShdw>
                </a:effectLst>
                <a:latin typeface="+mn-ea"/>
              </a:rPr>
              <a:t>ヨシュア記</a:t>
            </a:r>
            <a:r>
              <a:rPr lang="en" b="1" dirty="0">
                <a:solidFill>
                  <a:schemeClr val="bg1"/>
                </a:solidFill>
                <a:effectLst>
                  <a:glow rad="38100">
                    <a:srgbClr val="345E4D"/>
                  </a:glow>
                  <a:outerShdw blurRad="38100" dist="38100" dir="2700000" algn="tl">
                    <a:srgbClr val="000000">
                      <a:alpha val="43137"/>
                    </a:srgbClr>
                  </a:outerShdw>
                </a:effectLst>
                <a:latin typeface="+mn-ea"/>
              </a:rPr>
              <a:t>8:30-31)</a:t>
            </a:r>
          </a:p>
          <a:p>
            <a:pPr lvl="1">
              <a:spcBef>
                <a:spcPts val="600"/>
              </a:spcBef>
            </a:pPr>
            <a:r>
              <a:rPr lang="ja-JP" altLang="en-US" sz="2000" b="1" dirty="0">
                <a:solidFill>
                  <a:schemeClr val="bg1"/>
                </a:solidFill>
                <a:effectLst>
                  <a:glow rad="38100">
                    <a:srgbClr val="345E4D"/>
                  </a:glow>
                  <a:outerShdw blurRad="38100" dist="38100" dir="2700000" algn="tl">
                    <a:srgbClr val="000000">
                      <a:alpha val="43137"/>
                    </a:srgbClr>
                  </a:outerShdw>
                </a:effectLst>
              </a:rPr>
              <a:t>石に刻む　</a:t>
            </a:r>
            <a:r>
              <a:rPr lang="en" b="1" dirty="0">
                <a:solidFill>
                  <a:schemeClr val="bg1"/>
                </a:solidFill>
                <a:effectLst>
                  <a:glow rad="38100">
                    <a:srgbClr val="345E4D"/>
                  </a:glow>
                  <a:outerShdw blurRad="38100" dist="38100" dir="2700000" algn="tl">
                    <a:srgbClr val="000000">
                      <a:alpha val="43137"/>
                    </a:srgbClr>
                  </a:outerShdw>
                </a:effectLst>
                <a:latin typeface="+mn-ea"/>
              </a:rPr>
              <a:t>(</a:t>
            </a:r>
            <a:r>
              <a:rPr lang="ja-JP" altLang="en-US" b="1" dirty="0">
                <a:solidFill>
                  <a:schemeClr val="bg1"/>
                </a:solidFill>
                <a:effectLst>
                  <a:glow rad="38100">
                    <a:srgbClr val="345E4D"/>
                  </a:glow>
                  <a:outerShdw blurRad="38100" dist="38100" dir="2700000" algn="tl">
                    <a:srgbClr val="000000">
                      <a:alpha val="43137"/>
                    </a:srgbClr>
                  </a:outerShdw>
                </a:effectLst>
                <a:latin typeface="+mn-ea"/>
              </a:rPr>
              <a:t>ヨシュア記</a:t>
            </a:r>
            <a:r>
              <a:rPr lang="en" b="1" dirty="0">
                <a:solidFill>
                  <a:schemeClr val="bg1"/>
                </a:solidFill>
                <a:effectLst>
                  <a:glow rad="38100">
                    <a:srgbClr val="345E4D"/>
                  </a:glow>
                  <a:outerShdw blurRad="38100" dist="38100" dir="2700000" algn="tl">
                    <a:srgbClr val="000000">
                      <a:alpha val="43137"/>
                    </a:srgbClr>
                  </a:outerShdw>
                </a:effectLst>
                <a:latin typeface="+mn-ea"/>
              </a:rPr>
              <a:t>8:32-35)</a:t>
            </a:r>
          </a:p>
          <a:p>
            <a:pPr>
              <a:spcBef>
                <a:spcPts val="1800"/>
              </a:spcBef>
            </a:pPr>
            <a:r>
              <a:rPr lang="en" sz="2000" dirty="0">
                <a:effectLst>
                  <a:outerShdw blurRad="38100" dist="38100" dir="2700000" algn="tl">
                    <a:srgbClr val="000000">
                      <a:alpha val="43137"/>
                    </a:srgbClr>
                  </a:outerShdw>
                </a:effectLst>
                <a:highlight>
                  <a:srgbClr val="F39D91"/>
                </a:highlight>
              </a:rPr>
              <a:t> </a:t>
            </a:r>
            <a:r>
              <a:rPr lang="ja-JP" altLang="en-US" sz="2000" dirty="0">
                <a:effectLst>
                  <a:outerShdw blurRad="38100" dist="38100" dir="2700000" algn="tl">
                    <a:srgbClr val="000000">
                      <a:alpha val="43137"/>
                    </a:srgbClr>
                  </a:outerShdw>
                </a:effectLst>
                <a:highlight>
                  <a:srgbClr val="F39D91"/>
                </a:highlight>
              </a:rPr>
              <a:t>礼拝するための特別な場所</a:t>
            </a:r>
            <a:r>
              <a:rPr lang="en" sz="2000" dirty="0">
                <a:effectLst>
                  <a:outerShdw blurRad="38100" dist="38100" dir="2700000" algn="tl">
                    <a:srgbClr val="000000">
                      <a:alpha val="43137"/>
                    </a:srgbClr>
                  </a:outerShdw>
                </a:effectLst>
                <a:highlight>
                  <a:srgbClr val="F39D91"/>
                </a:highlight>
              </a:rPr>
              <a:t>:</a:t>
            </a:r>
          </a:p>
          <a:p>
            <a:pPr lvl="1">
              <a:spcBef>
                <a:spcPts val="600"/>
              </a:spcBef>
            </a:pPr>
            <a:r>
              <a:rPr lang="ja-JP" altLang="en-US" sz="2000" b="1" dirty="0">
                <a:solidFill>
                  <a:schemeClr val="bg1"/>
                </a:solidFill>
                <a:effectLst>
                  <a:glow rad="38100">
                    <a:srgbClr val="345E4D"/>
                  </a:glow>
                  <a:outerShdw blurRad="38100" dist="38100" dir="2700000" algn="tl">
                    <a:srgbClr val="000000">
                      <a:alpha val="43137"/>
                    </a:srgbClr>
                  </a:outerShdw>
                </a:effectLst>
              </a:rPr>
              <a:t>主の臨在を切望する　</a:t>
            </a:r>
            <a:r>
              <a:rPr lang="en" b="1" dirty="0">
                <a:solidFill>
                  <a:schemeClr val="bg1"/>
                </a:solidFill>
                <a:effectLst>
                  <a:glow rad="38100">
                    <a:srgbClr val="345E4D"/>
                  </a:glow>
                  <a:outerShdw blurRad="38100" dist="38100" dir="2700000" algn="tl">
                    <a:srgbClr val="000000">
                      <a:alpha val="43137"/>
                    </a:srgbClr>
                  </a:outerShdw>
                </a:effectLst>
                <a:latin typeface="+mn-ea"/>
              </a:rPr>
              <a:t>(</a:t>
            </a:r>
            <a:r>
              <a:rPr lang="ja-JP" altLang="en-US" b="1" dirty="0">
                <a:solidFill>
                  <a:schemeClr val="bg1"/>
                </a:solidFill>
                <a:effectLst>
                  <a:glow rad="38100">
                    <a:srgbClr val="345E4D"/>
                  </a:glow>
                  <a:outerShdw blurRad="38100" dist="38100" dir="2700000" algn="tl">
                    <a:srgbClr val="000000">
                      <a:alpha val="43137"/>
                    </a:srgbClr>
                  </a:outerShdw>
                </a:effectLst>
                <a:latin typeface="+mn-ea"/>
              </a:rPr>
              <a:t>ヨシュア記</a:t>
            </a:r>
            <a:r>
              <a:rPr lang="en" b="1" dirty="0">
                <a:solidFill>
                  <a:schemeClr val="bg1"/>
                </a:solidFill>
                <a:effectLst>
                  <a:glow rad="38100">
                    <a:srgbClr val="345E4D"/>
                  </a:glow>
                  <a:outerShdw blurRad="38100" dist="38100" dir="2700000" algn="tl">
                    <a:srgbClr val="000000">
                      <a:alpha val="43137"/>
                    </a:srgbClr>
                  </a:outerShdw>
                </a:effectLst>
                <a:latin typeface="+mn-ea"/>
              </a:rPr>
              <a:t>18:1)</a:t>
            </a: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9" y="97919"/>
            <a:ext cx="9258301" cy="677108"/>
          </a:xfrm>
          <a:prstGeom prst="rect">
            <a:avLst/>
          </a:prstGeom>
          <a:noFill/>
        </p:spPr>
        <p:txBody>
          <a:bodyPr wrap="square" rtlCol="0">
            <a:spAutoFit/>
          </a:bodyPr>
          <a:lstStyle/>
          <a:p>
            <a:pPr>
              <a:spcBef>
                <a:spcPts val="600"/>
              </a:spcBef>
            </a:pPr>
            <a:r>
              <a:rPr lang="ja-JP" altLang="en-US" sz="1900" b="1" dirty="0">
                <a:latin typeface="+mn-ea"/>
              </a:rPr>
              <a:t>ヨルダン川の奇跡的な渡りの際、カナン人の王たちは皆恐怖に陥りました　　　（ヨシュ </a:t>
            </a:r>
            <a:r>
              <a:rPr lang="en-US" altLang="ja-JP" sz="1900" b="1" dirty="0">
                <a:latin typeface="+mn-ea"/>
              </a:rPr>
              <a:t>5:1</a:t>
            </a:r>
            <a:r>
              <a:rPr lang="ja-JP" altLang="en-US" sz="1900" b="1" dirty="0">
                <a:latin typeface="+mn-ea"/>
              </a:rPr>
              <a:t>）。地はすぐに征服できる状態になりました。</a:t>
            </a:r>
            <a:endParaRPr lang="en" sz="1900" b="1" dirty="0">
              <a:latin typeface="+mn-ea"/>
            </a:endParaRPr>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2" y="2342648"/>
            <a:ext cx="9254275" cy="677108"/>
          </a:xfrm>
          <a:prstGeom prst="rect">
            <a:avLst/>
          </a:prstGeom>
          <a:noFill/>
        </p:spPr>
        <p:txBody>
          <a:bodyPr wrap="square">
            <a:spAutoFit/>
          </a:bodyPr>
          <a:lstStyle/>
          <a:p>
            <a:pPr>
              <a:spcBef>
                <a:spcPts val="600"/>
              </a:spcBef>
            </a:pPr>
            <a:r>
              <a:rPr lang="ja-JP" altLang="en-US" sz="1900" b="1" dirty="0">
                <a:latin typeface="+mn-ea"/>
              </a:rPr>
              <a:t>征服がほぼ完了したころ、彼らは崇拝の新たな画期的な成果を達成しました。　　シロに聖所を建設したのです。</a:t>
            </a:r>
            <a:endParaRPr lang="en" sz="1900" b="1" dirty="0">
              <a:latin typeface="+mn-ea"/>
            </a:endParaRPr>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2" y="1612764"/>
            <a:ext cx="9254275" cy="677108"/>
          </a:xfrm>
          <a:prstGeom prst="rect">
            <a:avLst/>
          </a:prstGeom>
          <a:noFill/>
        </p:spPr>
        <p:txBody>
          <a:bodyPr wrap="square">
            <a:spAutoFit/>
          </a:bodyPr>
          <a:lstStyle/>
          <a:p>
            <a:pPr>
              <a:spcBef>
                <a:spcPts val="600"/>
              </a:spcBef>
            </a:pPr>
            <a:r>
              <a:rPr lang="ja-JP" altLang="en-US" sz="1900" b="1" dirty="0">
                <a:latin typeface="+mn-ea"/>
              </a:rPr>
              <a:t>彼らは征服の途中で、エバル山とゲリジム山の間の大集会で、自分たちを主に　　再び捧げるために休憩を取ることも決めました。</a:t>
            </a:r>
            <a:endParaRPr lang="en" sz="1900" b="1" dirty="0">
              <a:latin typeface="+mn-ea"/>
            </a:endParaRPr>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2" y="832749"/>
            <a:ext cx="9254275" cy="677108"/>
          </a:xfrm>
          <a:prstGeom prst="rect">
            <a:avLst/>
          </a:prstGeom>
          <a:noFill/>
        </p:spPr>
        <p:txBody>
          <a:bodyPr wrap="square">
            <a:spAutoFit/>
          </a:bodyPr>
          <a:lstStyle/>
          <a:p>
            <a:pPr>
              <a:spcBef>
                <a:spcPts val="600"/>
              </a:spcBef>
            </a:pPr>
            <a:r>
              <a:rPr lang="ja-JP" altLang="en-US" sz="1900" b="1" dirty="0">
                <a:latin typeface="+mn-ea"/>
              </a:rPr>
              <a:t>しかし、これはイスラエルにとって最優先事項ではありませんでした。彼らは　　まず神との交わりを求めなければならなかったのです。</a:t>
            </a:r>
            <a:endParaRPr lang="en" sz="1900" b="1" dirty="0">
              <a:latin typeface="+mn-ea"/>
            </a:endParaRPr>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8"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500" fill="hold"/>
                                        <p:tgtEl>
                                          <p:spTgt spid="38"/>
                                        </p:tgtEl>
                                        <p:attrNameLst>
                                          <p:attrName>ppt_x</p:attrName>
                                        </p:attrNameLst>
                                      </p:cBhvr>
                                      <p:tavLst>
                                        <p:tav tm="0">
                                          <p:val>
                                            <p:strVal val="#ppt_x-#ppt_w/2"/>
                                          </p:val>
                                        </p:tav>
                                        <p:tav tm="100000">
                                          <p:val>
                                            <p:strVal val="#ppt_x"/>
                                          </p:val>
                                        </p:tav>
                                      </p:tavLst>
                                    </p:anim>
                                    <p:anim calcmode="lin" valueType="num">
                                      <p:cBhvr>
                                        <p:cTn id="73" dur="500" fill="hold"/>
                                        <p:tgtEl>
                                          <p:spTgt spid="38"/>
                                        </p:tgtEl>
                                        <p:attrNameLst>
                                          <p:attrName>ppt_y</p:attrName>
                                        </p:attrNameLst>
                                      </p:cBhvr>
                                      <p:tavLst>
                                        <p:tav tm="0">
                                          <p:val>
                                            <p:strVal val="#ppt_y"/>
                                          </p:val>
                                        </p:tav>
                                        <p:tav tm="100000">
                                          <p:val>
                                            <p:strVal val="#ppt_y"/>
                                          </p:val>
                                        </p:tav>
                                      </p:tavLst>
                                    </p:anim>
                                    <p:anim calcmode="lin" valueType="num">
                                      <p:cBhvr>
                                        <p:cTn id="74" dur="500" fill="hold"/>
                                        <p:tgtEl>
                                          <p:spTgt spid="38"/>
                                        </p:tgtEl>
                                        <p:attrNameLst>
                                          <p:attrName>ppt_w</p:attrName>
                                        </p:attrNameLst>
                                      </p:cBhvr>
                                      <p:tavLst>
                                        <p:tav tm="0">
                                          <p:val>
                                            <p:fltVal val="0"/>
                                          </p:val>
                                        </p:tav>
                                        <p:tav tm="100000">
                                          <p:val>
                                            <p:strVal val="#ppt_w"/>
                                          </p:val>
                                        </p:tav>
                                      </p:tavLst>
                                    </p:anim>
                                    <p:anim calcmode="lin" valueType="num">
                                      <p:cBhvr>
                                        <p:cTn id="75" dur="500" fill="hold"/>
                                        <p:tgtEl>
                                          <p:spTgt spid="38"/>
                                        </p:tgtEl>
                                        <p:attrNameLst>
                                          <p:attrName>ppt_h</p:attrName>
                                        </p:attrNameLst>
                                      </p:cBhvr>
                                      <p:tavLst>
                                        <p:tav tm="0">
                                          <p:val>
                                            <p:strVal val="#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53" presetClass="entr" presetSubtype="16"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500" fill="hold"/>
                                        <p:tgtEl>
                                          <p:spTgt spid="23"/>
                                        </p:tgtEl>
                                        <p:attrNameLst>
                                          <p:attrName>ppt_w</p:attrName>
                                        </p:attrNameLst>
                                      </p:cBhvr>
                                      <p:tavLst>
                                        <p:tav tm="0">
                                          <p:val>
                                            <p:fltVal val="0"/>
                                          </p:val>
                                        </p:tav>
                                        <p:tav tm="100000">
                                          <p:val>
                                            <p:strVal val="#ppt_w"/>
                                          </p:val>
                                        </p:tav>
                                      </p:tavLst>
                                    </p:anim>
                                    <p:anim calcmode="lin" valueType="num">
                                      <p:cBhvr>
                                        <p:cTn id="84" dur="500" fill="hold"/>
                                        <p:tgtEl>
                                          <p:spTgt spid="23"/>
                                        </p:tgtEl>
                                        <p:attrNameLst>
                                          <p:attrName>ppt_h</p:attrName>
                                        </p:attrNameLst>
                                      </p:cBhvr>
                                      <p:tavLst>
                                        <p:tav tm="0">
                                          <p:val>
                                            <p:fltVal val="0"/>
                                          </p:val>
                                        </p:tav>
                                        <p:tav tm="100000">
                                          <p:val>
                                            <p:strVal val="#ppt_h"/>
                                          </p:val>
                                        </p:tav>
                                      </p:tavLst>
                                    </p:anim>
                                    <p:animEffect transition="in" filter="fade">
                                      <p:cBhvr>
                                        <p:cTn id="85" dur="500"/>
                                        <p:tgtEl>
                                          <p:spTgt spid="23"/>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500"/>
                            </p:stCondLst>
                            <p:childTnLst>
                              <p:par>
                                <p:cTn id="90" presetID="53" presetClass="entr" presetSubtype="16" fill="hold" nodeType="after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7" presetClass="entr" presetSubtype="8" fill="hold" nodeType="click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500" fill="hold"/>
                                        <p:tgtEl>
                                          <p:spTgt spid="36"/>
                                        </p:tgtEl>
                                        <p:attrNameLst>
                                          <p:attrName>ppt_x</p:attrName>
                                        </p:attrNameLst>
                                      </p:cBhvr>
                                      <p:tavLst>
                                        <p:tav tm="0">
                                          <p:val>
                                            <p:strVal val="#ppt_x-#ppt_w/2"/>
                                          </p:val>
                                        </p:tav>
                                        <p:tav tm="100000">
                                          <p:val>
                                            <p:strVal val="#ppt_x"/>
                                          </p:val>
                                        </p:tav>
                                      </p:tavLst>
                                    </p:anim>
                                    <p:anim calcmode="lin" valueType="num">
                                      <p:cBhvr>
                                        <p:cTn id="103" dur="500" fill="hold"/>
                                        <p:tgtEl>
                                          <p:spTgt spid="36"/>
                                        </p:tgtEl>
                                        <p:attrNameLst>
                                          <p:attrName>ppt_y</p:attrName>
                                        </p:attrNameLst>
                                      </p:cBhvr>
                                      <p:tavLst>
                                        <p:tav tm="0">
                                          <p:val>
                                            <p:strVal val="#ppt_y"/>
                                          </p:val>
                                        </p:tav>
                                        <p:tav tm="100000">
                                          <p:val>
                                            <p:strVal val="#ppt_y"/>
                                          </p:val>
                                        </p:tav>
                                      </p:tavLst>
                                    </p:anim>
                                    <p:anim calcmode="lin" valueType="num">
                                      <p:cBhvr>
                                        <p:cTn id="104" dur="500" fill="hold"/>
                                        <p:tgtEl>
                                          <p:spTgt spid="36"/>
                                        </p:tgtEl>
                                        <p:attrNameLst>
                                          <p:attrName>ppt_w</p:attrName>
                                        </p:attrNameLst>
                                      </p:cBhvr>
                                      <p:tavLst>
                                        <p:tav tm="0">
                                          <p:val>
                                            <p:fltVal val="0"/>
                                          </p:val>
                                        </p:tav>
                                        <p:tav tm="100000">
                                          <p:val>
                                            <p:strVal val="#ppt_w"/>
                                          </p:val>
                                        </p:tav>
                                      </p:tavLst>
                                    </p:anim>
                                    <p:anim calcmode="lin" valueType="num">
                                      <p:cBhvr>
                                        <p:cTn id="105" dur="500" fill="hold"/>
                                        <p:tgtEl>
                                          <p:spTgt spid="36"/>
                                        </p:tgtEl>
                                        <p:attrNameLst>
                                          <p:attrName>ppt_h</p:attrName>
                                        </p:attrNameLst>
                                      </p:cBhvr>
                                      <p:tavLst>
                                        <p:tav tm="0">
                                          <p:val>
                                            <p:strVal val="#ppt_h"/>
                                          </p:val>
                                        </p:tav>
                                        <p:tav tm="100000">
                                          <p:val>
                                            <p:strVal val="#ppt_h"/>
                                          </p:val>
                                        </p:tav>
                                      </p:tavLst>
                                    </p:anim>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2">
                                            <p:txEl>
                                              <p:pRg st="6" end="6"/>
                                            </p:txEl>
                                          </p:spTgt>
                                        </p:tgtEl>
                                        <p:attrNameLst>
                                          <p:attrName>style.visibility</p:attrName>
                                        </p:attrNameLst>
                                      </p:cBhvr>
                                      <p:to>
                                        <p:strVal val="visible"/>
                                      </p:to>
                                    </p:set>
                                    <p:animEffect transition="in" filter="wipe(left)">
                                      <p:cBhvr>
                                        <p:cTn id="109" dur="500"/>
                                        <p:tgtEl>
                                          <p:spTgt spid="2">
                                            <p:txEl>
                                              <p:pRg st="6" end="6"/>
                                            </p:txEl>
                                          </p:spTgt>
                                        </p:tgtEl>
                                      </p:cBhvr>
                                    </p:animEffect>
                                  </p:childTnLst>
                                </p:cTn>
                              </p:par>
                            </p:childTnLst>
                          </p:cTn>
                        </p:par>
                        <p:par>
                          <p:cTn id="110" fill="hold">
                            <p:stCondLst>
                              <p:cond delay="1000"/>
                            </p:stCondLst>
                            <p:childTnLst>
                              <p:par>
                                <p:cTn id="111" presetID="53" presetClass="entr" presetSubtype="16"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 calcmode="lin" valueType="num">
                                      <p:cBhvr>
                                        <p:cTn id="113" dur="500" fill="hold"/>
                                        <p:tgtEl>
                                          <p:spTgt spid="17"/>
                                        </p:tgtEl>
                                        <p:attrNameLst>
                                          <p:attrName>ppt_w</p:attrName>
                                        </p:attrNameLst>
                                      </p:cBhvr>
                                      <p:tavLst>
                                        <p:tav tm="0">
                                          <p:val>
                                            <p:fltVal val="0"/>
                                          </p:val>
                                        </p:tav>
                                        <p:tav tm="100000">
                                          <p:val>
                                            <p:strVal val="#ppt_w"/>
                                          </p:val>
                                        </p:tav>
                                      </p:tavLst>
                                    </p:anim>
                                    <p:anim calcmode="lin" valueType="num">
                                      <p:cBhvr>
                                        <p:cTn id="114" dur="500" fill="hold"/>
                                        <p:tgtEl>
                                          <p:spTgt spid="17"/>
                                        </p:tgtEl>
                                        <p:attrNameLst>
                                          <p:attrName>ppt_h</p:attrName>
                                        </p:attrNameLst>
                                      </p:cBhvr>
                                      <p:tavLst>
                                        <p:tav tm="0">
                                          <p:val>
                                            <p:fltVal val="0"/>
                                          </p:val>
                                        </p:tav>
                                        <p:tav tm="100000">
                                          <p:val>
                                            <p:strVal val="#ppt_h"/>
                                          </p:val>
                                        </p:tav>
                                      </p:tavLst>
                                    </p:anim>
                                    <p:animEffect transition="in" filter="fade">
                                      <p:cBhvr>
                                        <p:cTn id="115" dur="500"/>
                                        <p:tgtEl>
                                          <p:spTgt spid="17"/>
                                        </p:tgtEl>
                                      </p:cBhvr>
                                    </p:animEffect>
                                  </p:childTnLst>
                                </p:cTn>
                              </p:par>
                            </p:childTnLst>
                          </p:cTn>
                        </p:par>
                        <p:par>
                          <p:cTn id="116" fill="hold">
                            <p:stCondLst>
                              <p:cond delay="1500"/>
                            </p:stCondLst>
                            <p:childTnLst>
                              <p:par>
                                <p:cTn id="117" presetID="22" presetClass="entr" presetSubtype="8" fill="hold" grpId="0" nodeType="afterEffect">
                                  <p:stCondLst>
                                    <p:cond delay="0"/>
                                  </p:stCondLst>
                                  <p:childTnLst>
                                    <p:set>
                                      <p:cBhvr>
                                        <p:cTn id="118" dur="1" fill="hold">
                                          <p:stCondLst>
                                            <p:cond delay="0"/>
                                          </p:stCondLst>
                                        </p:cTn>
                                        <p:tgtEl>
                                          <p:spTgt spid="2">
                                            <p:txEl>
                                              <p:pRg st="7" end="7"/>
                                            </p:txEl>
                                          </p:spTgt>
                                        </p:tgtEl>
                                        <p:attrNameLst>
                                          <p:attrName>style.visibility</p:attrName>
                                        </p:attrNameLst>
                                      </p:cBhvr>
                                      <p:to>
                                        <p:strVal val="visible"/>
                                      </p:to>
                                    </p:set>
                                    <p:animEffect transition="in" filter="wipe(left)">
                                      <p:cBhvr>
                                        <p:cTn id="11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69322" y="487832"/>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7200" b="1" dirty="0">
                <a:ln/>
                <a:solidFill>
                  <a:srgbClr val="B63D3B"/>
                </a:solidFill>
                <a:effectLst>
                  <a:outerShdw blurRad="38100" dist="38100" dir="2700000" algn="tl">
                    <a:schemeClr val="accent3">
                      <a:lumMod val="60000"/>
                      <a:lumOff val="40000"/>
                    </a:schemeClr>
                  </a:outerShdw>
                </a:effectLst>
              </a:rPr>
              <a:t>征服する前に　　礼拝する</a:t>
            </a:r>
            <a:endParaRPr lang="en" sz="7200" b="1" dirty="0">
              <a:ln/>
              <a:solidFill>
                <a:srgbClr val="B63D3B"/>
              </a:solidFill>
              <a:effectLst>
                <a:outerShdw blurRad="38100" dist="38100" dir="2700000" algn="tl">
                  <a:schemeClr val="accent3">
                    <a:lumMod val="60000"/>
                    <a:lumOff val="40000"/>
                  </a:schemeClr>
                </a:outerShdw>
              </a:effectLst>
            </a:endParaRP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まず契約</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767A6C4F-514C-C6C4-D159-CDD8901E8590}"/>
              </a:ext>
            </a:extLst>
          </p:cNvPr>
          <p:cNvSpPr txBox="1"/>
          <p:nvPr/>
        </p:nvSpPr>
        <p:spPr>
          <a:xfrm>
            <a:off x="1500378" y="679535"/>
            <a:ext cx="9582150" cy="707886"/>
          </a:xfrm>
          <a:prstGeom prst="rect">
            <a:avLst/>
          </a:prstGeom>
          <a:noFill/>
        </p:spPr>
        <p:txBody>
          <a:bodyPr wrap="square">
            <a:spAutoFit/>
          </a:bodyPr>
          <a:lstStyle/>
          <a:p>
            <a:pPr algn="ctr"/>
            <a:r>
              <a:rPr lang="ja-JP" altLang="en-US" sz="2000" b="1" dirty="0">
                <a:solidFill>
                  <a:schemeClr val="accent6">
                    <a:lumMod val="40000"/>
                    <a:lumOff val="60000"/>
                  </a:schemeClr>
                </a:solidFill>
                <a:effectLst>
                  <a:outerShdw blurRad="38100" dist="38100" dir="2700000" algn="tl">
                    <a:srgbClr val="000000">
                      <a:alpha val="43137"/>
                    </a:srgbClr>
                  </a:outerShdw>
                </a:effectLst>
                <a:latin typeface="+mn-ea"/>
              </a:rPr>
              <a:t>そのとき、主はヨシュアに、火打ち石の刃物を作り、もう一度イスラエルの人々に割礼を施せ、とお命じになった。</a:t>
            </a:r>
            <a:r>
              <a:rPr lang="en-US" sz="2000" b="1" dirty="0">
                <a:solidFill>
                  <a:schemeClr val="accent6">
                    <a:lumMod val="40000"/>
                    <a:lumOff val="60000"/>
                  </a:schemeClr>
                </a:solidFill>
                <a:effectLst>
                  <a:outerShdw blurRad="38100" dist="38100" dir="2700000" algn="tl">
                    <a:srgbClr val="000000">
                      <a:alpha val="43137"/>
                    </a:srgbClr>
                  </a:outerShdw>
                </a:effectLst>
                <a:latin typeface="+mn-ea"/>
              </a:rPr>
              <a:t> </a:t>
            </a:r>
            <a:r>
              <a:rPr lang="en" sz="2000" b="1" dirty="0">
                <a:solidFill>
                  <a:schemeClr val="accent6">
                    <a:lumMod val="40000"/>
                    <a:lumOff val="60000"/>
                  </a:schemeClr>
                </a:solidFill>
                <a:effectLst>
                  <a:outerShdw blurRad="38100" dist="38100" dir="2700000" algn="tl">
                    <a:srgbClr val="000000">
                      <a:alpha val="43137"/>
                    </a:srgbClr>
                  </a:outerShdw>
                </a:effectLst>
                <a:latin typeface="+mn-ea"/>
              </a:rPr>
              <a:t>(</a:t>
            </a:r>
            <a:r>
              <a:rPr lang="ja-JP" altLang="en-US" sz="2000" b="1" dirty="0">
                <a:solidFill>
                  <a:schemeClr val="accent6">
                    <a:lumMod val="40000"/>
                    <a:lumOff val="60000"/>
                  </a:schemeClr>
                </a:solidFill>
                <a:effectLst>
                  <a:outerShdw blurRad="38100" dist="38100" dir="2700000" algn="tl">
                    <a:srgbClr val="000000">
                      <a:alpha val="43137"/>
                    </a:srgbClr>
                  </a:outerShdw>
                </a:effectLst>
                <a:latin typeface="+mn-ea"/>
              </a:rPr>
              <a:t>ヨシュア記</a:t>
            </a:r>
            <a:r>
              <a:rPr lang="en" sz="2000" b="1" dirty="0">
                <a:solidFill>
                  <a:schemeClr val="accent6">
                    <a:lumMod val="40000"/>
                    <a:lumOff val="60000"/>
                  </a:schemeClr>
                </a:solidFill>
                <a:effectLst>
                  <a:outerShdw blurRad="38100" dist="38100" dir="2700000" algn="tl">
                    <a:srgbClr val="000000">
                      <a:alpha val="43137"/>
                    </a:srgbClr>
                  </a:outerShdw>
                </a:effectLst>
                <a:latin typeface="+mn-ea"/>
              </a:rPr>
              <a:t> 5:2 )</a:t>
            </a:r>
            <a:endParaRPr lang="es-ES" sz="2000" b="1" dirty="0">
              <a:solidFill>
                <a:schemeClr val="accent6">
                  <a:lumMod val="40000"/>
                  <a:lumOff val="60000"/>
                </a:schemeClr>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88107" y="1534172"/>
            <a:ext cx="8775322" cy="677108"/>
          </a:xfrm>
          <a:prstGeom prst="rect">
            <a:avLst/>
          </a:prstGeom>
          <a:noFill/>
        </p:spPr>
        <p:txBody>
          <a:bodyPr wrap="square" rtlCol="0">
            <a:spAutoFit/>
          </a:bodyPr>
          <a:lstStyle/>
          <a:p>
            <a:pPr>
              <a:spcBef>
                <a:spcPts val="600"/>
              </a:spcBef>
            </a:pPr>
            <a:r>
              <a:rPr lang="ja-JP" altLang="en-US" sz="1900" b="1" dirty="0">
                <a:latin typeface="+mn-ea"/>
              </a:rPr>
              <a:t>ギルガルとは、イスラエルの征服初期における司令部であった陣営に付けられた名称です。この名称にはどのような意味があったのでしょうか</a:t>
            </a:r>
            <a:r>
              <a:rPr lang="ja-JP" altLang="en-US" b="1" dirty="0">
                <a:latin typeface="+mn-ea"/>
              </a:rPr>
              <a:t>（ヨシュ </a:t>
            </a:r>
            <a:r>
              <a:rPr lang="en-US" altLang="ja-JP" b="1" dirty="0">
                <a:latin typeface="+mn-ea"/>
              </a:rPr>
              <a:t>5:9</a:t>
            </a:r>
            <a:r>
              <a:rPr lang="ja-JP" altLang="en-US" b="1" dirty="0">
                <a:latin typeface="+mn-ea"/>
              </a:rPr>
              <a:t>）</a:t>
            </a:r>
            <a:r>
              <a:rPr lang="ja-JP" altLang="en-US" sz="1900" b="1" dirty="0">
                <a:latin typeface="+mn-ea"/>
              </a:rPr>
              <a:t>。</a:t>
            </a:r>
            <a:endParaRPr lang="en" sz="1900" b="1" dirty="0">
              <a:latin typeface="+mn-ea"/>
            </a:endParaRPr>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863429" y="1520068"/>
            <a:ext cx="3167479" cy="2036145"/>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9900" y="4836580"/>
            <a:ext cx="5727322" cy="1846659"/>
          </a:xfrm>
          <a:prstGeom prst="rect">
            <a:avLst/>
          </a:prstGeom>
          <a:noFill/>
        </p:spPr>
        <p:txBody>
          <a:bodyPr wrap="square">
            <a:spAutoFit/>
          </a:bodyPr>
          <a:lstStyle/>
          <a:p>
            <a:pPr>
              <a:spcBef>
                <a:spcPts val="600"/>
              </a:spcBef>
            </a:pPr>
            <a:r>
              <a:rPr lang="ja-JP" altLang="en-US" sz="1900" b="1" dirty="0">
                <a:latin typeface="+mn-ea"/>
              </a:rPr>
              <a:t>契約を更新するには、あの物理的なしるしを繰り返す必要がありました（創</a:t>
            </a:r>
            <a:r>
              <a:rPr lang="en-US" altLang="ja-JP" sz="1900" b="1" dirty="0">
                <a:latin typeface="+mn-ea"/>
              </a:rPr>
              <a:t>17:10</a:t>
            </a:r>
            <a:r>
              <a:rPr lang="ja-JP" altLang="en-US" sz="1900" b="1" dirty="0">
                <a:latin typeface="+mn-ea"/>
              </a:rPr>
              <a:t>）。この行為は、大切なものを最優先にしました。私たちにとって、これは模範となるものです。「何よりもまず、　神の国と神の義を求めなさい。そうすれば、これらのものはみな加えて与えられる」（マタ</a:t>
            </a:r>
            <a:r>
              <a:rPr lang="en-US" altLang="ja-JP" sz="1900" b="1" dirty="0">
                <a:latin typeface="+mn-ea"/>
              </a:rPr>
              <a:t>6:33</a:t>
            </a:r>
            <a:r>
              <a:rPr lang="ja-JP" altLang="en-US" sz="1900" b="1" dirty="0">
                <a:latin typeface="+mn-ea"/>
              </a:rPr>
              <a:t>）。</a:t>
            </a:r>
            <a:endParaRPr lang="en" sz="1900" b="1" dirty="0">
              <a:latin typeface="+mn-ea"/>
            </a:endParaRPr>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88107" y="3677225"/>
            <a:ext cx="12030908" cy="969496"/>
          </a:xfrm>
          <a:prstGeom prst="rect">
            <a:avLst/>
          </a:prstGeom>
          <a:noFill/>
        </p:spPr>
        <p:txBody>
          <a:bodyPr wrap="square">
            <a:spAutoFit/>
          </a:bodyPr>
          <a:lstStyle/>
          <a:p>
            <a:pPr>
              <a:spcBef>
                <a:spcPts val="600"/>
              </a:spcBef>
            </a:pPr>
            <a:r>
              <a:rPr lang="ja-JP" altLang="en-US" sz="1900" b="1" dirty="0">
                <a:latin typeface="+mn-ea"/>
              </a:rPr>
              <a:t>最初の過越祭の前に、イスラエル人の男性は割礼を受けました。割礼を受けていない者は過越祭に参加　　　でき　なかったからです（出 </a:t>
            </a:r>
            <a:r>
              <a:rPr lang="en-US" altLang="ja-JP" sz="1900" b="1" dirty="0">
                <a:latin typeface="+mn-ea"/>
              </a:rPr>
              <a:t>12:48</a:t>
            </a:r>
            <a:r>
              <a:rPr lang="ja-JP" altLang="en-US" sz="1900" b="1" dirty="0">
                <a:latin typeface="+mn-ea"/>
              </a:rPr>
              <a:t>）。しかし、彼らが最初の過越祭でカナンに入ることを拒否したため、　契約は　破られ、荒野で割礼を受けるイスラエル人は一人もいませんでした（ヨシュ </a:t>
            </a:r>
            <a:r>
              <a:rPr lang="en-US" altLang="ja-JP" sz="1900" b="1" dirty="0">
                <a:latin typeface="+mn-ea"/>
              </a:rPr>
              <a:t>5:5</a:t>
            </a:r>
            <a:r>
              <a:rPr lang="ja-JP" altLang="en-US" sz="1900" b="1" dirty="0">
                <a:latin typeface="+mn-ea"/>
              </a:rPr>
              <a:t>）。</a:t>
            </a:r>
            <a:endParaRPr lang="en" sz="1900" b="1" dirty="0">
              <a:latin typeface="+mn-ea"/>
            </a:endParaRPr>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88107" y="2294329"/>
            <a:ext cx="8679090" cy="1261884"/>
          </a:xfrm>
          <a:prstGeom prst="rect">
            <a:avLst/>
          </a:prstGeom>
          <a:noFill/>
        </p:spPr>
        <p:txBody>
          <a:bodyPr wrap="square">
            <a:spAutoFit/>
          </a:bodyPr>
          <a:lstStyle/>
          <a:p>
            <a:pPr>
              <a:spcBef>
                <a:spcPts val="600"/>
              </a:spcBef>
            </a:pPr>
            <a:r>
              <a:rPr lang="ja-JP" altLang="en-US" sz="1900" b="1" dirty="0">
                <a:latin typeface="+mn-ea"/>
              </a:rPr>
              <a:t>エジプトを出てから</a:t>
            </a:r>
            <a:r>
              <a:rPr lang="en-US" altLang="ja-JP" sz="1900" b="1" dirty="0">
                <a:latin typeface="+mn-ea"/>
              </a:rPr>
              <a:t>40</a:t>
            </a:r>
            <a:r>
              <a:rPr lang="ja-JP" altLang="en-US" sz="1900" b="1" dirty="0">
                <a:latin typeface="+mn-ea"/>
              </a:rPr>
              <a:t>年以上が経過していたにもかかわらず、イスラエルは　まだ約束の地に入っていませんでした。しかし今、彼らはその地に足を踏み　入れようとしていました。「エジプトの恥辱」を取り除き、神との契約を　　新たにする時が来たのです。</a:t>
            </a:r>
            <a:endParaRPr lang="en" sz="1900" b="1" dirty="0">
              <a:latin typeface="+mn-ea"/>
            </a:endParaRPr>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a:extLst>
            <a:ext uri="{FF2B5EF4-FFF2-40B4-BE49-F238E27FC236}">
              <a16:creationId xmlns:a16="http://schemas.microsoft.com/office/drawing/2014/main" id="{8008A05F-1970-F137-0584-7E8BC1C3B47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F10642-E495-D7F1-64C8-C9908BDD65EE}"/>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もっと「重要な」事柄のために、</a:t>
            </a:r>
            <a:br>
              <a:rPr kumimoji="1" lang="en-US" altLang="ja-JP" b="1" dirty="0"/>
            </a:br>
            <a:r>
              <a:rPr kumimoji="1" lang="ja-JP" altLang="en-US" b="1" dirty="0"/>
              <a:t>神との時間をないがしろにしてしまった</a:t>
            </a:r>
            <a:br>
              <a:rPr kumimoji="1" lang="en-US" altLang="ja-JP" b="1" dirty="0"/>
            </a:br>
            <a:r>
              <a:rPr kumimoji="1" lang="ja-JP" altLang="en-US" b="1" dirty="0"/>
              <a:t>ときのことを考えてみてください。</a:t>
            </a:r>
            <a:br>
              <a:rPr kumimoji="1" lang="en-US" altLang="ja-JP" b="1" dirty="0"/>
            </a:br>
            <a:r>
              <a:rPr kumimoji="1" lang="ja-JP" altLang="en-US" b="1" dirty="0"/>
              <a:t>なぜこのようなことが</a:t>
            </a:r>
            <a:br>
              <a:rPr kumimoji="1" lang="en-US" altLang="ja-JP" b="1" dirty="0"/>
            </a:br>
            <a:r>
              <a:rPr kumimoji="1" lang="ja-JP" altLang="en-US" b="1" dirty="0"/>
              <a:t>起こりやすいのでしょうか。</a:t>
            </a:r>
            <a:br>
              <a:rPr kumimoji="1" lang="en-US" altLang="ja-JP" b="1" dirty="0"/>
            </a:br>
            <a:r>
              <a:rPr kumimoji="1" lang="ja-JP" altLang="en-US" b="1" dirty="0"/>
              <a:t>また、どうすれば</a:t>
            </a:r>
            <a:br>
              <a:rPr kumimoji="1" lang="en-US" altLang="ja-JP" b="1" dirty="0"/>
            </a:br>
            <a:r>
              <a:rPr kumimoji="1" lang="ja-JP" altLang="en-US" b="1" dirty="0"/>
              <a:t>それに抵抗できるのでしょうか。</a:t>
            </a:r>
          </a:p>
        </p:txBody>
      </p:sp>
    </p:spTree>
    <p:extLst>
      <p:ext uri="{BB962C8B-B14F-4D97-AF65-F5344CB8AC3E}">
        <p14:creationId xmlns:p14="http://schemas.microsoft.com/office/powerpoint/2010/main" val="104721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ja-JP" altLang="en-US" sz="4400" b="1" dirty="0">
                <a:ln w="6600">
                  <a:solidFill>
                    <a:schemeClr val="accent2"/>
                  </a:solidFill>
                  <a:prstDash val="solid"/>
                </a:ln>
                <a:solidFill>
                  <a:srgbClr val="FFFFFF"/>
                </a:solidFill>
                <a:effectLst>
                  <a:outerShdw dist="38100" dir="2700000" algn="tl" rotWithShape="0">
                    <a:schemeClr val="accent2"/>
                  </a:outerShdw>
                </a:effectLst>
              </a:rPr>
              <a:t>過越祭</a:t>
            </a:r>
            <a:endParaRPr lang="en"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83618F4F-227E-49D2-3A14-9A94FF33A7C7}"/>
              </a:ext>
            </a:extLst>
          </p:cNvPr>
          <p:cNvSpPr txBox="1"/>
          <p:nvPr/>
        </p:nvSpPr>
        <p:spPr>
          <a:xfrm>
            <a:off x="1247965" y="654833"/>
            <a:ext cx="10410635" cy="707886"/>
          </a:xfrm>
          <a:prstGeom prst="rect">
            <a:avLst/>
          </a:prstGeom>
          <a:noFill/>
        </p:spPr>
        <p:txBody>
          <a:bodyPr wrap="square">
            <a:spAutoFit/>
          </a:bodyPr>
          <a:lstStyle/>
          <a:p>
            <a:pPr algn="ctr"/>
            <a:r>
              <a:rPr lang="ja-JP" altLang="en-US" sz="2000" b="1" dirty="0">
                <a:solidFill>
                  <a:schemeClr val="accent4">
                    <a:lumMod val="20000"/>
                    <a:lumOff val="80000"/>
                  </a:schemeClr>
                </a:solidFill>
                <a:effectLst>
                  <a:outerShdw blurRad="38100" dist="38100" dir="2700000" algn="tl">
                    <a:srgbClr val="000000">
                      <a:alpha val="43137"/>
                    </a:srgbClr>
                  </a:outerShdw>
                </a:effectLst>
                <a:latin typeface="+mn-ea"/>
              </a:rPr>
              <a:t>イスラエルの人々はギルガルに宿営していたが、その月の十四日の夕刻、エリコの平野で過越祭を祝った。　</a:t>
            </a:r>
            <a:r>
              <a:rPr lang="en" sz="2000" b="1" dirty="0">
                <a:solidFill>
                  <a:schemeClr val="accent4">
                    <a:lumMod val="20000"/>
                    <a:lumOff val="80000"/>
                  </a:schemeClr>
                </a:solidFill>
                <a:effectLst>
                  <a:outerShdw blurRad="38100" dist="38100" dir="2700000" algn="tl">
                    <a:srgbClr val="000000">
                      <a:alpha val="43137"/>
                    </a:srgbClr>
                  </a:outerShdw>
                </a:effectLst>
                <a:latin typeface="+mn-ea"/>
              </a:rPr>
              <a:t> (</a:t>
            </a:r>
            <a:r>
              <a:rPr lang="ja-JP" altLang="en-US" sz="2000" b="1" dirty="0">
                <a:solidFill>
                  <a:schemeClr val="accent4">
                    <a:lumMod val="20000"/>
                    <a:lumOff val="80000"/>
                  </a:schemeClr>
                </a:solidFill>
                <a:effectLst>
                  <a:outerShdw blurRad="38100" dist="38100" dir="2700000" algn="tl">
                    <a:srgbClr val="000000">
                      <a:alpha val="43137"/>
                    </a:srgbClr>
                  </a:outerShdw>
                </a:effectLst>
                <a:latin typeface="+mn-ea"/>
              </a:rPr>
              <a:t>ヨシュア記</a:t>
            </a:r>
            <a:r>
              <a:rPr lang="en" sz="2000" b="1" dirty="0">
                <a:solidFill>
                  <a:schemeClr val="accent4">
                    <a:lumMod val="20000"/>
                    <a:lumOff val="80000"/>
                  </a:schemeClr>
                </a:solidFill>
                <a:effectLst>
                  <a:outerShdw blurRad="38100" dist="38100" dir="2700000" algn="tl">
                    <a:srgbClr val="000000">
                      <a:alpha val="43137"/>
                    </a:srgbClr>
                  </a:outerShdw>
                </a:effectLst>
                <a:latin typeface="+mn-ea"/>
              </a:rPr>
              <a:t>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3">
                    <a:lumMod val="75000"/>
                  </a:schemeClr>
                </a:solidFill>
                <a:effectLst>
                  <a:outerShdw blurRad="38100" dist="38100" dir="2700000" algn="tl">
                    <a:srgbClr val="000000">
                      <a:alpha val="43137"/>
                    </a:srgbClr>
                  </a:outerShdw>
                </a:effectLst>
              </a:rPr>
              <a:t>エジプト</a:t>
            </a:r>
            <a:endParaRPr lang="en" b="1" dirty="0">
              <a:solidFill>
                <a:schemeClr val="accent3">
                  <a:lumMod val="75000"/>
                </a:schemeClr>
              </a:solidFill>
              <a:effectLst>
                <a:outerShdw blurRad="38100" dist="38100" dir="2700000" algn="tl">
                  <a:srgbClr val="000000">
                    <a:alpha val="43137"/>
                  </a:srgbClr>
                </a:outerShdw>
              </a:effectLst>
            </a:endParaRP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3">
                    <a:lumMod val="75000"/>
                  </a:schemeClr>
                </a:solidFill>
                <a:effectLst>
                  <a:outerShdw blurRad="38100" dist="38100" dir="2700000" algn="tl">
                    <a:srgbClr val="000000">
                      <a:alpha val="43137"/>
                    </a:srgbClr>
                  </a:outerShdw>
                </a:effectLst>
              </a:rPr>
              <a:t>カナン</a:t>
            </a: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ja-JP" altLang="en-US" b="1" dirty="0">
                <a:effectLst>
                  <a:outerShdw blurRad="38100" dist="38100" dir="2700000" algn="tl">
                    <a:srgbClr val="000000">
                      <a:alpha val="43137"/>
                    </a:srgbClr>
                  </a:outerShdw>
                </a:effectLst>
              </a:rPr>
              <a:t>割礼と過越祭</a:t>
            </a: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ja-JP" altLang="en-US" b="1" dirty="0">
                <a:effectLst>
                  <a:outerShdw blurRad="38100" dist="38100" dir="2700000" algn="tl">
                    <a:srgbClr val="000000">
                      <a:alpha val="43137"/>
                    </a:srgbClr>
                  </a:outerShdw>
                </a:effectLst>
              </a:rPr>
              <a:t>紅海を　渡る</a:t>
            </a: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ja-JP" altLang="en-US" b="1" dirty="0">
                <a:solidFill>
                  <a:schemeClr val="accent3">
                    <a:lumMod val="75000"/>
                  </a:schemeClr>
                </a:solidFill>
                <a:effectLst>
                  <a:outerShdw blurRad="38100" dist="38100" dir="2700000" algn="tl">
                    <a:srgbClr val="000000">
                      <a:alpha val="43137"/>
                    </a:srgbClr>
                  </a:outerShdw>
                </a:effectLst>
              </a:rPr>
              <a:t>砂漠</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ja-JP" altLang="en-US" b="1" dirty="0">
                <a:effectLst>
                  <a:outerShdw blurRad="38100" dist="38100" dir="2700000" algn="tl">
                    <a:srgbClr val="000000">
                      <a:alpha val="43137"/>
                    </a:srgbClr>
                  </a:outerShdw>
                </a:effectLst>
              </a:rPr>
              <a:t>割礼と過越祭</a:t>
            </a: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ja-JP" altLang="en-US" b="1" dirty="0">
                <a:effectLst>
                  <a:outerShdw blurRad="38100" dist="38100" dir="2700000" algn="tl">
                    <a:srgbClr val="000000">
                      <a:alpha val="43137"/>
                    </a:srgbClr>
                  </a:outerShdw>
                </a:effectLst>
              </a:rPr>
              <a:t>ヨルダン横断</a:t>
            </a: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433304"/>
            <a:ext cx="12020551" cy="384721"/>
          </a:xfrm>
          <a:prstGeom prst="rect">
            <a:avLst/>
          </a:prstGeom>
          <a:noFill/>
        </p:spPr>
        <p:txBody>
          <a:bodyPr wrap="square" rtlCol="0">
            <a:spAutoFit/>
          </a:bodyPr>
          <a:lstStyle/>
          <a:p>
            <a:pPr>
              <a:spcBef>
                <a:spcPts val="600"/>
              </a:spcBef>
            </a:pPr>
            <a:r>
              <a:rPr lang="ja-JP" altLang="en-US" sz="1900" b="1" dirty="0"/>
              <a:t>エジプトからカナンまで、イスラエルは「キアズマ」の過程を辿り、出来事を逆順に繰り返した。</a:t>
            </a:r>
            <a:endParaRPr lang="en" sz="1900" b="1" dirty="0"/>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0" y="2945340"/>
            <a:ext cx="5842138" cy="969496"/>
          </a:xfrm>
          <a:prstGeom prst="rect">
            <a:avLst/>
          </a:prstGeom>
          <a:noFill/>
        </p:spPr>
        <p:txBody>
          <a:bodyPr wrap="square" rtlCol="0">
            <a:spAutoFit/>
          </a:bodyPr>
          <a:lstStyle/>
          <a:p>
            <a:pPr>
              <a:spcBef>
                <a:spcPts val="600"/>
              </a:spcBef>
            </a:pPr>
            <a:r>
              <a:rPr lang="ja-JP" altLang="en-US" sz="1900" b="1" dirty="0"/>
              <a:t>最初の過越祭はエジプトからの解放の象徴でした。新しい世代によって祝われた二度目の過越祭は、　約束の地の獲得の象徴でした。</a:t>
            </a:r>
            <a:endParaRPr lang="en" sz="1900" b="1" dirty="0"/>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2" y="5359965"/>
            <a:ext cx="5582272" cy="1261884"/>
          </a:xfrm>
          <a:prstGeom prst="rect">
            <a:avLst/>
          </a:prstGeom>
          <a:noFill/>
        </p:spPr>
        <p:txBody>
          <a:bodyPr wrap="square">
            <a:spAutoFit/>
          </a:bodyPr>
          <a:lstStyle/>
          <a:p>
            <a:pPr>
              <a:spcBef>
                <a:spcPts val="600"/>
              </a:spcBef>
            </a:pPr>
            <a:r>
              <a:rPr lang="ja-JP" altLang="en-US" sz="1900" b="1" dirty="0"/>
              <a:t>それらは今や、私たちをエジプトから（つまり、私たちの罪から）連れ出し、約束の地へと導いてくださる救い主の体と血の象徴なのです（</a:t>
            </a:r>
            <a:r>
              <a:rPr lang="en-US" altLang="ja-JP" sz="1900" b="1" dirty="0"/>
              <a:t>1</a:t>
            </a:r>
            <a:r>
              <a:rPr lang="ja-JP" altLang="en-US" sz="1900" b="1" dirty="0"/>
              <a:t>コリ</a:t>
            </a:r>
            <a:r>
              <a:rPr lang="en-US" altLang="ja-JP" sz="1900" b="1" dirty="0"/>
              <a:t>11:23-26</a:t>
            </a:r>
            <a:r>
              <a:rPr lang="ja-JP" altLang="en-US" sz="1900" b="1" dirty="0"/>
              <a:t>）。</a:t>
            </a:r>
            <a:endParaRPr lang="en" sz="1900" b="1" dirty="0"/>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0" y="4127713"/>
            <a:ext cx="5841308" cy="969496"/>
          </a:xfrm>
          <a:prstGeom prst="rect">
            <a:avLst/>
          </a:prstGeom>
          <a:noFill/>
        </p:spPr>
        <p:txBody>
          <a:bodyPr wrap="square">
            <a:spAutoFit/>
          </a:bodyPr>
          <a:lstStyle/>
          <a:p>
            <a:pPr>
              <a:spcBef>
                <a:spcPts val="600"/>
              </a:spcBef>
            </a:pPr>
            <a:r>
              <a:rPr lang="ja-JP" altLang="en-US" sz="1900" b="1" dirty="0"/>
              <a:t>十字架に架けられる少し前に、イエスはこの儀式に新たな意味と象徴を与えました。子羊はパンとなり​​、血はワインとなったのです。</a:t>
            </a:r>
            <a:endParaRPr lang="en" sz="1900" b="1" dirty="0"/>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a:extLst>
            <a:ext uri="{FF2B5EF4-FFF2-40B4-BE49-F238E27FC236}">
              <a16:creationId xmlns:a16="http://schemas.microsoft.com/office/drawing/2014/main" id="{407978E1-4F5F-418D-69E1-BC8A7123E06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49D4C9-6CA7-A4C8-BB86-EBA77CC29DDE}"/>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主の晩餐を祝っていないときでも、</a:t>
            </a:r>
            <a:br>
              <a:rPr kumimoji="1" lang="en-US" altLang="ja-JP" b="1" dirty="0"/>
            </a:br>
            <a:r>
              <a:rPr kumimoji="1" lang="ja-JP" altLang="en-US" b="1" dirty="0"/>
              <a:t>十字架の現実をいつも</a:t>
            </a:r>
            <a:br>
              <a:rPr kumimoji="1" lang="en-US" altLang="ja-JP" b="1" dirty="0"/>
            </a:br>
            <a:r>
              <a:rPr kumimoji="1" lang="ja-JP" altLang="en-US" b="1" dirty="0"/>
              <a:t>心に留めておくためには、</a:t>
            </a:r>
            <a:br>
              <a:rPr kumimoji="1" lang="en-US" altLang="ja-JP" b="1" dirty="0"/>
            </a:br>
            <a:r>
              <a:rPr kumimoji="1" lang="ja-JP" altLang="en-US" b="1" dirty="0"/>
              <a:t>どんな方法があるでしょうか。</a:t>
            </a:r>
          </a:p>
        </p:txBody>
      </p:sp>
    </p:spTree>
    <p:extLst>
      <p:ext uri="{BB962C8B-B14F-4D97-AF65-F5344CB8AC3E}">
        <p14:creationId xmlns:p14="http://schemas.microsoft.com/office/powerpoint/2010/main" val="25775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2.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1190</TotalTime>
  <Words>3143</Words>
  <Application>Microsoft Office PowerPoint</Application>
  <PresentationFormat>Panorámica</PresentationFormat>
  <Paragraphs>73</Paragraphs>
  <Slides>18</Slides>
  <Notes>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もっと「重要な」事柄のために、 神との時間をないがしろにしてしまった ときのことを考えてみてください。 なぜこのようなことが 起こりやすいのでしょうか。 また、どうすれば それに抵抗できるのでしょうか。</vt:lpstr>
      <vt:lpstr>Presentación de PowerPoint</vt:lpstr>
      <vt:lpstr>主の晩餐を祝っていないときでも、 十字架の現実をいつも 心に留めておくためには、 どんな方法があるでしょうか。</vt:lpstr>
      <vt:lpstr>Presentación de PowerPoint</vt:lpstr>
      <vt:lpstr>Presentación de PowerPoint</vt:lpstr>
      <vt:lpstr>大昔に祭壇を築いたのと 同じ機能を持つ霊的活動で、 今日、私たちができるものは 何でしょうか。</vt:lpstr>
      <vt:lpstr>Presentación de PowerPoint</vt:lpstr>
      <vt:lpstr>生活の忙しさや慌ただしさの中で、 主を忘れた自分の力で 物事を行おうとするのは、 いかに容易なことでしょうか。 特に物事がうまくいっているとき、 なぜそうなりやすいのでしょうか。</vt:lpstr>
      <vt:lpstr>Presentación de PowerPoint</vt:lpstr>
      <vt:lpstr>Presentación de PowerPoint</vt:lpstr>
      <vt:lpstr>ヘブライ6:19、20、9:11、12、10:19～23 を読んでください。 神の物理的な臨在を納める 地上の聖所を自分たちの中に 持たない私たちクリスチャンは、 ヨシュアからどんなことを 学べるでしょうか。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94</cp:revision>
  <dcterms:created xsi:type="dcterms:W3CDTF">2025-10-14T06:18:54Z</dcterms:created>
  <dcterms:modified xsi:type="dcterms:W3CDTF">2025-11-08T17:24:31Z</dcterms:modified>
</cp:coreProperties>
</file>