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6" r:id="rId3"/>
    <p:sldId id="321" r:id="rId4"/>
    <p:sldId id="322" r:id="rId5"/>
    <p:sldId id="257" r:id="rId6"/>
    <p:sldId id="258" r:id="rId7"/>
    <p:sldId id="259" r:id="rId8"/>
    <p:sldId id="323" r:id="rId9"/>
    <p:sldId id="260" r:id="rId10"/>
    <p:sldId id="324" r:id="rId11"/>
    <p:sldId id="320" r:id="rId12"/>
    <p:sldId id="325" r:id="rId13"/>
    <p:sldId id="318" r:id="rId14"/>
    <p:sldId id="263" r:id="rId15"/>
    <p:sldId id="326" r:id="rId16"/>
    <p:sldId id="264" r:id="rId17"/>
    <p:sldId id="327" r:id="rId18"/>
    <p:sldId id="317"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76483F"/>
    <a:srgbClr val="00E668"/>
    <a:srgbClr val="00D25F"/>
    <a:srgbClr val="009AD0"/>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7" d="100"/>
          <a:sy n="37" d="100"/>
        </p:scale>
        <p:origin x="60"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kumimoji="1" lang="ja-JP" altLang="en-US" sz="2000" b="1" dirty="0">
              <a:solidFill>
                <a:schemeClr val="bg1"/>
              </a:solidFill>
              <a:effectLst>
                <a:outerShdw blurRad="38100" dist="38100" dir="2700000" algn="tl">
                  <a:srgbClr val="000000">
                    <a:alpha val="43137"/>
                  </a:srgbClr>
                </a:outerShdw>
              </a:effectLst>
            </a:rPr>
            <a:t>他界する</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nchor="t"/>
        <a:lstStyle/>
        <a:p>
          <a:pPr>
            <a:lnSpc>
              <a:spcPts val="2000"/>
            </a:lnSpc>
          </a:pPr>
          <a:r>
            <a:rPr kumimoji="1" lang="ja-JP" altLang="en-US" sz="2000" b="1" dirty="0">
              <a:solidFill>
                <a:schemeClr val="tx1"/>
              </a:solidFill>
            </a:rPr>
            <a:t>主と共にいられる</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kumimoji="1" lang="ja-JP" altLang="en-US" sz="2000" b="1" dirty="0">
              <a:solidFill>
                <a:schemeClr val="bg1"/>
              </a:solidFill>
              <a:effectLst>
                <a:outerShdw blurRad="38100" dist="38100" dir="2700000" algn="tl">
                  <a:srgbClr val="000000">
                    <a:alpha val="43137"/>
                  </a:srgbClr>
                </a:outerShdw>
              </a:effectLst>
            </a:rPr>
            <a:t>留まる</a:t>
          </a: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kumimoji="1" lang="ja-JP" altLang="en-US" sz="2000" b="1" dirty="0">
              <a:solidFill>
                <a:schemeClr val="tx1"/>
              </a:solidFill>
            </a:rPr>
            <a:t>教会のために</a:t>
          </a: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kumimoji="1" lang="ja-JP" altLang="en-US" sz="2000" b="1" dirty="0"/>
            <a:t>霊的に貧しい</a:t>
          </a: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ja-JP" altLang="en-US" sz="2000" b="1" dirty="0"/>
            <a:t>おとなしい</a:t>
          </a:r>
          <a:endParaRPr lang="en" sz="2000" b="1" dirty="0"/>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kumimoji="1" lang="ja-JP" altLang="en-US" sz="2000" b="1" dirty="0"/>
            <a:t>正義への渇望と飢え</a:t>
          </a: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kumimoji="1" lang="ja-JP" altLang="en-US" sz="2000" b="1" dirty="0"/>
            <a:t>慈悲深い</a:t>
          </a: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kumimoji="1" lang="ja-JP" altLang="en-US" sz="2000" b="1" dirty="0"/>
            <a:t>純粋な心</a:t>
          </a: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kumimoji="1" lang="ja-JP" altLang="en-US" sz="2000" b="1" dirty="0"/>
            <a:t>平和の仲介者</a:t>
          </a: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kumimoji="1" lang="ja-JP" altLang="en-US" sz="2000" b="1" dirty="0"/>
            <a:t>もう一方の頬を差し出す覚悟がある</a:t>
          </a: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kumimoji="1" lang="ja-JP" altLang="en-US" sz="2000" b="1" dirty="0"/>
            <a:t>敵を愛せよ</a:t>
          </a: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kumimoji="1" lang="ja-JP" altLang="en-US" sz="2000" b="1" dirty="0"/>
            <a:t>我らを呪う者を祝福せよ</a:t>
          </a: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kumimoji="1" lang="ja-JP" altLang="en-US" sz="2000" b="1" dirty="0"/>
            <a:t>私たちを憎む者たちに善を行うこと</a:t>
          </a: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kumimoji="1" lang="ja-JP" altLang="en-US" sz="2000" b="1" dirty="0"/>
            <a:t>愛情深く寛大であること</a:t>
          </a: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kumimoji="1" lang="ja-JP" altLang="en-US" sz="2000" b="1" dirty="0"/>
            <a:t>慈悲深く謙虚であること</a:t>
          </a: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kumimoji="1" lang="en-US" altLang="ja-JP" sz="2000" b="1" dirty="0"/>
            <a:t>~</a:t>
          </a:r>
          <a:r>
            <a:rPr kumimoji="1" lang="ja-JP" altLang="en-US" sz="2000" b="1" dirty="0"/>
            <a:t>など</a:t>
          </a: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他界する</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ts val="2000"/>
            </a:lnSpc>
            <a:spcBef>
              <a:spcPct val="0"/>
            </a:spcBef>
            <a:spcAft>
              <a:spcPct val="35000"/>
            </a:spcAft>
            <a:buNone/>
          </a:pPr>
          <a:r>
            <a:rPr kumimoji="1" lang="ja-JP" altLang="en-US" sz="2000" b="1" kern="1200" dirty="0">
              <a:solidFill>
                <a:schemeClr val="tx1"/>
              </a:solidFill>
            </a:rPr>
            <a:t>主と共にいられる</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45148" y="684"/>
          <a:ext cx="2823569"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bg1"/>
              </a:solidFill>
              <a:effectLst>
                <a:outerShdw blurRad="38100" dist="38100" dir="2700000" algn="tl">
                  <a:srgbClr val="000000">
                    <a:alpha val="43137"/>
                  </a:srgbClr>
                </a:outerShdw>
              </a:effectLst>
            </a:rPr>
            <a:t>留まる</a:t>
          </a:r>
        </a:p>
      </dsp:txBody>
      <dsp:txXfrm>
        <a:off x="358280" y="13816"/>
        <a:ext cx="2797305"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345148" y="673232"/>
          <a:ext cx="2823569"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教会のために</a:t>
          </a:r>
        </a:p>
      </dsp:txBody>
      <dsp:txXfrm>
        <a:off x="358280" y="686364"/>
        <a:ext cx="2797305"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8"/>
          <a:ext cx="4552336" cy="416492"/>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霊的に貧しい</a:t>
          </a:r>
        </a:p>
      </dsp:txBody>
      <dsp:txXfrm>
        <a:off x="20331" y="20349"/>
        <a:ext cx="4511674" cy="375830"/>
      </dsp:txXfrm>
    </dsp:sp>
    <dsp:sp modelId="{CF7405FA-29A5-4AC8-81EA-015E145AB192}">
      <dsp:nvSpPr>
        <dsp:cNvPr id="0" name=""/>
        <dsp:cNvSpPr/>
      </dsp:nvSpPr>
      <dsp:spPr>
        <a:xfrm>
          <a:off x="0" y="426368"/>
          <a:ext cx="4552336" cy="416492"/>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おとなしい</a:t>
          </a:r>
          <a:endParaRPr lang="en" sz="2000" b="1" kern="1200" dirty="0"/>
        </a:p>
      </dsp:txBody>
      <dsp:txXfrm>
        <a:off x="20331" y="446699"/>
        <a:ext cx="4511674" cy="375830"/>
      </dsp:txXfrm>
    </dsp:sp>
    <dsp:sp modelId="{A79F61FF-67C8-4E94-A7F4-EF124B0472CE}">
      <dsp:nvSpPr>
        <dsp:cNvPr id="0" name=""/>
        <dsp:cNvSpPr/>
      </dsp:nvSpPr>
      <dsp:spPr>
        <a:xfrm>
          <a:off x="0" y="852719"/>
          <a:ext cx="4552336" cy="416492"/>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正義への渇望と飢え</a:t>
          </a:r>
        </a:p>
      </dsp:txBody>
      <dsp:txXfrm>
        <a:off x="20331" y="873050"/>
        <a:ext cx="4511674" cy="375830"/>
      </dsp:txXfrm>
    </dsp:sp>
    <dsp:sp modelId="{1B20B733-CB77-40DA-9183-28D7BCA4FFD3}">
      <dsp:nvSpPr>
        <dsp:cNvPr id="0" name=""/>
        <dsp:cNvSpPr/>
      </dsp:nvSpPr>
      <dsp:spPr>
        <a:xfrm>
          <a:off x="0" y="1279069"/>
          <a:ext cx="4552336" cy="416492"/>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慈悲深い</a:t>
          </a:r>
        </a:p>
      </dsp:txBody>
      <dsp:txXfrm>
        <a:off x="20331" y="1299400"/>
        <a:ext cx="4511674" cy="375830"/>
      </dsp:txXfrm>
    </dsp:sp>
    <dsp:sp modelId="{11CD8606-9A25-41B4-BD22-9840D73DAD43}">
      <dsp:nvSpPr>
        <dsp:cNvPr id="0" name=""/>
        <dsp:cNvSpPr/>
      </dsp:nvSpPr>
      <dsp:spPr>
        <a:xfrm>
          <a:off x="0" y="1705419"/>
          <a:ext cx="4552336" cy="416492"/>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純粋な心</a:t>
          </a:r>
        </a:p>
      </dsp:txBody>
      <dsp:txXfrm>
        <a:off x="20331" y="1725750"/>
        <a:ext cx="4511674" cy="375830"/>
      </dsp:txXfrm>
    </dsp:sp>
    <dsp:sp modelId="{0017A204-F19F-40B4-90D9-23A7DA14A727}">
      <dsp:nvSpPr>
        <dsp:cNvPr id="0" name=""/>
        <dsp:cNvSpPr/>
      </dsp:nvSpPr>
      <dsp:spPr>
        <a:xfrm>
          <a:off x="0" y="2131770"/>
          <a:ext cx="4552336" cy="416492"/>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平和の仲介者</a:t>
          </a:r>
        </a:p>
      </dsp:txBody>
      <dsp:txXfrm>
        <a:off x="20331" y="2152101"/>
        <a:ext cx="4511674" cy="375830"/>
      </dsp:txXfrm>
    </dsp:sp>
    <dsp:sp modelId="{C504EBED-2F60-4EB8-B9BD-90F2F5E8998B}">
      <dsp:nvSpPr>
        <dsp:cNvPr id="0" name=""/>
        <dsp:cNvSpPr/>
      </dsp:nvSpPr>
      <dsp:spPr>
        <a:xfrm>
          <a:off x="0" y="2558120"/>
          <a:ext cx="4552336" cy="416492"/>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もう一方の頬を差し出す覚悟がある</a:t>
          </a:r>
        </a:p>
      </dsp:txBody>
      <dsp:txXfrm>
        <a:off x="20331" y="2578451"/>
        <a:ext cx="4511674" cy="375830"/>
      </dsp:txXfrm>
    </dsp:sp>
    <dsp:sp modelId="{FB3B242C-B012-4820-983A-469EDDD96845}">
      <dsp:nvSpPr>
        <dsp:cNvPr id="0" name=""/>
        <dsp:cNvSpPr/>
      </dsp:nvSpPr>
      <dsp:spPr>
        <a:xfrm>
          <a:off x="0" y="2984471"/>
          <a:ext cx="4552336" cy="416492"/>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敵を愛せよ</a:t>
          </a:r>
        </a:p>
      </dsp:txBody>
      <dsp:txXfrm>
        <a:off x="20331" y="3004802"/>
        <a:ext cx="4511674" cy="375830"/>
      </dsp:txXfrm>
    </dsp:sp>
    <dsp:sp modelId="{A0131B4B-270C-496D-855B-7EA2741A0492}">
      <dsp:nvSpPr>
        <dsp:cNvPr id="0" name=""/>
        <dsp:cNvSpPr/>
      </dsp:nvSpPr>
      <dsp:spPr>
        <a:xfrm>
          <a:off x="0" y="3410821"/>
          <a:ext cx="4552336" cy="416492"/>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我らを呪う者を祝福せよ</a:t>
          </a:r>
        </a:p>
      </dsp:txBody>
      <dsp:txXfrm>
        <a:off x="20331" y="3431152"/>
        <a:ext cx="4511674" cy="375830"/>
      </dsp:txXfrm>
    </dsp:sp>
    <dsp:sp modelId="{CEAA776C-8B24-4DC1-B312-AB0E31048D47}">
      <dsp:nvSpPr>
        <dsp:cNvPr id="0" name=""/>
        <dsp:cNvSpPr/>
      </dsp:nvSpPr>
      <dsp:spPr>
        <a:xfrm>
          <a:off x="0" y="3837171"/>
          <a:ext cx="4552336" cy="416492"/>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私たちを憎む者たちに善を行うこと</a:t>
          </a:r>
        </a:p>
      </dsp:txBody>
      <dsp:txXfrm>
        <a:off x="20331" y="3857502"/>
        <a:ext cx="4511674" cy="375830"/>
      </dsp:txXfrm>
    </dsp:sp>
    <dsp:sp modelId="{B4020DE7-C031-47F9-8BF7-26F150AE38EA}">
      <dsp:nvSpPr>
        <dsp:cNvPr id="0" name=""/>
        <dsp:cNvSpPr/>
      </dsp:nvSpPr>
      <dsp:spPr>
        <a:xfrm>
          <a:off x="0" y="4263522"/>
          <a:ext cx="4552336" cy="416492"/>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愛情深く寛大であること</a:t>
          </a:r>
        </a:p>
      </dsp:txBody>
      <dsp:txXfrm>
        <a:off x="20331" y="4283853"/>
        <a:ext cx="4511674" cy="375830"/>
      </dsp:txXfrm>
    </dsp:sp>
    <dsp:sp modelId="{1866F153-6C31-41A7-B10F-4C46FA2B11A6}">
      <dsp:nvSpPr>
        <dsp:cNvPr id="0" name=""/>
        <dsp:cNvSpPr/>
      </dsp:nvSpPr>
      <dsp:spPr>
        <a:xfrm>
          <a:off x="0" y="4689872"/>
          <a:ext cx="4552336" cy="416492"/>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慈悲深く謙虚であること</a:t>
          </a:r>
        </a:p>
      </dsp:txBody>
      <dsp:txXfrm>
        <a:off x="20331" y="4710203"/>
        <a:ext cx="4511674" cy="375830"/>
      </dsp:txXfrm>
    </dsp:sp>
    <dsp:sp modelId="{9CAAA3BE-A63B-46CC-BAB5-05A28116553D}">
      <dsp:nvSpPr>
        <dsp:cNvPr id="0" name=""/>
        <dsp:cNvSpPr/>
      </dsp:nvSpPr>
      <dsp:spPr>
        <a:xfrm>
          <a:off x="0" y="5116223"/>
          <a:ext cx="4552336" cy="416492"/>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t>~</a:t>
          </a:r>
          <a:r>
            <a:rPr kumimoji="1" lang="ja-JP" altLang="en-US" sz="2000" b="1" kern="1200" dirty="0"/>
            <a:t>など</a:t>
          </a:r>
        </a:p>
      </dsp:txBody>
      <dsp:txXfrm>
        <a:off x="20331" y="5136554"/>
        <a:ext cx="4511674" cy="3758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77581-B508-4087-AE96-75C8E50C69A8}" type="datetimeFigureOut">
              <a:rPr kumimoji="1" lang="ja-JP" altLang="en-US" smtClean="0"/>
              <a:t>2026/1/11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40BEC-C1A0-4D37-BA15-EF9EA9F2E3C8}" type="slidenum">
              <a:rPr kumimoji="1" lang="ja-JP" altLang="en-US" smtClean="0"/>
              <a:t>‹Nº›</a:t>
            </a:fld>
            <a:endParaRPr kumimoji="1" lang="ja-JP" altLang="en-US"/>
          </a:p>
        </p:txBody>
      </p:sp>
    </p:spTree>
    <p:extLst>
      <p:ext uri="{BB962C8B-B14F-4D97-AF65-F5344CB8AC3E}">
        <p14:creationId xmlns:p14="http://schemas.microsoft.com/office/powerpoint/2010/main" val="1496697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E40BEC-C1A0-4D37-BA15-EF9EA9F2E3C8}" type="slidenum">
              <a:rPr kumimoji="1" lang="ja-JP" altLang="en-US" smtClean="0"/>
              <a:t>6</a:t>
            </a:fld>
            <a:endParaRPr kumimoji="1" lang="ja-JP" altLang="en-US"/>
          </a:p>
        </p:txBody>
      </p:sp>
    </p:spTree>
    <p:extLst>
      <p:ext uri="{BB962C8B-B14F-4D97-AF65-F5344CB8AC3E}">
        <p14:creationId xmlns:p14="http://schemas.microsoft.com/office/powerpoint/2010/main" val="234040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E40BEC-C1A0-4D37-BA15-EF9EA9F2E3C8}" type="slidenum">
              <a:rPr kumimoji="1" lang="ja-JP" altLang="en-US" smtClean="0"/>
              <a:t>8</a:t>
            </a:fld>
            <a:endParaRPr kumimoji="1" lang="ja-JP" altLang="en-US"/>
          </a:p>
        </p:txBody>
      </p:sp>
    </p:spTree>
    <p:extLst>
      <p:ext uri="{BB962C8B-B14F-4D97-AF65-F5344CB8AC3E}">
        <p14:creationId xmlns:p14="http://schemas.microsoft.com/office/powerpoint/2010/main" val="416215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E40BEC-C1A0-4D37-BA15-EF9EA9F2E3C8}" type="slidenum">
              <a:rPr kumimoji="1" lang="ja-JP" altLang="en-US" smtClean="0"/>
              <a:t>15</a:t>
            </a:fld>
            <a:endParaRPr kumimoji="1" lang="ja-JP" altLang="en-US"/>
          </a:p>
        </p:txBody>
      </p:sp>
    </p:spTree>
    <p:extLst>
      <p:ext uri="{BB962C8B-B14F-4D97-AF65-F5344CB8AC3E}">
        <p14:creationId xmlns:p14="http://schemas.microsoft.com/office/powerpoint/2010/main" val="89633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87631"/>
            <a:ext cx="3762375" cy="1107996"/>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ja-JP" altLang="en-US"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生と死</a:t>
            </a:r>
            <a:endPar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9852212" y="5827059"/>
            <a:ext cx="2162939" cy="707886"/>
          </a:xfrm>
          <a:prstGeom prst="rect">
            <a:avLst/>
          </a:prstGeom>
          <a:noFill/>
        </p:spPr>
        <p:txBody>
          <a:bodyPr wrap="square" rtlCol="0">
            <a:spAutoFit/>
          </a:bodyPr>
          <a:lstStyle/>
          <a:p>
            <a:pPr algn="r"/>
            <a:r>
              <a:rPr lang="en-US" altLang="ja-JP" sz="2000" b="1" dirty="0">
                <a:solidFill>
                  <a:srgbClr val="705248"/>
                </a:solidFill>
                <a:latin typeface="+mn-ea"/>
              </a:rPr>
              <a:t>2026</a:t>
            </a:r>
            <a:r>
              <a:rPr lang="ja-JP" altLang="en-US" sz="2000" b="1" dirty="0">
                <a:solidFill>
                  <a:srgbClr val="705248"/>
                </a:solidFill>
                <a:latin typeface="+mn-ea"/>
              </a:rPr>
              <a:t>年</a:t>
            </a:r>
            <a:r>
              <a:rPr lang="en-US" altLang="ja-JP" sz="2000" b="1" dirty="0">
                <a:solidFill>
                  <a:srgbClr val="705248"/>
                </a:solidFill>
                <a:latin typeface="+mn-ea"/>
              </a:rPr>
              <a:t>1</a:t>
            </a:r>
            <a:r>
              <a:rPr lang="ja-JP" altLang="en-US" sz="2000" b="1" dirty="0">
                <a:solidFill>
                  <a:srgbClr val="705248"/>
                </a:solidFill>
                <a:latin typeface="+mn-ea"/>
              </a:rPr>
              <a:t>月</a:t>
            </a:r>
            <a:r>
              <a:rPr lang="en-US" altLang="ja-JP" sz="2000" b="1" dirty="0">
                <a:solidFill>
                  <a:srgbClr val="705248"/>
                </a:solidFill>
                <a:latin typeface="+mn-ea"/>
              </a:rPr>
              <a:t>17</a:t>
            </a:r>
            <a:r>
              <a:rPr lang="ja-JP" altLang="en-US" sz="2000" b="1" dirty="0">
                <a:solidFill>
                  <a:srgbClr val="705248"/>
                </a:solidFill>
                <a:latin typeface="+mn-ea"/>
              </a:rPr>
              <a:t>日　第</a:t>
            </a:r>
            <a:r>
              <a:rPr lang="en-US" altLang="ja-JP" sz="2000" b="1" dirty="0">
                <a:solidFill>
                  <a:srgbClr val="705248"/>
                </a:solidFill>
                <a:latin typeface="+mn-ea"/>
              </a:rPr>
              <a:t>3</a:t>
            </a:r>
            <a:r>
              <a:rPr lang="ja-JP" altLang="en-US" sz="2000" b="1" dirty="0">
                <a:solidFill>
                  <a:srgbClr val="705248"/>
                </a:solidFill>
                <a:latin typeface="+mn-ea"/>
              </a:rPr>
              <a:t>課</a:t>
            </a:r>
            <a:endParaRPr lang="en" sz="2000" b="1" dirty="0">
              <a:solidFill>
                <a:srgbClr val="705248"/>
              </a:solidFill>
              <a:latin typeface="+mn-ea"/>
            </a:endParaRP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304859"/>
            <a:ext cx="4231341"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確信を持つ</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4042523" y="55423"/>
            <a:ext cx="8025652" cy="1323439"/>
          </a:xfrm>
          <a:prstGeom prst="rect">
            <a:avLst/>
          </a:prstGeom>
          <a:noFill/>
        </p:spPr>
        <p:txBody>
          <a:bodyPr wrap="square">
            <a:spAutoFit/>
          </a:bodyPr>
          <a:lstStyle/>
          <a:p>
            <a:r>
              <a:rPr lang="ja-JP" altLang="en-US" sz="2000" b="1" dirty="0">
                <a:solidFill>
                  <a:schemeClr val="accent3">
                    <a:lumMod val="60000"/>
                    <a:lumOff val="40000"/>
                  </a:schemeClr>
                </a:solidFill>
                <a:effectLst>
                  <a:outerShdw blurRad="38100" dist="38100" dir="2700000" algn="tl">
                    <a:srgbClr val="000000">
                      <a:alpha val="43137"/>
                    </a:srgbClr>
                  </a:outerShdw>
                </a:effectLst>
                <a:latin typeface="+mn-ea"/>
              </a:rPr>
              <a:t>私は、その二つのことの間で板ばさみとなっています。私の願いは、世を去ってキリストとともにいることです。そのほうが、はるかに望ましいのです。しかし、この肉体にとどまることが、あなたがたのためにはもっと必要です。</a:t>
            </a:r>
            <a:r>
              <a:rPr lang="en" sz="2000" b="1" dirty="0">
                <a:solidFill>
                  <a:schemeClr val="accent3">
                    <a:lumMod val="60000"/>
                    <a:lumOff val="40000"/>
                  </a:schemeClr>
                </a:solidFill>
                <a:effectLst>
                  <a:outerShdw blurRad="38100" dist="38100" dir="2700000" algn="tl">
                    <a:srgbClr val="000000">
                      <a:alpha val="43137"/>
                    </a:srgbClr>
                  </a:outerShdw>
                </a:effectLst>
                <a:latin typeface="+mn-ea"/>
              </a:rPr>
              <a:t>(</a:t>
            </a:r>
            <a:r>
              <a:rPr lang="ja-JP" altLang="en-US" sz="2000" b="1" dirty="0">
                <a:solidFill>
                  <a:schemeClr val="accent3">
                    <a:lumMod val="60000"/>
                    <a:lumOff val="40000"/>
                  </a:schemeClr>
                </a:solidFill>
                <a:effectLst>
                  <a:outerShdw blurRad="38100" dist="38100" dir="2700000" algn="tl">
                    <a:srgbClr val="000000">
                      <a:alpha val="43137"/>
                    </a:srgbClr>
                  </a:outerShdw>
                </a:effectLst>
                <a:latin typeface="+mn-ea"/>
              </a:rPr>
              <a:t>ピリピ</a:t>
            </a:r>
            <a:r>
              <a:rPr lang="en" sz="2000" b="1" dirty="0">
                <a:solidFill>
                  <a:schemeClr val="accent3">
                    <a:lumMod val="60000"/>
                    <a:lumOff val="40000"/>
                  </a:schemeClr>
                </a:solidFill>
                <a:effectLst>
                  <a:outerShdw blurRad="38100" dist="38100" dir="2700000" algn="tl">
                    <a:srgbClr val="000000">
                      <a:alpha val="43137"/>
                    </a:srgbClr>
                  </a:outerShdw>
                </a:effectLst>
                <a:latin typeface="+mn-ea"/>
              </a:rPr>
              <a:t> 1:23-24 )</a:t>
            </a:r>
            <a:endParaRPr lang="es-ES" sz="2000" b="1" dirty="0">
              <a:solidFill>
                <a:schemeClr val="accent3">
                  <a:lumMod val="60000"/>
                  <a:lumOff val="4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123825" y="1384756"/>
            <a:ext cx="12104594" cy="400110"/>
          </a:xfrm>
          <a:prstGeom prst="rect">
            <a:avLst/>
          </a:prstGeom>
          <a:noFill/>
        </p:spPr>
        <p:txBody>
          <a:bodyPr wrap="square" rtlCol="0">
            <a:spAutoFit/>
          </a:bodyPr>
          <a:lstStyle/>
          <a:p>
            <a:pPr>
              <a:spcBef>
                <a:spcPts val="600"/>
              </a:spcBef>
            </a:pPr>
            <a:r>
              <a:rPr lang="ja-JP" altLang="en-US" sz="2000" b="1" dirty="0"/>
              <a:t>決断を下すことはできなかったが、パウロは２つの可能性の間で板挟みとなっている（ピリ</a:t>
            </a:r>
            <a:r>
              <a:rPr lang="en-US" altLang="ja-JP" sz="2000" b="1" dirty="0"/>
              <a:t>1:23-24</a:t>
            </a:r>
            <a:r>
              <a:rPr lang="ja-JP" altLang="en-US" sz="2000" b="1" dirty="0"/>
              <a:t>）：</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620180365"/>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3025557"/>
            <a:ext cx="6563846" cy="1015663"/>
          </a:xfrm>
          <a:prstGeom prst="rect">
            <a:avLst/>
          </a:prstGeom>
          <a:noFill/>
        </p:spPr>
        <p:txBody>
          <a:bodyPr wrap="square" rtlCol="0">
            <a:spAutoFit/>
          </a:bodyPr>
          <a:lstStyle/>
          <a:p>
            <a:pPr>
              <a:spcBef>
                <a:spcPts val="600"/>
              </a:spcBef>
            </a:pPr>
            <a:r>
              <a:rPr lang="ja-JP" altLang="en-US" sz="2000" b="1" dirty="0"/>
              <a:t>この箇所は、パウロは死後すぐに天に昇りイエスと共にいることを願っていると解釈しがちだが、それでは、　他の聖書箇所（伝</a:t>
            </a:r>
            <a:r>
              <a:rPr lang="en-US" altLang="ja-JP" sz="2000" b="1" dirty="0"/>
              <a:t>9:5</a:t>
            </a:r>
            <a:r>
              <a:rPr lang="ja-JP" altLang="en-US" sz="2000" b="1" dirty="0"/>
              <a:t>、詩</a:t>
            </a:r>
            <a:r>
              <a:rPr lang="en-US" altLang="ja-JP" sz="2000" b="1" dirty="0"/>
              <a:t>6:5</a:t>
            </a:r>
            <a:r>
              <a:rPr lang="ja-JP" altLang="en-US" sz="2000" b="1" dirty="0"/>
              <a:t>）と矛盾する。</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85739" y="1951077"/>
            <a:ext cx="4982436"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4106829492"/>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236755"/>
            <a:ext cx="6772275" cy="1631216"/>
          </a:xfrm>
          <a:prstGeom prst="rect">
            <a:avLst/>
          </a:prstGeom>
          <a:noFill/>
        </p:spPr>
        <p:txBody>
          <a:bodyPr wrap="square">
            <a:spAutoFit/>
          </a:bodyPr>
          <a:lstStyle/>
          <a:p>
            <a:pPr>
              <a:spcBef>
                <a:spcPts val="600"/>
              </a:spcBef>
            </a:pPr>
            <a:r>
              <a:rPr lang="ja-JP" altLang="en-US" sz="2000" b="1" dirty="0"/>
              <a:t>別の機会に、パウロは体を、不滅の衣をまとわせるために破壊される（死ぬ）天幕に例えている（</a:t>
            </a:r>
            <a:r>
              <a:rPr lang="en-US" altLang="ja-JP" sz="2000" b="1" dirty="0"/>
              <a:t>Ⅱ</a:t>
            </a:r>
            <a:r>
              <a:rPr lang="ja-JP" altLang="en-US" sz="2000" b="1" dirty="0"/>
              <a:t>コリ</a:t>
            </a:r>
            <a:r>
              <a:rPr lang="en-US" altLang="ja-JP" sz="2000" b="1" dirty="0"/>
              <a:t>5:1-4</a:t>
            </a:r>
            <a:r>
              <a:rPr lang="ja-JP" altLang="en-US" sz="2000" b="1" dirty="0"/>
              <a:t>）。しかし彼は、この衣の着せ替えが死の瞬間ではなく、　再臨の時に行われることを明確にしている　　　　　（</a:t>
            </a:r>
            <a:r>
              <a:rPr lang="en-US" altLang="ja-JP" sz="2000" b="1" dirty="0"/>
              <a:t>Ⅰ</a:t>
            </a:r>
            <a:r>
              <a:rPr lang="ja-JP" altLang="en-US" sz="2000" b="1" dirty="0"/>
              <a:t>コリ</a:t>
            </a:r>
            <a:r>
              <a:rPr lang="en-US" altLang="ja-JP" sz="2000" b="1" dirty="0"/>
              <a:t>15:42, 51-54</a:t>
            </a:r>
            <a:r>
              <a:rPr lang="ja-JP" altLang="en-US" sz="2000" b="1" dirty="0"/>
              <a:t>）。</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108578"/>
            <a:ext cx="6696076" cy="1015663"/>
          </a:xfrm>
          <a:prstGeom prst="rect">
            <a:avLst/>
          </a:prstGeom>
          <a:noFill/>
        </p:spPr>
        <p:txBody>
          <a:bodyPr wrap="square">
            <a:spAutoFit/>
          </a:bodyPr>
          <a:lstStyle/>
          <a:p>
            <a:pPr>
              <a:spcBef>
                <a:spcPts val="600"/>
              </a:spcBef>
            </a:pPr>
            <a:r>
              <a:rPr lang="ja-JP" altLang="en-US" sz="2000" b="1" dirty="0"/>
              <a:t>同じピリピ人への手紙の中で、彼はこう述べている。　キリストと完全に一つとなるためには、復活の時を　　待たねばならないと（ピリ</a:t>
            </a:r>
            <a:r>
              <a:rPr lang="en-US" altLang="ja-JP" sz="2000" b="1" dirty="0"/>
              <a:t>3:8-11</a:t>
            </a:r>
            <a:r>
              <a:rPr lang="ja-JP" altLang="en-US" sz="2000" b="1" dirty="0"/>
              <a:t>）。</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BFF54594-86F5-DFE6-4C00-B996464ECF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F1FEA7-BC20-E27A-747B-6C7703DDDED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繰り返しますが、誰も死を望まないとはいえ、死んだ瞬間に次に気づくことはキリスト の</a:t>
            </a:r>
            <a:br>
              <a:rPr lang="en-US" altLang="ja-JP" b="1" dirty="0"/>
            </a:br>
            <a:r>
              <a:rPr lang="ja-JP" altLang="en-US" b="1" dirty="0"/>
              <a:t>再臨だということを考えたことはありますか。その考えは、ここでパウロが何を考えて</a:t>
            </a:r>
            <a:br>
              <a:rPr lang="en-US" altLang="ja-JP" b="1" dirty="0"/>
            </a:br>
            <a:r>
              <a:rPr lang="ja-JP" altLang="en-US" b="1" dirty="0"/>
              <a:t>いるのか理解するのにどう役立つでしょうか。</a:t>
            </a:r>
            <a:endParaRPr kumimoji="1" lang="ja-JP" altLang="en-US" b="1" dirty="0"/>
          </a:p>
        </p:txBody>
      </p:sp>
    </p:spTree>
    <p:extLst>
      <p:ext uri="{BB962C8B-B14F-4D97-AF65-F5344CB8AC3E}">
        <p14:creationId xmlns:p14="http://schemas.microsoft.com/office/powerpoint/2010/main" val="202096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645399" y="1859339"/>
            <a:ext cx="7019924" cy="3139321"/>
          </a:xfrm>
          <a:prstGeom prst="rect">
            <a:avLst/>
          </a:prstGeom>
          <a:noFill/>
        </p:spPr>
        <p:txBody>
          <a:bodyPr wrap="square">
            <a:spAutoFit/>
          </a:bodyPr>
          <a:lstStyle/>
          <a:p>
            <a:r>
              <a:rPr lang="ja-JP" altLang="en-US" sz="6600" b="1" dirty="0">
                <a:ln w="22225">
                  <a:solidFill>
                    <a:srgbClr val="00766E"/>
                  </a:solidFill>
                  <a:prstDash val="solid"/>
                </a:ln>
                <a:solidFill>
                  <a:srgbClr val="E5A5E2"/>
                </a:solidFill>
                <a:effectLst>
                  <a:outerShdw blurRad="38100" dist="38100" dir="2700000" algn="tl">
                    <a:srgbClr val="000000">
                      <a:alpha val="43137"/>
                    </a:srgbClr>
                  </a:outerShdw>
                </a:effectLst>
                <a:latin typeface="+mn-ea"/>
              </a:rPr>
              <a:t>キリストのために生きるとは　　　どういうことか</a:t>
            </a:r>
            <a:r>
              <a:rPr lang="en" sz="6600" b="1" dirty="0">
                <a:ln w="22225">
                  <a:solidFill>
                    <a:srgbClr val="00766E"/>
                  </a:solidFill>
                  <a:prstDash val="solid"/>
                </a:ln>
                <a:solidFill>
                  <a:srgbClr val="E5A5E2"/>
                </a:solidFill>
                <a:effectLst>
                  <a:outerShdw blurRad="38100" dist="38100" dir="2700000" algn="tl">
                    <a:srgbClr val="000000">
                      <a:alpha val="43137"/>
                    </a:srgbClr>
                  </a:outerShdw>
                </a:effectLst>
                <a:latin typeface="+mn-ea"/>
              </a:rPr>
              <a:t>?</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6095999" y="1249681"/>
            <a:ext cx="5988152"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ja-JP"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一致してしっかり立つ</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40011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ja-JP" altLang="en-US" sz="2000" b="1" dirty="0">
                <a:solidFill>
                  <a:srgbClr val="C00000"/>
                </a:solidFill>
                <a:latin typeface="+mn-ea"/>
              </a:rPr>
              <a:t>ただキリストの福音にふさわしく生活しなさい。</a:t>
            </a:r>
            <a:r>
              <a:rPr lang="en" sz="2000" b="1" dirty="0">
                <a:solidFill>
                  <a:srgbClr val="C00000"/>
                </a:solidFill>
                <a:effectLst/>
                <a:latin typeface="+mn-ea"/>
              </a:rPr>
              <a:t>(</a:t>
            </a:r>
            <a:r>
              <a:rPr lang="ja-JP" altLang="en-US" sz="2000" b="1" dirty="0">
                <a:solidFill>
                  <a:srgbClr val="C00000"/>
                </a:solidFill>
                <a:effectLst/>
                <a:latin typeface="+mn-ea"/>
              </a:rPr>
              <a:t>ピリピ</a:t>
            </a:r>
            <a:r>
              <a:rPr lang="en" sz="2000" b="1" dirty="0">
                <a:solidFill>
                  <a:srgbClr val="C00000"/>
                </a:solidFill>
                <a:effectLst/>
                <a:latin typeface="+mn-ea"/>
              </a:rPr>
              <a:t>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98650"/>
            <a:ext cx="5796432" cy="1846659"/>
          </a:xfrm>
          <a:prstGeom prst="rect">
            <a:avLst/>
          </a:prstGeom>
          <a:noFill/>
        </p:spPr>
        <p:txBody>
          <a:bodyPr wrap="square" rtlCol="0">
            <a:spAutoFit/>
          </a:bodyPr>
          <a:lstStyle/>
          <a:p>
            <a:pPr>
              <a:spcBef>
                <a:spcPts val="600"/>
              </a:spcBef>
            </a:pPr>
            <a:r>
              <a:rPr lang="ja-JP" altLang="en-US" sz="1900" b="1" dirty="0">
                <a:latin typeface="+mn-ea"/>
              </a:rPr>
              <a:t>「あなたの行い」という表現は、ギリシャ語の　　ポリテウオマイは（「市民として生きる」</a:t>
            </a:r>
            <a:r>
              <a:rPr lang="ja-JP" altLang="en-US" sz="1900" b="1">
                <a:latin typeface="+mn-ea"/>
              </a:rPr>
              <a:t>を意味　する</a:t>
            </a:r>
            <a:r>
              <a:rPr lang="ja-JP" altLang="en-US" sz="1900" b="1" dirty="0">
                <a:latin typeface="+mn-ea"/>
              </a:rPr>
              <a:t>）の訳語である。パウロはピリピの信徒たち　（そして私たちすべて）に対し、天の市民に　　　ふさわしい行いをすべきだと促している　　　　（ピリ</a:t>
            </a:r>
            <a:r>
              <a:rPr lang="en-US" altLang="ja-JP" sz="1900" b="1" dirty="0">
                <a:latin typeface="+mn-ea"/>
              </a:rPr>
              <a:t>3:20</a:t>
            </a:r>
            <a:r>
              <a:rPr lang="ja-JP" altLang="en-US" sz="1900" b="1" dirty="0">
                <a:latin typeface="+mn-ea"/>
              </a:rPr>
              <a:t>）。</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3996113925"/>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27508" y="5457236"/>
            <a:ext cx="5802581" cy="1261884"/>
          </a:xfrm>
          <a:prstGeom prst="rect">
            <a:avLst/>
          </a:prstGeom>
          <a:noFill/>
        </p:spPr>
        <p:txBody>
          <a:bodyPr wrap="square">
            <a:spAutoFit/>
          </a:bodyPr>
          <a:lstStyle/>
          <a:p>
            <a:pPr>
              <a:spcBef>
                <a:spcPts val="600"/>
              </a:spcBef>
            </a:pPr>
            <a:r>
              <a:rPr lang="ja-JP" altLang="ja-JP" sz="1900" b="1" dirty="0">
                <a:latin typeface="+mn-ea"/>
              </a:rPr>
              <a:t>イエスは、不和はしばしばプライドや互いに対する不適切な態度から生じることを知っていました。</a:t>
            </a:r>
            <a:r>
              <a:rPr lang="ja-JP" altLang="en-US" sz="1900" b="1" dirty="0">
                <a:latin typeface="+mn-ea"/>
              </a:rPr>
              <a:t>　</a:t>
            </a:r>
            <a:r>
              <a:rPr lang="ja-JP" altLang="ja-JP" sz="1900" b="1" dirty="0">
                <a:latin typeface="+mn-ea"/>
              </a:rPr>
              <a:t>だからこそ、イエスは私たちに、品位ある振る舞いをするよう強く勧めています。</a:t>
            </a:r>
            <a:endParaRPr lang="en" sz="1900" b="1" dirty="0">
              <a:latin typeface="+mn-ea"/>
            </a:endParaRP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56395" y="4625768"/>
            <a:ext cx="5802581" cy="969496"/>
          </a:xfrm>
          <a:prstGeom prst="rect">
            <a:avLst/>
          </a:prstGeom>
          <a:noFill/>
        </p:spPr>
        <p:txBody>
          <a:bodyPr wrap="square">
            <a:spAutoFit/>
          </a:bodyPr>
          <a:lstStyle/>
          <a:p>
            <a:pPr>
              <a:spcBef>
                <a:spcPts val="600"/>
              </a:spcBef>
            </a:pPr>
            <a:r>
              <a:rPr lang="ja-JP" altLang="en-US" sz="1900" b="1" dirty="0">
                <a:latin typeface="+mn-ea"/>
              </a:rPr>
              <a:t>パウロはこの助言を、彼が懸念していた主題、　　すなわち教会における一致への導入として用いて　いる。</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85281" y="3620331"/>
            <a:ext cx="5750956" cy="969496"/>
          </a:xfrm>
          <a:prstGeom prst="rect">
            <a:avLst/>
          </a:prstGeom>
          <a:noFill/>
        </p:spPr>
        <p:txBody>
          <a:bodyPr wrap="square">
            <a:spAutoFit/>
          </a:bodyPr>
          <a:lstStyle/>
          <a:p>
            <a:pPr>
              <a:spcBef>
                <a:spcPts val="600"/>
              </a:spcBef>
            </a:pPr>
            <a:r>
              <a:rPr lang="ja-JP" altLang="en-US" sz="1900" b="1" dirty="0">
                <a:latin typeface="+mn-ea"/>
              </a:rPr>
              <a:t>要約すると次のようになる：「しかし、正義を行い、慈しみを愛し、あなたの神と共にへりくだって　　歩むこと」（ミカ</a:t>
            </a:r>
            <a:r>
              <a:rPr lang="en-US" altLang="ja-JP" sz="1900" b="1" dirty="0">
                <a:latin typeface="+mn-ea"/>
              </a:rPr>
              <a:t>6:8 </a:t>
            </a:r>
            <a:r>
              <a:rPr lang="ja-JP" altLang="en-US" sz="1900" b="1" dirty="0">
                <a:latin typeface="+mn-ea"/>
              </a:rPr>
              <a:t>）。</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153322" y="2994266"/>
            <a:ext cx="5750957" cy="677108"/>
          </a:xfrm>
          <a:prstGeom prst="rect">
            <a:avLst/>
          </a:prstGeom>
          <a:noFill/>
        </p:spPr>
        <p:txBody>
          <a:bodyPr wrap="square" rtlCol="0">
            <a:spAutoFit/>
          </a:bodyPr>
          <a:lstStyle>
            <a:defPPr>
              <a:defRPr lang="en"/>
            </a:defPPr>
            <a:lvl1pPr>
              <a:spcBef>
                <a:spcPts val="600"/>
              </a:spcBef>
              <a:defRPr sz="1900" b="1">
                <a:latin typeface="+mn-ea"/>
              </a:defRPr>
            </a:lvl1pPr>
          </a:lstStyle>
          <a:p>
            <a:r>
              <a:rPr lang="ja-JP" altLang="en-US" dirty="0"/>
              <a:t>山上の垂訓において、イエスは天国の民がどのように生きるべきかを教えられた。</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936BDB37-18F7-3A8D-5777-722CB97E08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87B9F5-D5CB-FDFF-4B37-08A36DC049B6}"/>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私たち一人ひとりが、イエスが示された</a:t>
            </a:r>
            <a:br>
              <a:rPr lang="en-US" altLang="ja-JP" b="1" dirty="0"/>
            </a:br>
            <a:r>
              <a:rPr lang="ja-JP" altLang="en-US" b="1" dirty="0"/>
              <a:t>謙遜と柔和さを学ぶことは、</a:t>
            </a:r>
            <a:br>
              <a:rPr lang="en-US" altLang="ja-JP" b="1" dirty="0"/>
            </a:br>
            <a:r>
              <a:rPr lang="ja-JP" altLang="en-US" b="1" dirty="0"/>
              <a:t>なんと重要なこ とでしょうか！</a:t>
            </a:r>
            <a:br>
              <a:rPr lang="en-US" altLang="ja-JP" b="1" dirty="0"/>
            </a:br>
            <a:r>
              <a:rPr lang="ja-JP" altLang="en-US" b="1" dirty="0"/>
              <a:t>そうすれば、私たちの教会は</a:t>
            </a:r>
            <a:br>
              <a:rPr lang="en-US" altLang="ja-JP" b="1" dirty="0"/>
            </a:br>
            <a:r>
              <a:rPr lang="ja-JP" altLang="en-US" b="1" dirty="0"/>
              <a:t>まったく違ったものになるでしょう。</a:t>
            </a:r>
            <a:br>
              <a:rPr lang="en-US" altLang="ja-JP" b="1" dirty="0"/>
            </a:br>
            <a:r>
              <a:rPr lang="ja-JP" altLang="en-US" b="1" dirty="0"/>
              <a:t>そう 思いませんか。</a:t>
            </a:r>
            <a:endParaRPr kumimoji="1" lang="ja-JP" altLang="en-US" b="1" dirty="0"/>
          </a:p>
        </p:txBody>
      </p:sp>
    </p:spTree>
    <p:extLst>
      <p:ext uri="{BB962C8B-B14F-4D97-AF65-F5344CB8AC3E}">
        <p14:creationId xmlns:p14="http://schemas.microsoft.com/office/powerpoint/2010/main" val="168431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30223" y="315435"/>
            <a:ext cx="4933918"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ja-JP" altLang="en-US" sz="4400" b="1" dirty="0">
                <a:ln/>
                <a:solidFill>
                  <a:schemeClr val="accent1"/>
                </a:solidFill>
              </a:rPr>
              <a:t>一致し、恐れない</a:t>
            </a:r>
            <a:endParaRPr lang="en" sz="4400" b="1" dirty="0">
              <a:ln/>
              <a:solidFill>
                <a:schemeClr val="accent1"/>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4751294" y="45708"/>
            <a:ext cx="7440706" cy="1323439"/>
          </a:xfrm>
          <a:prstGeom prst="rect">
            <a:avLst/>
          </a:prstGeom>
          <a:noFill/>
        </p:spPr>
        <p:txBody>
          <a:bodyPr wrap="square">
            <a:spAutoFit/>
          </a:bodyPr>
          <a:lstStyle/>
          <a:p>
            <a:r>
              <a:rPr lang="ja-JP" altLang="en-US" sz="2000" b="1" dirty="0">
                <a:solidFill>
                  <a:srgbClr val="76483F"/>
                </a:solidFill>
                <a:latin typeface="+mn-ea"/>
              </a:rPr>
              <a:t>・・・私が行ってあなたがたに会うにしても、離れているに　しても、あなたがたについて、こう聞くことができるでしょう。あなたがたは霊を一つにして堅く立ち、福音の信仰のために　心を一つにしてともに戦っていて、</a:t>
            </a:r>
            <a:r>
              <a:rPr lang="en" sz="2000" b="1" dirty="0">
                <a:solidFill>
                  <a:srgbClr val="76483F"/>
                </a:solidFill>
                <a:latin typeface="+mn-ea"/>
              </a:rPr>
              <a:t> (</a:t>
            </a:r>
            <a:r>
              <a:rPr lang="ja-JP" altLang="en-US" sz="2000" b="1" dirty="0">
                <a:solidFill>
                  <a:srgbClr val="76483F"/>
                </a:solidFill>
                <a:latin typeface="+mn-ea"/>
              </a:rPr>
              <a:t>ピリピ</a:t>
            </a:r>
            <a:r>
              <a:rPr lang="en" sz="2000" b="1" dirty="0">
                <a:solidFill>
                  <a:srgbClr val="76483F"/>
                </a:solidFill>
                <a:latin typeface="+mn-ea"/>
              </a:rPr>
              <a:t>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714374" y="1564931"/>
            <a:ext cx="6546167" cy="1631216"/>
          </a:xfrm>
          <a:prstGeom prst="rect">
            <a:avLst/>
          </a:prstGeom>
          <a:noFill/>
        </p:spPr>
        <p:txBody>
          <a:bodyPr wrap="square" rtlCol="0">
            <a:spAutoFit/>
          </a:bodyPr>
          <a:lstStyle/>
          <a:p>
            <a:pPr>
              <a:spcBef>
                <a:spcPts val="600"/>
              </a:spcBef>
            </a:pPr>
            <a:r>
              <a:rPr lang="ja-JP" altLang="en-US" sz="2000" b="1" dirty="0"/>
              <a:t>正しい者であることが、争いのない人生を保証するわけではない（ピリ</a:t>
            </a:r>
            <a:r>
              <a:rPr lang="en-US" altLang="ja-JP" sz="2000" b="1" dirty="0"/>
              <a:t>1:30</a:t>
            </a:r>
            <a:r>
              <a:rPr lang="ja-JP" altLang="en-US" sz="2000" b="1" dirty="0"/>
              <a:t>）。むしろ、神によって「彼は　　完全で、正しい。神を畏れ、悪を遠ざける人である」（ヨブ</a:t>
            </a:r>
            <a:r>
              <a:rPr lang="en-US" altLang="ja-JP" sz="2000" b="1" dirty="0"/>
              <a:t>1:8</a:t>
            </a:r>
            <a:r>
              <a:rPr lang="ja-JP" altLang="en-US" sz="2000" b="1" dirty="0"/>
              <a:t>）と宣言されたヨブ自身でさえ、敵の働きによる恐ろしい争いに苦しんだ。</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454" y="1564931"/>
            <a:ext cx="2470242"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452" y="3673469"/>
            <a:ext cx="247024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7453" y="5293069"/>
            <a:ext cx="2470242"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714370" y="5395292"/>
            <a:ext cx="6621519" cy="1323439"/>
          </a:xfrm>
          <a:prstGeom prst="rect">
            <a:avLst/>
          </a:prstGeom>
          <a:noFill/>
        </p:spPr>
        <p:txBody>
          <a:bodyPr wrap="square">
            <a:spAutoFit/>
          </a:bodyPr>
          <a:lstStyle/>
          <a:p>
            <a:pPr>
              <a:spcBef>
                <a:spcPts val="600"/>
              </a:spcBef>
            </a:pPr>
            <a:r>
              <a:rPr lang="ja-JP" altLang="en-US" sz="2000" b="1" dirty="0"/>
              <a:t>悪と対峙するとき、私たちは敵対する者たちに脅かされてはならない（ピリ</a:t>
            </a:r>
            <a:r>
              <a:rPr lang="en-US" altLang="ja-JP" sz="2000" b="1" dirty="0"/>
              <a:t>1:28</a:t>
            </a:r>
            <a:r>
              <a:rPr lang="ja-JP" altLang="en-US" sz="2000" b="1" dirty="0"/>
              <a:t>）。サタンはすでに打ち負か　された敵であることを覚えよう。キリストは十字架の　上で戦いに勝利されたのだから（ルカ</a:t>
            </a:r>
            <a:r>
              <a:rPr lang="en-US" altLang="ja-JP" sz="2000" b="1" dirty="0"/>
              <a:t>10:18</a:t>
            </a:r>
            <a:r>
              <a:rPr lang="ja-JP" altLang="en-US" sz="2000" b="1" dirty="0"/>
              <a:t>；コロ</a:t>
            </a:r>
            <a:r>
              <a:rPr lang="en-US" altLang="ja-JP" sz="2000" b="1" dirty="0"/>
              <a:t>2:15</a:t>
            </a:r>
            <a:r>
              <a:rPr lang="ja-JP" altLang="en-US" sz="2000" b="1" dirty="0"/>
              <a:t>）。</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714370" y="4383436"/>
            <a:ext cx="6621519" cy="707886"/>
          </a:xfrm>
          <a:prstGeom prst="rect">
            <a:avLst/>
          </a:prstGeom>
          <a:noFill/>
        </p:spPr>
        <p:txBody>
          <a:bodyPr wrap="square">
            <a:spAutoFit/>
          </a:bodyPr>
          <a:lstStyle/>
          <a:p>
            <a:pPr>
              <a:spcBef>
                <a:spcPts val="600"/>
              </a:spcBef>
            </a:pPr>
            <a:r>
              <a:rPr lang="ja-JP" altLang="en-US" sz="2000" b="1" dirty="0"/>
              <a:t>この目的の一致は、祈りと御言葉の研究と結びつけられなければならない（エペ</a:t>
            </a:r>
            <a:r>
              <a:rPr lang="en-US" altLang="ja-JP" sz="2000" b="1" dirty="0"/>
              <a:t>6:18</a:t>
            </a:r>
            <a:r>
              <a:rPr lang="ja-JP" altLang="en-US" sz="2000" b="1" dirty="0"/>
              <a:t>、ピリ</a:t>
            </a:r>
            <a:r>
              <a:rPr lang="en-US" altLang="ja-JP" sz="2000" b="1" dirty="0"/>
              <a:t>2:16</a:t>
            </a:r>
            <a:r>
              <a:rPr lang="ja-JP" altLang="en-US" sz="2000" b="1" dirty="0"/>
              <a:t>）。</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735172" y="3281960"/>
            <a:ext cx="6456104" cy="1015663"/>
          </a:xfrm>
          <a:prstGeom prst="rect">
            <a:avLst/>
          </a:prstGeom>
          <a:noFill/>
        </p:spPr>
        <p:txBody>
          <a:bodyPr wrap="square">
            <a:spAutoFit/>
          </a:bodyPr>
          <a:lstStyle/>
          <a:p>
            <a:pPr>
              <a:spcBef>
                <a:spcPts val="600"/>
              </a:spcBef>
            </a:pPr>
            <a:r>
              <a:rPr lang="ja-JP" altLang="en-US" sz="2000" b="1" dirty="0"/>
              <a:t>私たちが戦っているこの戦いにおいて、一致は重要な役割を果たします。パウロは私たちに、福音を守る　ために共に戦うよう促しています（ピリ</a:t>
            </a:r>
            <a:r>
              <a:rPr lang="en-US" altLang="ja-JP" sz="2000" b="1" dirty="0"/>
              <a:t>1:27b</a:t>
            </a:r>
            <a:r>
              <a:rPr lang="ja-JP" altLang="en-US" sz="2000" b="1" dirty="0"/>
              <a:t>）。</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93FCBFA6-9D58-96C3-A1D3-AA7AC80F4E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815574-5211-E094-9350-1D4FF515C569}"/>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私たちクリスチャンは、</a:t>
            </a:r>
            <a:br>
              <a:rPr lang="en-US" altLang="ja-JP" b="1" dirty="0"/>
            </a:br>
            <a:r>
              <a:rPr lang="ja-JP" altLang="en-US" b="1" dirty="0"/>
              <a:t>苦しみの中にあっても、</a:t>
            </a:r>
            <a:br>
              <a:rPr lang="en-US" altLang="ja-JP" b="1" dirty="0"/>
            </a:br>
            <a:r>
              <a:rPr lang="ja-JP" altLang="en-US" b="1" dirty="0"/>
              <a:t>どんな希望と慰めを持つべきでしょう か。</a:t>
            </a:r>
            <a:endParaRPr kumimoji="1" lang="ja-JP" altLang="en-US" b="1" dirty="0"/>
          </a:p>
        </p:txBody>
      </p:sp>
    </p:spTree>
    <p:extLst>
      <p:ext uri="{BB962C8B-B14F-4D97-AF65-F5344CB8AC3E}">
        <p14:creationId xmlns:p14="http://schemas.microsoft.com/office/powerpoint/2010/main" val="32241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5262979"/>
          </a:xfrm>
          <a:prstGeom prst="rect">
            <a:avLst/>
          </a:prstGeom>
          <a:noFill/>
        </p:spPr>
        <p:txBody>
          <a:bodyPr wrap="square">
            <a:spAutoFit/>
          </a:bodyPr>
          <a:lstStyle/>
          <a:p>
            <a:pPr>
              <a:spcBef>
                <a:spcPts val="600"/>
              </a:spcBef>
            </a:pPr>
            <a:r>
              <a:rPr lang="en-US" altLang="ja-JP" sz="2800" b="1" dirty="0">
                <a:solidFill>
                  <a:schemeClr val="accent1">
                    <a:lumMod val="50000"/>
                  </a:schemeClr>
                </a:solidFill>
                <a:latin typeface="Constantia" panose="02030602050306030303" pitchFamily="18" charset="0"/>
              </a:rPr>
              <a:t>｢</a:t>
            </a:r>
            <a:r>
              <a:rPr lang="ja-JP" altLang="en-US" sz="2800" b="1" dirty="0">
                <a:solidFill>
                  <a:schemeClr val="accent1">
                    <a:lumMod val="50000"/>
                  </a:schemeClr>
                </a:solidFill>
                <a:latin typeface="Constantia" panose="02030602050306030303" pitchFamily="18" charset="0"/>
              </a:rPr>
              <a:t>主の園にどれほどの年月を過ごしてきたか。そして 主人にどれほどの益をもたらしたか。神の点検の目にどう応えているか。畏敬と愛と謙遜と神への信頼は   深まっているか。神のあらゆる慈しみに感謝を捧げているか。周囲の人々を祝福しようと努めているか。   家庭にイエスの精神を現しているか。私たちは子供　たちに御言葉を教え、神の驚くべき御業を知らせて　いるだろうか。クリスチャンは善であり善を行うことによってイエスを表さねばならない。そうすればその人生には芳香が漂い、人格の美しさが現れ、彼が神の子であり天の相続人であるという事実が明らかになるのだ。」</a:t>
            </a:r>
            <a:endParaRPr lang="en" sz="2800" b="1" dirty="0">
              <a:solidFill>
                <a:schemeClr val="accent1">
                  <a:lumMod val="50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4713723" y="5914717"/>
            <a:ext cx="6243504" cy="338554"/>
          </a:xfrm>
          <a:prstGeom prst="rect">
            <a:avLst/>
          </a:prstGeom>
          <a:noFill/>
        </p:spPr>
        <p:txBody>
          <a:bodyPr wrap="none" rtlCol="0">
            <a:spAutoFit/>
          </a:bodyPr>
          <a:lstStyle/>
          <a:p>
            <a:pPr algn="r"/>
            <a:r>
              <a:rPr lang="en" sz="1600" b="1" dirty="0">
                <a:solidFill>
                  <a:schemeClr val="accent1">
                    <a:lumMod val="50000"/>
                  </a:schemeClr>
                </a:solidFill>
              </a:rPr>
              <a:t>EG</a:t>
            </a:r>
            <a:r>
              <a:rPr lang="ja-JP" altLang="en-US" sz="1600" b="1" dirty="0">
                <a:solidFill>
                  <a:schemeClr val="accent1">
                    <a:lumMod val="50000"/>
                  </a:schemeClr>
                </a:solidFill>
              </a:rPr>
              <a:t>ホワイト</a:t>
            </a:r>
            <a:r>
              <a:rPr lang="en" sz="1600" b="1" dirty="0">
                <a:solidFill>
                  <a:schemeClr val="accent1">
                    <a:lumMod val="50000"/>
                  </a:schemeClr>
                </a:solidFill>
              </a:rPr>
              <a:t> (You Shall Receive Power, December 10)</a:t>
            </a:r>
            <a:r>
              <a:rPr lang="ja-JP" altLang="en-US" sz="1600" b="1" dirty="0">
                <a:solidFill>
                  <a:schemeClr val="accent1">
                    <a:lumMod val="50000"/>
                  </a:schemeClr>
                </a:solidFill>
              </a:rPr>
              <a:t>（非公式訳）</a:t>
            </a:r>
            <a:endParaRPr lang="en" sz="1600" b="1" dirty="0">
              <a:solidFill>
                <a:schemeClr val="accent1">
                  <a:lumMod val="50000"/>
                </a:schemeClr>
              </a:solidFill>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957796" y="1602555"/>
            <a:ext cx="3167529" cy="3293209"/>
          </a:xfrm>
          <a:prstGeom prst="rect">
            <a:avLst/>
          </a:prstGeom>
          <a:noFill/>
        </p:spPr>
        <p:txBody>
          <a:bodyPr wrap="square">
            <a:spAutoFit/>
          </a:bodyPr>
          <a:lstStyle/>
          <a:p>
            <a:pPr lvl="0">
              <a:spcBef>
                <a:spcPts val="1200"/>
              </a:spcBef>
              <a:defRPr/>
            </a:pPr>
            <a:r>
              <a:rPr lang="ja-JP" altLang="en-US" sz="28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わたしにとっては、生きることは　　キリストであり、死ぬことは　　　益である。</a:t>
            </a:r>
            <a:endParaRPr lang="en-US" altLang="ja-JP" sz="28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endParaRPr>
          </a:p>
          <a:p>
            <a:pPr lvl="0" algn="ctr">
              <a:spcBef>
                <a:spcPts val="1200"/>
              </a:spcBef>
              <a:defRPr/>
            </a:pPr>
            <a:r>
              <a:rPr lang="ja-JP" altLang="en-US" sz="2400" b="1" dirty="0">
                <a:ln w="12700" cmpd="sng">
                  <a:noFill/>
                  <a:prstDash val="solid"/>
                </a:ln>
                <a:solidFill>
                  <a:prstClr val="white"/>
                </a:solidFill>
                <a:effectLst>
                  <a:outerShdw blurRad="38100" dist="38100" dir="2700000" algn="tl">
                    <a:srgbClr val="000000">
                      <a:alpha val="43137"/>
                    </a:srgbClr>
                  </a:outerShdw>
                </a:effectLst>
                <a:latin typeface="+mn-ea"/>
              </a:rPr>
              <a:t>ピリピ</a:t>
            </a:r>
            <a:r>
              <a:rPr kumimoji="0" lang="es-E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mn-ea"/>
                <a:cs typeface="+mn-cs"/>
              </a:rPr>
              <a:t> 1:21</a:t>
            </a:r>
          </a:p>
          <a:p>
            <a:pPr lvl="0" algn="ctr">
              <a:spcBef>
                <a:spcPts val="1200"/>
              </a:spcBef>
              <a:defRPr/>
            </a:pPr>
            <a:r>
              <a:rPr kumimoji="0" lang="ja-JP" altLang="en-U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mn-ea"/>
                <a:cs typeface="+mn-cs"/>
              </a:rPr>
              <a:t>（口語訳聖書）</a:t>
            </a:r>
            <a:endParaRPr kumimoji="0" lang="es-E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9024471" y="1647378"/>
            <a:ext cx="3167529" cy="3447098"/>
          </a:xfrm>
          <a:prstGeom prst="rect">
            <a:avLst/>
          </a:prstGeom>
          <a:noFill/>
        </p:spPr>
        <p:txBody>
          <a:bodyPr wrap="square">
            <a:spAutoFit/>
          </a:bodyPr>
          <a:lstStyle/>
          <a:p>
            <a:pPr lvl="0">
              <a:spcBef>
                <a:spcPts val="1200"/>
              </a:spcBef>
              <a:defRPr/>
            </a:pPr>
            <a:r>
              <a:rPr lang="ja-JP" altLang="en-US" sz="3000" b="1" dirty="0">
                <a:ln w="12700" cmpd="sng">
                  <a:noFill/>
                  <a:prstDash val="solid"/>
                </a:ln>
                <a:solidFill>
                  <a:prstClr val="white"/>
                </a:solidFill>
                <a:effectLst>
                  <a:outerShdw blurRad="38100" dist="38100" dir="2700000" algn="tl">
                    <a:srgbClr val="000000">
                      <a:alpha val="43137"/>
                    </a:srgbClr>
                  </a:outerShdw>
                </a:effectLst>
                <a:latin typeface="+mn-ea"/>
              </a:rPr>
              <a:t>わたしにとって、生きるとは　　　キリストであり、死ぬことは　　　利益なのです。</a:t>
            </a:r>
            <a:endParaRPr lang="en-US" altLang="ja-JP" sz="3000" b="1" dirty="0">
              <a:ln w="12700" cmpd="sng">
                <a:noFill/>
                <a:prstDash val="solid"/>
              </a:ln>
              <a:solidFill>
                <a:prstClr val="white"/>
              </a:solidFill>
              <a:effectLst>
                <a:outerShdw blurRad="38100" dist="38100" dir="2700000" algn="tl">
                  <a:srgbClr val="000000">
                    <a:alpha val="43137"/>
                  </a:srgbClr>
                </a:outerShdw>
              </a:effectLst>
              <a:latin typeface="+mn-ea"/>
            </a:endParaRPr>
          </a:p>
          <a:p>
            <a:pPr lvl="0" algn="ctr">
              <a:spcBef>
                <a:spcPts val="1200"/>
              </a:spcBef>
              <a:defRPr/>
            </a:pPr>
            <a:r>
              <a:rPr lang="ja-JP" altLang="en-US" sz="2400" b="1" dirty="0">
                <a:ln w="12700" cmpd="sng">
                  <a:noFill/>
                  <a:prstDash val="solid"/>
                </a:ln>
                <a:solidFill>
                  <a:prstClr val="white"/>
                </a:solidFill>
                <a:effectLst>
                  <a:outerShdw blurRad="38100" dist="38100" dir="2700000" algn="tl">
                    <a:srgbClr val="000000">
                      <a:alpha val="43137"/>
                    </a:srgbClr>
                  </a:outerShdw>
                </a:effectLst>
                <a:latin typeface="+mn-ea"/>
              </a:rPr>
              <a:t>フィリピ</a:t>
            </a:r>
            <a:r>
              <a:rPr kumimoji="0" lang="es-E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mn-ea"/>
                <a:cs typeface="+mn-cs"/>
              </a:rPr>
              <a:t> 1:21</a:t>
            </a:r>
          </a:p>
          <a:p>
            <a:pPr lvl="0" algn="ctr">
              <a:spcBef>
                <a:spcPts val="1200"/>
              </a:spcBef>
              <a:defRPr/>
            </a:pPr>
            <a:r>
              <a:rPr kumimoji="0" lang="ja-JP" altLang="en-U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mn-ea"/>
                <a:cs typeface="+mn-cs"/>
              </a:rPr>
              <a:t>（新共同訳聖書）</a:t>
            </a:r>
            <a:endParaRPr kumimoji="0" lang="es-ES" sz="2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5933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3771898" y="3955311"/>
            <a:ext cx="8420101"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rPr>
              <a:t> </a:t>
            </a:r>
            <a:r>
              <a:rPr lang="ja-JP" altLang="en-US" sz="2000" b="1" dirty="0">
                <a:solidFill>
                  <a:schemeClr val="bg1"/>
                </a:solidFill>
                <a:effectLst>
                  <a:outerShdw blurRad="38100" dist="38100" dir="2700000" algn="tl">
                    <a:srgbClr val="000000">
                      <a:alpha val="43137"/>
                    </a:srgbClr>
                  </a:outerShdw>
                </a:effectLst>
                <a:highlight>
                  <a:srgbClr val="E33505"/>
                </a:highlight>
              </a:rPr>
              <a:t>キリストのために生きるか、キリストのために死ぬか？</a:t>
            </a:r>
            <a:endParaRPr lang="en-US" altLang="ja-JP" sz="2000" b="1" dirty="0">
              <a:solidFill>
                <a:schemeClr val="bg1"/>
              </a:solidFill>
              <a:effectLst>
                <a:outerShdw blurRad="38100" dist="38100" dir="2700000" algn="tl">
                  <a:srgbClr val="000000">
                    <a:alpha val="43137"/>
                  </a:srgbClr>
                </a:outerShdw>
              </a:effectLst>
              <a:highlight>
                <a:srgbClr val="E33505"/>
              </a:highlight>
            </a:endParaRPr>
          </a:p>
          <a:p>
            <a:pPr>
              <a:spcBef>
                <a:spcPts val="600"/>
              </a:spcBef>
            </a:pPr>
            <a:r>
              <a:rPr lang="ja-JP" altLang="en-US" sz="2000" b="1" dirty="0">
                <a:solidFill>
                  <a:schemeClr val="bg1"/>
                </a:solidFill>
                <a:effectLst>
                  <a:outerShdw blurRad="38100" dist="38100" dir="2700000" algn="tl">
                    <a:srgbClr val="000000">
                      <a:alpha val="43137"/>
                    </a:srgbClr>
                  </a:outerShdw>
                </a:effectLst>
              </a:rPr>
              <a:t>　</a:t>
            </a:r>
            <a:r>
              <a:rPr lang="ja-JP" altLang="en-US" sz="2000" b="1" dirty="0"/>
              <a:t>「キリストが公然とあがめられますように」</a:t>
            </a:r>
            <a:r>
              <a:rPr lang="en" sz="2000" b="1" dirty="0"/>
              <a:t>(</a:t>
            </a:r>
            <a:r>
              <a:rPr lang="ja-JP" altLang="en-US" sz="2000" b="1" dirty="0"/>
              <a:t>ピリピ</a:t>
            </a:r>
            <a:r>
              <a:rPr lang="en" sz="2000" b="1" dirty="0"/>
              <a:t>1:10-20, 25-26)</a:t>
            </a:r>
          </a:p>
          <a:p>
            <a:pPr lvl="1">
              <a:spcBef>
                <a:spcPts val="600"/>
              </a:spcBef>
            </a:pPr>
            <a:r>
              <a:rPr lang="ja-JP" altLang="en-US" sz="2000" b="1" dirty="0"/>
              <a:t>死ぬことは利益</a:t>
            </a:r>
            <a:r>
              <a:rPr lang="en" sz="2000" b="1" dirty="0"/>
              <a:t>(</a:t>
            </a:r>
            <a:r>
              <a:rPr lang="ja-JP" altLang="en-US" sz="2000" b="1" dirty="0"/>
              <a:t>ピリピ</a:t>
            </a:r>
            <a:r>
              <a:rPr lang="en" sz="2000" b="1" dirty="0"/>
              <a:t> 1:21-22)</a:t>
            </a:r>
          </a:p>
          <a:p>
            <a:pPr lvl="1">
              <a:spcBef>
                <a:spcPts val="600"/>
              </a:spcBef>
            </a:pPr>
            <a:r>
              <a:rPr lang="ja-JP" altLang="en-US" sz="2000" b="1" dirty="0"/>
              <a:t>確信を待つ</a:t>
            </a:r>
            <a:r>
              <a:rPr lang="en" sz="2000" b="1" dirty="0"/>
              <a:t>(</a:t>
            </a:r>
            <a:r>
              <a:rPr lang="ja-JP" altLang="en-US" sz="2000" b="1" dirty="0"/>
              <a:t>ピリピ</a:t>
            </a:r>
            <a:r>
              <a:rPr lang="en" sz="2000" b="1" dirty="0"/>
              <a:t>1:23-24)</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rPr>
              <a:t> </a:t>
            </a:r>
            <a:r>
              <a:rPr lang="ja-JP" altLang="en-US" sz="2000" b="1" dirty="0">
                <a:solidFill>
                  <a:schemeClr val="bg1"/>
                </a:solidFill>
                <a:effectLst>
                  <a:outerShdw blurRad="38100" dist="38100" dir="2700000" algn="tl">
                    <a:srgbClr val="000000">
                      <a:alpha val="43137"/>
                    </a:srgbClr>
                  </a:outerShdw>
                </a:effectLst>
                <a:highlight>
                  <a:srgbClr val="3410D3"/>
                </a:highlight>
              </a:rPr>
              <a:t>キリストのために生きるとはどういうことか？</a:t>
            </a:r>
            <a:endParaRPr lang="en" sz="2000" b="1" dirty="0">
              <a:solidFill>
                <a:schemeClr val="bg1"/>
              </a:solidFill>
              <a:effectLst>
                <a:outerShdw blurRad="38100" dist="38100" dir="2700000" algn="tl">
                  <a:srgbClr val="000000">
                    <a:alpha val="43137"/>
                  </a:srgbClr>
                </a:outerShdw>
              </a:effectLst>
              <a:highlight>
                <a:srgbClr val="3410D3"/>
              </a:highlight>
            </a:endParaRPr>
          </a:p>
          <a:p>
            <a:pPr lvl="1">
              <a:spcBef>
                <a:spcPts val="600"/>
              </a:spcBef>
            </a:pPr>
            <a:r>
              <a:rPr lang="ja-JP" altLang="en-US" sz="2000" b="1" dirty="0"/>
              <a:t>一致してしっかり立つ</a:t>
            </a:r>
            <a:r>
              <a:rPr lang="en" sz="2000" b="1" dirty="0"/>
              <a:t>(</a:t>
            </a:r>
            <a:r>
              <a:rPr lang="ja-JP" altLang="en-US" sz="2000" b="1" dirty="0"/>
              <a:t>ピリピ</a:t>
            </a:r>
            <a:r>
              <a:rPr lang="en" sz="2000" b="1" dirty="0"/>
              <a:t>1:27a)</a:t>
            </a:r>
          </a:p>
          <a:p>
            <a:pPr lvl="1">
              <a:spcBef>
                <a:spcPts val="600"/>
              </a:spcBef>
            </a:pPr>
            <a:r>
              <a:rPr lang="ja-JP" altLang="en-US" sz="2000" b="1" dirty="0"/>
              <a:t>一致し、恐れない</a:t>
            </a:r>
            <a:r>
              <a:rPr lang="en" sz="2000" b="1" dirty="0"/>
              <a:t>(</a:t>
            </a:r>
            <a:r>
              <a:rPr lang="ja-JP" altLang="en-US" sz="2000" b="1" dirty="0"/>
              <a:t>ピリピ</a:t>
            </a:r>
            <a:r>
              <a:rPr lang="en" sz="2000" b="1" dirty="0"/>
              <a:t>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5" y="318706"/>
            <a:ext cx="7645565" cy="707886"/>
          </a:xfrm>
          <a:prstGeom prst="rect">
            <a:avLst/>
          </a:prstGeom>
          <a:noFill/>
        </p:spPr>
        <p:txBody>
          <a:bodyPr wrap="square" rtlCol="0">
            <a:spAutoFit/>
          </a:bodyPr>
          <a:lstStyle/>
          <a:p>
            <a:pPr>
              <a:spcBef>
                <a:spcPts val="600"/>
              </a:spcBef>
            </a:pPr>
            <a:r>
              <a:rPr lang="ja-JP" altLang="en-US" sz="2000" b="1" dirty="0"/>
              <a:t>パウロは冷酷なネロの裁きを待っていた。彼の運命は正義よりも皇帝の気まぐれに左右されていた。</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4037" y="6304484"/>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3894037" y="5931844"/>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4037" y="5163577"/>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94037" y="4771887"/>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94037" y="4406695"/>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2899" y="3971385"/>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2899" y="5522062"/>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015663"/>
          </a:xfrm>
          <a:prstGeom prst="rect">
            <a:avLst/>
          </a:prstGeom>
          <a:noFill/>
        </p:spPr>
        <p:txBody>
          <a:bodyPr wrap="square">
            <a:spAutoFit/>
          </a:bodyPr>
          <a:lstStyle/>
          <a:p>
            <a:pPr>
              <a:spcBef>
                <a:spcPts val="600"/>
              </a:spcBef>
            </a:pPr>
            <a:r>
              <a:rPr lang="ja-JP" altLang="en-US" sz="2000" b="1" dirty="0"/>
              <a:t>しかし、もし彼の死が福音のためになるのであれば（彼の投獄がそうであったように）、彼はキリストのために命を捧げる　覚悟であった。</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49578"/>
            <a:ext cx="7362824" cy="1015663"/>
          </a:xfrm>
          <a:prstGeom prst="rect">
            <a:avLst/>
          </a:prstGeom>
          <a:noFill/>
        </p:spPr>
        <p:txBody>
          <a:bodyPr wrap="square">
            <a:spAutoFit/>
          </a:bodyPr>
          <a:lstStyle/>
          <a:p>
            <a:pPr>
              <a:spcBef>
                <a:spcPts val="600"/>
              </a:spcBef>
            </a:pPr>
            <a:r>
              <a:rPr lang="ja-JP" altLang="en-US" sz="2000" b="1" dirty="0"/>
              <a:t>しかし彼は、自分の運命が真にネロの手中にあるのではなく、神の手に委ねられていることを知っていた。それゆえ、教会で捧げられる祈りによって、必ず解放されると確信していた。</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left)">
                                      <p:cBhvr>
                                        <p:cTn id="43" dur="500"/>
                                        <p:tgtEl>
                                          <p:spTgt spid="2">
                                            <p:txEl>
                                              <p:pRg st="1" end="1"/>
                                            </p:txEl>
                                          </p:spTgt>
                                        </p:tgtEl>
                                      </p:cBhvr>
                                    </p:animEffect>
                                  </p:childTnLst>
                                </p:cTn>
                              </p:par>
                            </p:childTnLst>
                          </p:cTn>
                        </p:par>
                        <p:par>
                          <p:cTn id="44" fill="hold">
                            <p:stCondLst>
                              <p:cond delay="1500"/>
                            </p:stCondLst>
                            <p:childTnLst>
                              <p:par>
                                <p:cTn id="45" presetID="23" presetClass="entr" presetSubtype="272"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strVal val="2/3*#ppt_w"/>
                                          </p:val>
                                        </p:tav>
                                        <p:tav tm="100000">
                                          <p:val>
                                            <p:strVal val="#ppt_w"/>
                                          </p:val>
                                        </p:tav>
                                      </p:tavLst>
                                    </p:anim>
                                    <p:anim calcmode="lin" valueType="num">
                                      <p:cBhvr>
                                        <p:cTn id="48" dur="500" fill="hold"/>
                                        <p:tgtEl>
                                          <p:spTgt spid="16"/>
                                        </p:tgtEl>
                                        <p:attrNameLst>
                                          <p:attrName>ppt_h</p:attrName>
                                        </p:attrNameLst>
                                      </p:cBhvr>
                                      <p:tavLst>
                                        <p:tav tm="0">
                                          <p:val>
                                            <p:strVal val="2/3*#ppt_h"/>
                                          </p:val>
                                        </p:tav>
                                        <p:tav tm="100000">
                                          <p:val>
                                            <p:strVal val="#ppt_h"/>
                                          </p:val>
                                        </p:tav>
                                      </p:tavLst>
                                    </p:anim>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1003487" y="1351508"/>
            <a:ext cx="7019924" cy="4154984"/>
          </a:xfrm>
          <a:prstGeom prst="rect">
            <a:avLst/>
          </a:prstGeom>
          <a:noFill/>
        </p:spPr>
        <p:txBody>
          <a:bodyPr wrap="square">
            <a:spAutoFit/>
          </a:bodyPr>
          <a:lstStyle/>
          <a:p>
            <a:r>
              <a:rPr lang="ja-JP" altLang="en-US" sz="6600" b="1" dirty="0">
                <a:solidFill>
                  <a:schemeClr val="bg1"/>
                </a:solidFill>
                <a:effectLst>
                  <a:outerShdw blurRad="38100" dist="38100" dir="2700000" algn="tl">
                    <a:srgbClr val="000000">
                      <a:alpha val="43137"/>
                    </a:srgbClr>
                  </a:outerShdw>
                </a:effectLst>
                <a:latin typeface="+mn-ea"/>
              </a:rPr>
              <a:t>キリストのために</a:t>
            </a:r>
            <a:endParaRPr lang="en-US" altLang="ja-JP" sz="6600" b="1" dirty="0">
              <a:solidFill>
                <a:schemeClr val="bg1"/>
              </a:solidFill>
              <a:effectLst>
                <a:outerShdw blurRad="38100" dist="38100" dir="2700000" algn="tl">
                  <a:srgbClr val="000000">
                    <a:alpha val="43137"/>
                  </a:srgbClr>
                </a:outerShdw>
              </a:effectLst>
              <a:latin typeface="+mn-ea"/>
            </a:endParaRPr>
          </a:p>
          <a:p>
            <a:r>
              <a:rPr lang="ja-JP" altLang="en-US" sz="6600" b="1" dirty="0">
                <a:solidFill>
                  <a:schemeClr val="bg1"/>
                </a:solidFill>
                <a:effectLst>
                  <a:outerShdw blurRad="38100" dist="38100" dir="2700000" algn="tl">
                    <a:srgbClr val="000000">
                      <a:alpha val="43137"/>
                    </a:srgbClr>
                  </a:outerShdw>
                </a:effectLst>
                <a:latin typeface="+mn-ea"/>
              </a:rPr>
              <a:t>生きるか、</a:t>
            </a:r>
            <a:endParaRPr lang="en-US" altLang="ja-JP" sz="6600" b="1" dirty="0">
              <a:solidFill>
                <a:schemeClr val="bg1"/>
              </a:solidFill>
              <a:effectLst>
                <a:outerShdw blurRad="38100" dist="38100" dir="2700000" algn="tl">
                  <a:srgbClr val="000000">
                    <a:alpha val="43137"/>
                  </a:srgbClr>
                </a:outerShdw>
              </a:effectLst>
              <a:latin typeface="+mn-ea"/>
            </a:endParaRPr>
          </a:p>
          <a:p>
            <a:r>
              <a:rPr lang="ja-JP" altLang="en-US" sz="6600" b="1" dirty="0">
                <a:solidFill>
                  <a:schemeClr val="bg1"/>
                </a:solidFill>
                <a:effectLst>
                  <a:outerShdw blurRad="38100" dist="38100" dir="2700000" algn="tl">
                    <a:srgbClr val="000000">
                      <a:alpha val="43137"/>
                    </a:srgbClr>
                  </a:outerShdw>
                </a:effectLst>
                <a:latin typeface="+mn-ea"/>
              </a:rPr>
              <a:t>キリストのため　死ぬか？</a:t>
            </a:r>
            <a:endParaRPr lang="en"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ja-JP" altLang="en-US" sz="4400" b="1" spc="300" dirty="0">
                <a:ln w="15875">
                  <a:noFill/>
                  <a:prstDash val="solid"/>
                </a:ln>
                <a:solidFill>
                  <a:srgbClr val="697DBA"/>
                </a:solidFill>
                <a:effectLst>
                  <a:outerShdw blurRad="38100" dist="22860" dir="5400000" algn="tl" rotWithShape="0">
                    <a:srgbClr val="000000">
                      <a:alpha val="30000"/>
                    </a:srgbClr>
                  </a:outerShdw>
                </a:effectLst>
              </a:rPr>
              <a:t>「キリストが公然とあがめられますように」</a:t>
            </a:r>
            <a:endParaRPr lang="en" sz="4400" b="1" spc="300" dirty="0">
              <a:ln w="15875">
                <a:noFill/>
                <a:prstDash val="solid"/>
              </a:ln>
              <a:solidFill>
                <a:srgbClr val="697DBA"/>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lumMod val="75000"/>
                  </a:schemeClr>
                </a:solidFill>
                <a:latin typeface="+mn-ea"/>
              </a:rPr>
              <a:t>私の願いは、どんな場合にも恥じることなく、今もいつものように大胆に語り、生きるにしても　　　　死ぬにしても、私の身によってキリストがあがめられることです。</a:t>
            </a:r>
            <a:r>
              <a:rPr lang="en" sz="2000" b="1" dirty="0">
                <a:solidFill>
                  <a:schemeClr val="accent5">
                    <a:lumMod val="75000"/>
                  </a:schemeClr>
                </a:solidFill>
                <a:latin typeface="+mn-ea"/>
              </a:rPr>
              <a:t>(</a:t>
            </a:r>
            <a:r>
              <a:rPr lang="ja-JP" altLang="en-US" sz="2000" b="1" dirty="0">
                <a:solidFill>
                  <a:schemeClr val="accent5">
                    <a:lumMod val="75000"/>
                  </a:schemeClr>
                </a:solidFill>
                <a:latin typeface="+mn-ea"/>
              </a:rPr>
              <a:t>ピリピ</a:t>
            </a:r>
            <a:r>
              <a:rPr lang="en" sz="2000" b="1" dirty="0">
                <a:solidFill>
                  <a:schemeClr val="accent5">
                    <a:lumMod val="75000"/>
                  </a:schemeClr>
                </a:solidFill>
                <a:latin typeface="+mn-ea"/>
              </a:rPr>
              <a:t>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7" y="1594161"/>
            <a:ext cx="5741402" cy="2015936"/>
          </a:xfrm>
          <a:prstGeom prst="rect">
            <a:avLst/>
          </a:prstGeom>
          <a:noFill/>
        </p:spPr>
        <p:txBody>
          <a:bodyPr wrap="square" rtlCol="0">
            <a:spAutoFit/>
          </a:bodyPr>
          <a:lstStyle/>
          <a:p>
            <a:pPr>
              <a:spcBef>
                <a:spcPts val="600"/>
              </a:spcBef>
            </a:pPr>
            <a:r>
              <a:rPr lang="ja-JP" altLang="en-US" sz="2000" b="1" dirty="0"/>
              <a:t>パウロは自らが耐えた多くの苦難を喜んだ　（コロ</a:t>
            </a:r>
            <a:r>
              <a:rPr lang="en-US" altLang="ja-JP" sz="2000" b="1" dirty="0"/>
              <a:t>1:24a; Ⅱ</a:t>
            </a:r>
            <a:r>
              <a:rPr lang="ja-JP" altLang="en-US" sz="2000" b="1" dirty="0"/>
              <a:t>コリ</a:t>
            </a:r>
            <a:r>
              <a:rPr lang="en-US" altLang="ja-JP" sz="2000" b="1" dirty="0"/>
              <a:t>11:23-27</a:t>
            </a:r>
            <a:r>
              <a:rPr lang="ja-JP" altLang="en-US" sz="2000" b="1" dirty="0"/>
              <a:t>）。    </a:t>
            </a:r>
            <a:endParaRPr lang="en-US" altLang="ja-JP" sz="2000" b="1" dirty="0"/>
          </a:p>
          <a:p>
            <a:pPr>
              <a:spcBef>
                <a:spcPts val="600"/>
              </a:spcBef>
            </a:pPr>
            <a:r>
              <a:rPr lang="ja-JP" altLang="en-US" sz="2000" b="1" dirty="0"/>
              <a:t>もちろん、苦しみそのものを喜んだのではなく、苦難に耐えた理由を喜んだのです。その一つは、キリストの教会にもたらされた益でした　　（コロ</a:t>
            </a:r>
            <a:r>
              <a:rPr lang="en-US" altLang="ja-JP" sz="2000" b="1" dirty="0"/>
              <a:t>1:24b;Ⅱ</a:t>
            </a:r>
            <a:r>
              <a:rPr lang="ja-JP" altLang="en-US" sz="2000" b="1" dirty="0"/>
              <a:t>コリ</a:t>
            </a:r>
            <a:r>
              <a:rPr lang="en-US" altLang="ja-JP" sz="2000" b="1" dirty="0"/>
              <a:t>11:28</a:t>
            </a:r>
            <a:r>
              <a:rPr lang="ja-JP" altLang="en-US" sz="2000" b="1" dirty="0"/>
              <a:t>）。</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637" y="1555164"/>
            <a:ext cx="3042304" cy="2979122"/>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382055" y="1459913"/>
            <a:ext cx="260674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0" y="4744327"/>
            <a:ext cx="9836150" cy="1015663"/>
          </a:xfrm>
          <a:prstGeom prst="rect">
            <a:avLst/>
          </a:prstGeom>
          <a:noFill/>
        </p:spPr>
        <p:txBody>
          <a:bodyPr wrap="square">
            <a:spAutoFit/>
          </a:bodyPr>
          <a:lstStyle/>
          <a:p>
            <a:pPr>
              <a:spcBef>
                <a:spcPts val="600"/>
              </a:spcBef>
            </a:pPr>
            <a:r>
              <a:rPr lang="ja-JP" altLang="en-US" sz="2000" b="1" dirty="0"/>
              <a:t>ピリピの信徒への手紙において、パウロは現時点では自らの死によってイエスを顕すことを望んでおらず、教会の祈りと聖霊の働きによって解放され、自らの命をもってキリストに仕え続けられることを願っていると明らかにしている。</a:t>
            </a:r>
            <a:r>
              <a:rPr lang="ja-JP" altLang="en-US" b="1" dirty="0"/>
              <a:t>（ピリ</a:t>
            </a:r>
            <a:r>
              <a:rPr lang="en-US" altLang="ja-JP" b="1" dirty="0"/>
              <a:t>1:19, 25-26</a:t>
            </a:r>
            <a:r>
              <a:rPr lang="ja-JP" altLang="en-US" b="1" dirty="0"/>
              <a:t>）</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7" y="3652107"/>
            <a:ext cx="5814427" cy="1015663"/>
          </a:xfrm>
          <a:prstGeom prst="rect">
            <a:avLst/>
          </a:prstGeom>
          <a:noFill/>
        </p:spPr>
        <p:txBody>
          <a:bodyPr wrap="square">
            <a:spAutoFit/>
          </a:bodyPr>
          <a:lstStyle/>
          <a:p>
            <a:pPr>
              <a:spcBef>
                <a:spcPts val="600"/>
              </a:spcBef>
            </a:pPr>
            <a:r>
              <a:rPr lang="ja-JP" altLang="en-US" sz="2000" b="1" dirty="0"/>
              <a:t>イエスの苦しみ、さらには死さえも模倣することによって、キリストはパウロにおいて高められた。（ピリ</a:t>
            </a:r>
            <a:r>
              <a:rPr lang="en-US" altLang="ja-JP" sz="2000" b="1" dirty="0"/>
              <a:t>1:20 </a:t>
            </a:r>
            <a:r>
              <a:rPr lang="ja-JP" altLang="en-US" sz="2000" b="1" dirty="0"/>
              <a:t>新改訳</a:t>
            </a:r>
            <a:r>
              <a:rPr lang="en-US" altLang="ja-JP" sz="2000" b="1" dirty="0"/>
              <a:t>2017</a:t>
            </a:r>
            <a:r>
              <a:rPr lang="ja-JP" altLang="en-US" sz="2000" b="1" dirty="0"/>
              <a:t>）</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194045" y="5759420"/>
            <a:ext cx="9727195" cy="1015663"/>
          </a:xfrm>
          <a:prstGeom prst="rect">
            <a:avLst/>
          </a:prstGeom>
          <a:noFill/>
        </p:spPr>
        <p:txBody>
          <a:bodyPr wrap="square">
            <a:spAutoFit/>
          </a:bodyPr>
          <a:lstStyle/>
          <a:p>
            <a:pPr>
              <a:spcBef>
                <a:spcPts val="600"/>
              </a:spcBef>
            </a:pPr>
            <a:r>
              <a:rPr lang="ja-JP" altLang="en-US" sz="2000" b="1" dirty="0"/>
              <a:t>この世に蔓延する悪ゆえに、キリストのように生きることは、しばしばキリストが苦しんだように苦しみ、場合によってはキリストが死んだように死ぬことを伴うのである（</a:t>
            </a:r>
            <a:r>
              <a:rPr lang="en-US" altLang="ja-JP" sz="2000" b="1" dirty="0"/>
              <a:t>Ⅱ</a:t>
            </a:r>
            <a:r>
              <a:rPr lang="ja-JP" altLang="en-US" sz="2000" b="1" dirty="0"/>
              <a:t>テモ</a:t>
            </a:r>
            <a:r>
              <a:rPr lang="en-US" altLang="ja-JP" sz="2000" b="1" dirty="0"/>
              <a:t>3:12</a:t>
            </a:r>
            <a:r>
              <a:rPr lang="ja-JP" altLang="en-US" sz="2000" b="1" dirty="0"/>
              <a:t>）。</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BA5A7-E512-C10C-FF2F-D5C3C7255F88}"/>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自分の生き方や人への接し方、</a:t>
            </a:r>
            <a:br>
              <a:rPr lang="en-US" altLang="ja-JP" b="1" dirty="0"/>
            </a:br>
            <a:r>
              <a:rPr lang="ja-JP" altLang="en-US" b="1" dirty="0"/>
              <a:t>特に自分に優しくしてくれない人々への</a:t>
            </a:r>
            <a:br>
              <a:rPr lang="en-US" altLang="ja-JP" b="1" dirty="0"/>
            </a:br>
            <a:r>
              <a:rPr lang="ja-JP" altLang="en-US" b="1" dirty="0"/>
              <a:t>対応を振り 返ってみてください。</a:t>
            </a:r>
            <a:br>
              <a:rPr lang="en-US" altLang="ja-JP" b="1" dirty="0"/>
            </a:br>
            <a:r>
              <a:rPr lang="ja-JP" altLang="en-US" b="1" dirty="0"/>
              <a:t>あなたはどのようなイエスの証しを</a:t>
            </a:r>
            <a:br>
              <a:rPr lang="en-US" altLang="ja-JP" b="1" dirty="0"/>
            </a:br>
            <a:r>
              <a:rPr lang="ja-JP" altLang="en-US" b="1" dirty="0"/>
              <a:t>示していますか。</a:t>
            </a:r>
            <a:endParaRPr kumimoji="1" lang="ja-JP" altLang="en-US" b="1" dirty="0"/>
          </a:p>
        </p:txBody>
      </p:sp>
    </p:spTree>
    <p:extLst>
      <p:ext uri="{BB962C8B-B14F-4D97-AF65-F5344CB8AC3E}">
        <p14:creationId xmlns:p14="http://schemas.microsoft.com/office/powerpoint/2010/main" val="25731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ja-JP" altLang="en-US"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rPr>
              <a:t>死ぬことは利益</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400110"/>
          </a:xfrm>
          <a:prstGeom prst="rect">
            <a:avLst/>
          </a:prstGeom>
          <a:noFill/>
        </p:spPr>
        <p:txBody>
          <a:bodyPr wrap="square">
            <a:spAutoFit/>
          </a:bodyPr>
          <a:lstStyle/>
          <a:p>
            <a:pPr algn="ctr"/>
            <a:r>
              <a:rPr lang="ja-JP" altLang="en-US"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mn-ea"/>
              </a:rPr>
              <a:t>私にとって生きることはキリスト、死ぬことは益です。</a:t>
            </a:r>
            <a:r>
              <a:rPr lang="en"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mn-ea"/>
              </a:rPr>
              <a:t>(</a:t>
            </a:r>
            <a:r>
              <a:rPr lang="ja-JP" altLang="en-US"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mn-ea"/>
              </a:rPr>
              <a:t>ピリピ</a:t>
            </a:r>
            <a:r>
              <a:rPr lang="en" sz="20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mn-ea"/>
              </a:rPr>
              <a:t>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015663"/>
          </a:xfrm>
          <a:prstGeom prst="rect">
            <a:avLst/>
          </a:prstGeom>
          <a:noFill/>
        </p:spPr>
        <p:txBody>
          <a:bodyPr wrap="square" rtlCol="0">
            <a:spAutoFit/>
          </a:bodyPr>
          <a:lstStyle/>
          <a:p>
            <a:pPr>
              <a:spcBef>
                <a:spcPts val="600"/>
              </a:spcBef>
            </a:pPr>
            <a:r>
              <a:rPr lang="ja-JP" altLang="en-US" sz="2000" b="1" dirty="0"/>
              <a:t>あらゆる苦しみの根源は、今日繰り広げられている善と悪、キリストとサタンの間の宇宙的な戦いにある。</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49136"/>
            <a:ext cx="7460403" cy="707886"/>
          </a:xfrm>
          <a:prstGeom prst="rect">
            <a:avLst/>
          </a:prstGeom>
          <a:noFill/>
        </p:spPr>
        <p:txBody>
          <a:bodyPr wrap="square">
            <a:spAutoFit/>
          </a:bodyPr>
          <a:lstStyle/>
          <a:p>
            <a:pPr>
              <a:spcBef>
                <a:spcPts val="600"/>
              </a:spcBef>
            </a:pPr>
            <a:r>
              <a:rPr lang="ja-JP" altLang="en-US" sz="2000" b="1" dirty="0"/>
              <a:t>しかし私たちは真理と正義という武器を用いる（</a:t>
            </a:r>
            <a:r>
              <a:rPr lang="en-US" altLang="ja-JP" sz="2000" b="1" dirty="0"/>
              <a:t>Ⅱ</a:t>
            </a:r>
            <a:r>
              <a:rPr lang="ja-JP" altLang="en-US" sz="2000" b="1" dirty="0"/>
              <a:t>コリ</a:t>
            </a:r>
            <a:r>
              <a:rPr lang="en-US" altLang="ja-JP" sz="2000" b="1" dirty="0"/>
              <a:t>6:4-7</a:t>
            </a:r>
            <a:r>
              <a:rPr lang="ja-JP" altLang="en-US" sz="2000" b="1" dirty="0"/>
              <a:t>）。「要塞を打ち壊す」力強い武器である（</a:t>
            </a:r>
            <a:r>
              <a:rPr lang="en-US" altLang="ja-JP" sz="2000" b="1" dirty="0"/>
              <a:t>Ⅱ</a:t>
            </a:r>
            <a:r>
              <a:rPr lang="ja-JP" altLang="en-US" sz="2000" b="1" dirty="0"/>
              <a:t>コリ</a:t>
            </a:r>
            <a:r>
              <a:rPr lang="en-US" altLang="ja-JP" sz="2000" b="1" dirty="0"/>
              <a:t>10:3-5</a:t>
            </a:r>
            <a:r>
              <a:rPr lang="ja-JP" altLang="en-US" sz="2000" b="1" dirty="0"/>
              <a:t>）。</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015663"/>
          </a:xfrm>
          <a:prstGeom prst="rect">
            <a:avLst/>
          </a:prstGeom>
          <a:noFill/>
        </p:spPr>
        <p:txBody>
          <a:bodyPr wrap="square">
            <a:spAutoFit/>
          </a:bodyPr>
          <a:lstStyle/>
          <a:p>
            <a:pPr>
              <a:spcBef>
                <a:spcPts val="600"/>
              </a:spcBef>
            </a:pPr>
            <a:r>
              <a:rPr lang="ja-JP" altLang="en-US" sz="2000" b="1" dirty="0"/>
              <a:t>しかし、戦いの結果、正しい者が死んだらどうなるのか。パウロによれば、それは私たちにとって益となる（ピリ</a:t>
            </a:r>
            <a:r>
              <a:rPr lang="en-US" altLang="ja-JP" sz="2000" b="1" dirty="0"/>
              <a:t>1:21</a:t>
            </a:r>
            <a:r>
              <a:rPr lang="ja-JP" altLang="en-US" sz="2000" b="1" dirty="0"/>
              <a:t>）。</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609150" cy="1323439"/>
          </a:xfrm>
          <a:prstGeom prst="rect">
            <a:avLst/>
          </a:prstGeom>
          <a:noFill/>
        </p:spPr>
        <p:txBody>
          <a:bodyPr wrap="square">
            <a:spAutoFit/>
          </a:bodyPr>
          <a:lstStyle/>
          <a:p>
            <a:pPr>
              <a:spcBef>
                <a:spcPts val="600"/>
              </a:spcBef>
            </a:pPr>
            <a:r>
              <a:rPr lang="ja-JP" altLang="en-US" sz="2000" b="1" dirty="0"/>
              <a:t>これは霊的な戦いであり、霊的な武器を用いて戦わなければならない。敵の信奉者たちは、　クリスチャンに対して不法な武器（嘘、批判、同調圧力など）を用います。</a:t>
            </a:r>
            <a:endParaRPr lang="en" sz="2000" b="1" dirty="0"/>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015663"/>
          </a:xfrm>
          <a:prstGeom prst="rect">
            <a:avLst/>
          </a:prstGeom>
          <a:noFill/>
        </p:spPr>
        <p:txBody>
          <a:bodyPr wrap="square">
            <a:spAutoFit/>
          </a:bodyPr>
          <a:lstStyle/>
          <a:p>
            <a:pPr>
              <a:spcBef>
                <a:spcPts val="600"/>
              </a:spcBef>
            </a:pPr>
            <a:r>
              <a:rPr lang="ja-JP" altLang="en-US" sz="2000" b="1" dirty="0"/>
              <a:t>キリストに忠実な者にとって、死は敵の手の届かないところへ私たちを置き、あらゆる苦しみから解放する（箴</a:t>
            </a:r>
            <a:r>
              <a:rPr lang="en-US" altLang="ja-JP" sz="2000" b="1" dirty="0"/>
              <a:t>14:32</a:t>
            </a:r>
            <a:r>
              <a:rPr lang="ja-JP" altLang="en-US" sz="2000" b="1" dirty="0"/>
              <a:t>、イザ</a:t>
            </a:r>
            <a:r>
              <a:rPr lang="en-US" altLang="ja-JP" sz="2000" b="1" dirty="0"/>
              <a:t>57:1</a:t>
            </a:r>
            <a:r>
              <a:rPr lang="ja-JP" altLang="en-US" sz="2000" b="1" dirty="0"/>
              <a:t>）。</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C6A579E3-C8F6-70F2-5A4C-5820010F66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BE53EF-2ABA-4DA3-337F-E1056534CA5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あなたは今、どのような形で</a:t>
            </a:r>
            <a:br>
              <a:rPr lang="en-US" altLang="ja-JP" b="1" dirty="0"/>
            </a:br>
            <a:r>
              <a:rPr lang="ja-JP" altLang="en-US" b="1" dirty="0"/>
              <a:t>大闘争の現実を経験していますか。</a:t>
            </a:r>
            <a:br>
              <a:rPr lang="en-US" altLang="ja-JP" b="1" dirty="0"/>
            </a:br>
            <a:r>
              <a:rPr lang="ja-JP" altLang="en-US" b="1" dirty="0"/>
              <a:t>キリストがすでに私 たちのために</a:t>
            </a:r>
            <a:br>
              <a:rPr lang="en-US" altLang="ja-JP" b="1" dirty="0"/>
            </a:br>
            <a:r>
              <a:rPr lang="ja-JP" altLang="en-US" b="1" dirty="0"/>
              <a:t>勝利を勝ち取ってくださっていることを</a:t>
            </a:r>
            <a:br>
              <a:rPr lang="en-US" altLang="ja-JP" b="1" dirty="0"/>
            </a:br>
            <a:r>
              <a:rPr lang="ja-JP" altLang="en-US" b="1" dirty="0"/>
              <a:t>知ることで、どのように慰め と力を</a:t>
            </a:r>
            <a:br>
              <a:rPr lang="en-US" altLang="ja-JP" b="1" dirty="0"/>
            </a:br>
            <a:r>
              <a:rPr lang="ja-JP" altLang="en-US" b="1" dirty="0"/>
              <a:t>得ることができますか。</a:t>
            </a:r>
            <a:endParaRPr kumimoji="1" lang="ja-JP" altLang="en-US" b="1" dirty="0"/>
          </a:p>
        </p:txBody>
      </p:sp>
    </p:spTree>
    <p:extLst>
      <p:ext uri="{BB962C8B-B14F-4D97-AF65-F5344CB8AC3E}">
        <p14:creationId xmlns:p14="http://schemas.microsoft.com/office/powerpoint/2010/main" val="372224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3251</Words>
  <Application>Microsoft Office PowerPoint</Application>
  <PresentationFormat>Panorámica</PresentationFormat>
  <Paragraphs>82</Paragraphs>
  <Slides>17</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Comic Sans MS</vt:lpstr>
      <vt:lpstr>游ゴシック</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自分の生き方や人への接し方、 特に自分に優しくしてくれない人々への 対応を振り 返ってみてください。 あなたはどのようなイエスの証しを 示していますか。</vt:lpstr>
      <vt:lpstr>Presentación de PowerPoint</vt:lpstr>
      <vt:lpstr>あなたは今、どのような形で 大闘争の現実を経験していますか。 キリストがすでに私 たちのために 勝利を勝ち取ってくださっていることを 知ることで、どのように慰め と力を 得ることができますか。</vt:lpstr>
      <vt:lpstr>Presentación de PowerPoint</vt:lpstr>
      <vt:lpstr>繰り返しますが、誰も死を望まないとはいえ、死んだ瞬間に次に気づくことはキリスト の 再臨だということを考えたことはありますか。その考えは、ここでパウロが何を考えて いるのか理解するのにどう役立つでしょうか。</vt:lpstr>
      <vt:lpstr>Presentación de PowerPoint</vt:lpstr>
      <vt:lpstr>Presentación de PowerPoint</vt:lpstr>
      <vt:lpstr>私たち一人ひとりが、イエスが示された 謙遜と柔和さを学ぶことは、 なんと重要なこ とでしょうか！ そうすれば、私たちの教会は まったく違ったものになるでしょう。 そう 思いませんか。</vt:lpstr>
      <vt:lpstr>Presentación de PowerPoint</vt:lpstr>
      <vt:lpstr>私たちクリスチャンは、 苦しみの中にあっても、 どんな希望と慰めを持つべきでしょう 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2025-12-30T08:43:05Z</dcterms:created>
  <dcterms:modified xsi:type="dcterms:W3CDTF">2026-01-11T05:24:03Z</dcterms:modified>
</cp:coreProperties>
</file>