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91" r:id="rId3"/>
    <p:sldId id="299" r:id="rId4"/>
    <p:sldId id="300" r:id="rId5"/>
    <p:sldId id="292" r:id="rId6"/>
    <p:sldId id="293" r:id="rId7"/>
    <p:sldId id="259" r:id="rId8"/>
    <p:sldId id="301" r:id="rId9"/>
    <p:sldId id="260" r:id="rId10"/>
    <p:sldId id="305" r:id="rId11"/>
    <p:sldId id="261" r:id="rId12"/>
    <p:sldId id="297" r:id="rId13"/>
    <p:sldId id="295" r:id="rId14"/>
    <p:sldId id="302" r:id="rId15"/>
    <p:sldId id="298" r:id="rId16"/>
    <p:sldId id="303" r:id="rId17"/>
    <p:sldId id="294" r:id="rId18"/>
    <p:sldId id="284" r:id="rId19"/>
    <p:sldId id="304" r:id="rId20"/>
    <p:sldId id="285" r:id="rId21"/>
  </p:sldIdLst>
  <p:sldSz cx="12192000" cy="6858000"/>
  <p:notesSz cx="6858000" cy="9144000"/>
  <p:embeddedFontLst>
    <p:embeddedFont>
      <p:font typeface="游ゴシック" panose="020B0400000000000000" pitchFamily="34" charset="-128"/>
      <p:regular r:id="rId23"/>
      <p:bold r:id="rId24"/>
    </p:embeddedFont>
    <p:embeddedFont>
      <p:font typeface="Constantia" panose="02030602050306030303" pitchFamily="18" charset="0"/>
      <p:regular r:id="rId25"/>
      <p:bold r:id="rId26"/>
      <p:italic r:id="rId27"/>
      <p:boldItalic r:id="rId2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  <a:srgbClr val="CCFFCC"/>
    <a:srgbClr val="FFFFCC"/>
    <a:srgbClr val="FFCCCC"/>
    <a:srgbClr val="92D050"/>
    <a:srgbClr val="874A00"/>
    <a:srgbClr val="F6DBAA"/>
    <a:srgbClr val="F9DEB2"/>
    <a:srgbClr val="E3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60" y="13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kumimoji="1" lang="ja-JP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「天にまします我らの父よ」</a:t>
          </a: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lnSpc>
              <a:spcPts val="1900"/>
            </a:lnSpc>
            <a:buNone/>
          </a:pPr>
          <a:r>
            <a:rPr kumimoji="1" lang="ja-JP" altLang="en-US" sz="1600" b="1" dirty="0"/>
            <a:t>私たちは、すべての人類の父である神との個人的な関係を認識する必要が　　あります</a:t>
          </a:r>
          <a:endParaRPr lang="es-ES" sz="16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kumimoji="1" lang="ja-JP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「御名が崇められますように」</a:t>
          </a: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 marL="171450" lvl="1" indent="-171450" algn="l" defTabSz="711200">
            <a:lnSpc>
              <a:spcPts val="19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1" lang="ja-JP" alt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游ゴシック" panose="020B0400000000000000" pitchFamily="50" charset="-128"/>
              <a:cs typeface="+mn-cs"/>
            </a:rPr>
            <a:t>神の聖さを認識することは、畏敬と敬意をもって私たちを神に近づけて　　　くれます</a:t>
          </a:r>
          <a:endParaRPr kumimoji="1" lang="es-E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游ゴシック" panose="020B0400000000000000" pitchFamily="50" charset="-128"/>
            <a:cs typeface="+mn-cs"/>
          </a:endParaRPr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kumimoji="1" lang="ja-JP" alt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「御国が来ますように」</a:t>
          </a: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kumimoji="1" lang="ja-JP" altLang="en-US" sz="1800" b="1" dirty="0"/>
            <a:t>イエスの再臨を待ち望みましょう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 anchor="t"/>
        <a:lstStyle/>
        <a:p>
          <a:pPr>
            <a:lnSpc>
              <a:spcPts val="2000"/>
            </a:lnSpc>
          </a:pPr>
          <a:r>
            <a:rPr kumimoji="1" lang="ja-JP" alt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「天におけるごとく、地にも御心が行われ　　ますように」</a:t>
          </a: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 marL="171450" lvl="1" indent="-171450" algn="l" defTabSz="711200">
            <a:lnSpc>
              <a:spcPts val="19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1" lang="ja-JP" alt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游ゴシック" panose="020B0400000000000000" pitchFamily="50" charset="-128"/>
              <a:cs typeface="+mn-cs"/>
            </a:rPr>
            <a:t>神の主権を受け入れ、私たちの生活とこの世において、神の御心が成されますようにと祈りましょう</a:t>
          </a:r>
          <a:endParaRPr kumimoji="1" lang="es-E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游ゴシック" panose="020B0400000000000000" pitchFamily="50" charset="-128"/>
            <a:cs typeface="+mn-cs"/>
          </a:endParaRPr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kumimoji="1" lang="ja-JP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「</a:t>
          </a:r>
          <a:r>
            <a:rPr kumimoji="1" lang="ja-JP" alt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游ゴシック" panose="020B0400000000000000" pitchFamily="50" charset="-128"/>
              <a:cs typeface="+mn-cs"/>
            </a:rPr>
            <a:t>今日必要な糧をください」</a:t>
          </a: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 marL="171450" lvl="1" indent="-171450" algn="l" defTabSz="711200">
            <a:lnSpc>
              <a:spcPts val="19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1" lang="ja-JP" alt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游ゴシック" panose="020B0400000000000000" pitchFamily="50" charset="-128"/>
              <a:cs typeface="+mn-cs"/>
            </a:rPr>
            <a:t>私たちが生きるために必要なもの、肉体的にも精神的にも、神に求めましょう</a:t>
          </a:r>
          <a:endParaRPr kumimoji="1" lang="es-E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游ゴシック" panose="020B0400000000000000" pitchFamily="50" charset="-128"/>
            <a:cs typeface="+mn-cs"/>
          </a:endParaRPr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kumimoji="1" lang="ja-JP" alt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「私たちの罪をお赦しください。私たちも、     私たちに罪を犯した人々を赦しましたように」</a:t>
          </a: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 marL="171450" lvl="1" indent="-171450" algn="l" defTabSz="711200">
            <a:lnSpc>
              <a:spcPts val="19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1" lang="ja-JP" alt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游ゴシック" panose="020B0400000000000000" pitchFamily="50" charset="-128"/>
              <a:cs typeface="+mn-cs"/>
            </a:rPr>
            <a:t>神が私たちを赦してくださるのと同じように、私たちも悔い改め、赦しを求め、そして私たちを傷つけた人々を赦さなければなりません</a:t>
          </a:r>
          <a:endParaRPr kumimoji="1" lang="es-E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游ゴシック" panose="020B0400000000000000" pitchFamily="50" charset="-128"/>
            <a:cs typeface="+mn-cs"/>
          </a:endParaRPr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kumimoji="1" lang="ja-JP" alt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「私たちを誘惑に遭わせず、悪から救い出してください」</a:t>
          </a: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 marL="171450" lvl="1" indent="-171450" algn="l" defTabSz="711200">
            <a:lnSpc>
              <a:spcPts val="19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1" lang="ja-JP" alt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游ゴシック" panose="020B0400000000000000" pitchFamily="50" charset="-128"/>
              <a:cs typeface="+mn-cs"/>
            </a:rPr>
            <a:t>この世に存在する悪から、私たちを守り、庇護してくださるよう願いましょう</a:t>
          </a:r>
          <a:endParaRPr kumimoji="1" lang="es-E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游ゴシック" panose="020B0400000000000000" pitchFamily="50" charset="-128"/>
            <a:cs typeface="+mn-cs"/>
          </a:endParaRPr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kumimoji="1" lang="ja-JP" alt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「御国は、御力と栄光とが、永遠にあなたの　ものであります。アーメン」</a:t>
          </a: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lnSpc>
              <a:spcPts val="1800"/>
            </a:lnSpc>
            <a:buFont typeface="Arial" panose="020B0604020202020204" pitchFamily="34" charset="0"/>
            <a:buNone/>
          </a:pPr>
          <a:r>
            <a:rPr kumimoji="1" lang="ja-JP" altLang="en-US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游ゴシック" panose="020B0400000000000000" pitchFamily="50" charset="-128"/>
              <a:cs typeface="+mn-cs"/>
            </a:rPr>
            <a:t>私たちが何者であるか、何を持っているか、そして何をしているか、そのすべてが　神に属していることを認めましょう。栄光と賛美に値するのは、神のみです。</a:t>
          </a:r>
          <a:endParaRPr kumimoji="1" lang="es-ES" sz="15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游ゴシック" panose="020B0400000000000000" pitchFamily="50" charset="-128"/>
            <a:cs typeface="+mn-cs"/>
          </a:endParaRPr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 custLinFactNeighborX="239" custLinFactNeighborY="2043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ja-JP" altLang="en-US" sz="2000" b="1" dirty="0">
              <a:solidFill>
                <a:schemeClr val="tx1"/>
              </a:solidFill>
            </a:rPr>
            <a:t>称賛</a:t>
          </a:r>
          <a:r>
            <a:rPr lang="en" sz="2000" b="1" dirty="0">
              <a:solidFill>
                <a:schemeClr val="tx1"/>
              </a:solidFill>
            </a:rPr>
            <a:t> (</a:t>
          </a:r>
          <a:r>
            <a:rPr lang="ja-JP" altLang="en-US" sz="2000" b="1" dirty="0">
              <a:solidFill>
                <a:schemeClr val="tx1"/>
              </a:solidFill>
            </a:rPr>
            <a:t>ダニ</a:t>
          </a:r>
          <a:r>
            <a:rPr lang="en" sz="2000" b="1" dirty="0">
              <a:solidFill>
                <a:schemeClr val="tx1"/>
              </a:solidFill>
            </a:rPr>
            <a:t>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kumimoji="1" lang="ja-JP" altLang="en-US" sz="2000" b="1" dirty="0">
              <a:solidFill>
                <a:schemeClr val="tx1"/>
              </a:solidFill>
            </a:rPr>
            <a:t>告白と赦し </a:t>
          </a:r>
          <a:r>
            <a:rPr lang="en" sz="2000" b="1" dirty="0">
              <a:solidFill>
                <a:schemeClr val="tx1"/>
              </a:solidFill>
            </a:rPr>
            <a:t>                 (</a:t>
          </a:r>
          <a:r>
            <a:rPr lang="ja-JP" altLang="en-US" sz="2000" b="1" dirty="0">
              <a:solidFill>
                <a:schemeClr val="tx1"/>
              </a:solidFill>
            </a:rPr>
            <a:t>ダニ</a:t>
          </a:r>
          <a:r>
            <a:rPr lang="en" sz="2000" b="1" dirty="0">
              <a:solidFill>
                <a:schemeClr val="tx1"/>
              </a:solidFill>
            </a:rPr>
            <a:t>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ja-JP" altLang="en-US" sz="2000" b="1" dirty="0">
              <a:solidFill>
                <a:schemeClr val="tx1"/>
              </a:solidFill>
            </a:rPr>
            <a:t>願い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</a:t>
          </a:r>
          <a:r>
            <a:rPr lang="ja-JP" altLang="en-US" sz="2000" b="1" dirty="0">
              <a:solidFill>
                <a:schemeClr val="tx1"/>
              </a:solidFill>
            </a:rPr>
            <a:t>ダニ</a:t>
          </a:r>
          <a:r>
            <a:rPr lang="en" sz="2000" b="1" dirty="0">
              <a:solidFill>
                <a:schemeClr val="tx1"/>
              </a:solidFill>
            </a:rPr>
            <a:t>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ja-JP" altLang="en-US" sz="2000" b="1" dirty="0">
              <a:solidFill>
                <a:schemeClr val="tx1"/>
              </a:solidFill>
            </a:rPr>
            <a:t>感謝　　　　　</a:t>
          </a:r>
          <a:r>
            <a:rPr lang="en" sz="2000" b="1" dirty="0">
              <a:solidFill>
                <a:schemeClr val="tx1"/>
              </a:solidFill>
            </a:rPr>
            <a:t>           (</a:t>
          </a:r>
          <a:r>
            <a:rPr lang="ja-JP" altLang="en-US" sz="2000" b="1" dirty="0">
              <a:solidFill>
                <a:schemeClr val="tx1"/>
              </a:solidFill>
            </a:rPr>
            <a:t>フィリ</a:t>
          </a:r>
          <a:r>
            <a:rPr lang="en" sz="2000" b="1" dirty="0">
              <a:solidFill>
                <a:schemeClr val="tx1"/>
              </a:solidFill>
            </a:rPr>
            <a:t>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ts val="19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1" lang="ja-JP" altLang="en-US" sz="1600" b="1" kern="1200" dirty="0"/>
            <a:t>私たちは、すべての人類の父である神との個人的な関係を認識する必要が　　あります</a:t>
          </a:r>
          <a:endParaRPr lang="es-ES" sz="16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「天にまします我らの父よ」</a:t>
          </a: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ts val="19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1" lang="ja-JP" alt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游ゴシック" panose="020B0400000000000000" pitchFamily="50" charset="-128"/>
              <a:cs typeface="+mn-cs"/>
            </a:rPr>
            <a:t>神の聖さを認識することは、畏敬と敬意をもって私たちを神に近づけて　　　くれます</a:t>
          </a:r>
          <a:endParaRPr kumimoji="1" lang="es-E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游ゴシック" panose="020B0400000000000000" pitchFamily="50" charset="-128"/>
            <a:cs typeface="+mn-cs"/>
          </a:endParaRPr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「御名が崇められますように」</a:t>
          </a: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1" lang="ja-JP" altLang="en-US" sz="1800" b="1" kern="1200" dirty="0"/>
            <a:t>イエスの再臨を待ち望みましょう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「御国が来ますように」</a:t>
          </a: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ts val="19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1" lang="ja-JP" alt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游ゴシック" panose="020B0400000000000000" pitchFamily="50" charset="-128"/>
              <a:cs typeface="+mn-cs"/>
            </a:rPr>
            <a:t>神の主権を受け入れ、私たちの生活とこの世において、神の御心が成されますようにと祈りましょう</a:t>
          </a:r>
          <a:endParaRPr kumimoji="1" lang="es-E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游ゴシック" panose="020B0400000000000000" pitchFamily="50" charset="-128"/>
            <a:cs typeface="+mn-cs"/>
          </a:endParaRPr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t" anchorCtr="0">
          <a:noAutofit/>
        </a:bodyPr>
        <a:lstStyle/>
        <a:p>
          <a:pPr marL="0" lvl="0" indent="0" algn="ctr" defTabSz="7112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「天におけるごとく、地にも御心が行われ　　ますように」</a:t>
          </a: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ts val="19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1" lang="ja-JP" alt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游ゴシック" panose="020B0400000000000000" pitchFamily="50" charset="-128"/>
              <a:cs typeface="+mn-cs"/>
            </a:rPr>
            <a:t>私たちが生きるために必要なもの、肉体的にも精神的にも、神に求めましょう</a:t>
          </a:r>
          <a:endParaRPr kumimoji="1" lang="es-E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游ゴシック" panose="020B0400000000000000" pitchFamily="50" charset="-128"/>
            <a:cs typeface="+mn-cs"/>
          </a:endParaRPr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「</a:t>
          </a:r>
          <a:r>
            <a:rPr kumimoji="1" lang="ja-JP" alt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游ゴシック" panose="020B0400000000000000" pitchFamily="50" charset="-128"/>
              <a:cs typeface="+mn-cs"/>
            </a:rPr>
            <a:t>今日必要な糧をください」</a:t>
          </a: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ts val="19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1" lang="ja-JP" alt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游ゴシック" panose="020B0400000000000000" pitchFamily="50" charset="-128"/>
              <a:cs typeface="+mn-cs"/>
            </a:rPr>
            <a:t>神が私たちを赦してくださるのと同じように、私たちも悔い改め、赦しを求め、そして私たちを傷つけた人々を赦さなければなりません</a:t>
          </a:r>
          <a:endParaRPr kumimoji="1" lang="es-E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游ゴシック" panose="020B0400000000000000" pitchFamily="50" charset="-128"/>
            <a:cs typeface="+mn-cs"/>
          </a:endParaRPr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「私たちの罪をお赦しください。私たちも、     私たちに罪を犯した人々を赦しましたように」</a:t>
          </a: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4035" y="451232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ts val="1900"/>
            </a:lnSpc>
            <a:spcBef>
              <a:spcPct val="0"/>
            </a:spcBef>
            <a:spcAft>
              <a:spcPct val="15000"/>
            </a:spcAft>
            <a:buNone/>
          </a:pPr>
          <a:r>
            <a:rPr kumimoji="1" lang="ja-JP" alt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游ゴシック" panose="020B0400000000000000" pitchFamily="50" charset="-128"/>
              <a:cs typeface="+mn-cs"/>
            </a:rPr>
            <a:t>この世に存在する悪から、私たちを守り、庇護してくださるよう願いましょう</a:t>
          </a:r>
          <a:endParaRPr kumimoji="1" lang="es-ES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游ゴシック" panose="020B0400000000000000" pitchFamily="50" charset="-128"/>
            <a:cs typeface="+mn-cs"/>
          </a:endParaRPr>
        </a:p>
      </dsp:txBody>
      <dsp:txXfrm rot="-5400000">
        <a:off x="4613077" y="3925940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「私たちを誘惑に遭わせず、悪から救い出してください」</a:t>
          </a: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14300" lvl="1" indent="-114300" algn="l" defTabSz="666750">
            <a:lnSpc>
              <a:spcPts val="18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kumimoji="1" lang="ja-JP" altLang="en-US" sz="15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游ゴシック" panose="020B0400000000000000" pitchFamily="50" charset="-128"/>
              <a:cs typeface="+mn-cs"/>
            </a:rPr>
            <a:t>私たちが何者であるか、何を持っているか、そして何をしているか、そのすべてが　神に属していることを認めましょう。栄光と賛美に値するのは、神のみです。</a:t>
          </a:r>
          <a:endParaRPr kumimoji="1" lang="es-ES" sz="15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游ゴシック" panose="020B0400000000000000" pitchFamily="50" charset="-128"/>
            <a:cs typeface="+mn-cs"/>
          </a:endParaRPr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「御国は、御力と栄光とが、永遠にあなたの　ものであります。アーメン」</a:t>
          </a: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dirty="0">
              <a:solidFill>
                <a:schemeClr val="tx1"/>
              </a:solidFill>
            </a:rPr>
            <a:t>称賛</a:t>
          </a:r>
          <a:r>
            <a:rPr lang="en" sz="2000" b="1" kern="1200" dirty="0">
              <a:solidFill>
                <a:schemeClr val="tx1"/>
              </a:solidFill>
            </a:rPr>
            <a:t> (</a:t>
          </a:r>
          <a:r>
            <a:rPr lang="ja-JP" altLang="en-US" sz="2000" b="1" kern="1200" dirty="0">
              <a:solidFill>
                <a:schemeClr val="tx1"/>
              </a:solidFill>
            </a:rPr>
            <a:t>ダニ</a:t>
          </a:r>
          <a:r>
            <a:rPr lang="en" sz="2000" b="1" kern="1200" dirty="0">
              <a:solidFill>
                <a:schemeClr val="tx1"/>
              </a:solidFill>
            </a:rPr>
            <a:t>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1"/>
              </a:solidFill>
            </a:rPr>
            <a:t>告白と赦し </a:t>
          </a:r>
          <a:r>
            <a:rPr lang="en" sz="2000" b="1" kern="1200" dirty="0">
              <a:solidFill>
                <a:schemeClr val="tx1"/>
              </a:solidFill>
            </a:rPr>
            <a:t>                 (</a:t>
          </a:r>
          <a:r>
            <a:rPr lang="ja-JP" altLang="en-US" sz="2000" b="1" kern="1200" dirty="0">
              <a:solidFill>
                <a:schemeClr val="tx1"/>
              </a:solidFill>
            </a:rPr>
            <a:t>ダニ</a:t>
          </a:r>
          <a:r>
            <a:rPr lang="en" sz="2000" b="1" kern="1200" dirty="0">
              <a:solidFill>
                <a:schemeClr val="tx1"/>
              </a:solidFill>
            </a:rPr>
            <a:t> 9:5-15)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dirty="0">
              <a:solidFill>
                <a:schemeClr val="tx1"/>
              </a:solidFill>
            </a:rPr>
            <a:t>願い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</a:t>
          </a:r>
          <a:r>
            <a:rPr lang="ja-JP" altLang="en-US" sz="2000" b="1" kern="1200" dirty="0">
              <a:solidFill>
                <a:schemeClr val="tx1"/>
              </a:solidFill>
            </a:rPr>
            <a:t>ダニ</a:t>
          </a:r>
          <a:r>
            <a:rPr lang="en" sz="2000" b="1" kern="1200" dirty="0">
              <a:solidFill>
                <a:schemeClr val="tx1"/>
              </a:solidFill>
            </a:rPr>
            <a:t> 9:16-19)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dirty="0">
              <a:solidFill>
                <a:schemeClr val="tx1"/>
              </a:solidFill>
            </a:rPr>
            <a:t>感謝　　　　　</a:t>
          </a:r>
          <a:r>
            <a:rPr lang="en" sz="2000" b="1" kern="1200" dirty="0">
              <a:solidFill>
                <a:schemeClr val="tx1"/>
              </a:solidFill>
            </a:rPr>
            <a:t>           (</a:t>
          </a:r>
          <a:r>
            <a:rPr lang="ja-JP" altLang="en-US" sz="2000" b="1" kern="1200" dirty="0">
              <a:solidFill>
                <a:schemeClr val="tx1"/>
              </a:solidFill>
            </a:rPr>
            <a:t>フィリ</a:t>
          </a:r>
          <a:r>
            <a:rPr lang="en" sz="2000" b="1" kern="1200" dirty="0">
              <a:solidFill>
                <a:schemeClr val="tx1"/>
              </a:solidFill>
            </a:rPr>
            <a:t> 4:6)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72DE7-CF72-4E2B-AA47-B848A091BC1E}" type="datetimeFigureOut">
              <a:rPr kumimoji="1" lang="ja-JP" altLang="en-US" smtClean="0"/>
              <a:t>2026/5/16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CBE1-D9D5-4B04-ABF2-2D9A84BC7CC8}" type="slidenum">
              <a:rPr kumimoji="1" lang="ja-JP" altLang="en-US" smtClean="0"/>
              <a:t>‹Nº›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77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FCBE1-D9D5-4B04-ABF2-2D9A84BC7CC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2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FCBE1-D9D5-4B04-ABF2-2D9A84BC7CC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42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16/05/2026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467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ja-JP" altLang="en-US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実践的な　祈り</a:t>
            </a:r>
            <a:endParaRPr lang="en" sz="48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2026</a:t>
            </a:r>
            <a:r>
              <a:rPr lang="ja-JP" altLang="en-US" sz="20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年</a:t>
            </a:r>
            <a:r>
              <a:rPr lang="en-US" altLang="ja-JP" sz="20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ja-JP" altLang="en-US" sz="20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月</a:t>
            </a:r>
            <a:r>
              <a:rPr lang="en-US" altLang="ja-JP" sz="20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r>
              <a:rPr lang="ja-JP" altLang="en-US" sz="20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日　第</a:t>
            </a:r>
            <a:r>
              <a:rPr lang="en-US" altLang="ja-JP" sz="20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ja-JP" altLang="en-US" sz="20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課</a:t>
            </a:r>
            <a:endParaRPr lang="en" sz="2000" b="1" dirty="0">
              <a:solidFill>
                <a:srgbClr val="FAD7B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981942" y="2828835"/>
            <a:ext cx="721687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ja-JP" altLang="en-US" sz="72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手本となる祈り</a:t>
            </a:r>
            <a:endParaRPr lang="en" sz="7200" b="1" spc="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ja-JP" altLang="en-US" sz="4400" b="1" dirty="0">
                <a:ln/>
                <a:solidFill>
                  <a:schemeClr val="accent6"/>
                </a:solidFill>
              </a:rPr>
              <a:t>イエス</a:t>
            </a:r>
            <a:r>
              <a:rPr lang="en" sz="4400" b="1" dirty="0">
                <a:ln/>
                <a:solidFill>
                  <a:schemeClr val="accent6"/>
                </a:solidFill>
              </a:rPr>
              <a:t>:</a:t>
            </a:r>
            <a:r>
              <a:rPr lang="ja-JP" altLang="en-US" sz="4400" b="1" dirty="0">
                <a:ln/>
                <a:solidFill>
                  <a:schemeClr val="accent6"/>
                </a:solidFill>
              </a:rPr>
              <a:t>祈り方を教えてくださる</a:t>
            </a:r>
            <a:endParaRPr lang="en" sz="44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9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だから、こう祈りなさい。</a:t>
            </a:r>
            <a:r>
              <a:rPr lang="en-US" altLang="ja-JP" sz="19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『</a:t>
            </a:r>
            <a:r>
              <a:rPr lang="ja-JP" altLang="en-US" sz="19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天におられるわたしたちの父よ、／御名が崇められますように。</a:t>
            </a:r>
            <a:r>
              <a:rPr lang="en" sz="19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(</a:t>
            </a:r>
            <a:r>
              <a:rPr lang="ja-JP" altLang="en-US" sz="19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マタイ</a:t>
            </a:r>
            <a:r>
              <a:rPr lang="en" sz="1900" b="1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239589"/>
            <a:ext cx="33685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900" b="1" dirty="0">
                <a:latin typeface="+mn-ea"/>
              </a:rPr>
              <a:t>聞き手を感心させ、称賛　　されるために、長々と凝った祈りを捧げることは、　　　イエスが私たちに教えられた祈りの在り方ではありません　　（マタ</a:t>
            </a:r>
            <a:r>
              <a:rPr lang="en-US" altLang="ja-JP" sz="1900" b="1" dirty="0">
                <a:latin typeface="+mn-ea"/>
              </a:rPr>
              <a:t>6:5-8</a:t>
            </a:r>
            <a:r>
              <a:rPr lang="ja-JP" altLang="en-US" sz="1900" b="1" dirty="0">
                <a:latin typeface="+mn-ea"/>
              </a:rPr>
              <a:t>）。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52939" y="5024353"/>
            <a:ext cx="69524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/>
              <a:t>「簡潔で的を射た祈りを学び、必要なことだけを願い　　なさい。神だけが聞こえる場所で、声に出して祈ることを学びなさい。見せかけの祈りではなく、魂が</a:t>
            </a:r>
            <a:r>
              <a:rPr lang="en-US" altLang="ja-JP" sz="2000" b="1" dirty="0"/>
              <a:t>『</a:t>
            </a:r>
            <a:r>
              <a:rPr lang="ja-JP" altLang="en-US" sz="2000" b="1" dirty="0"/>
              <a:t>命のパン</a:t>
            </a:r>
            <a:r>
              <a:rPr lang="en-US" altLang="ja-JP" sz="2000" b="1" dirty="0"/>
              <a:t>』</a:t>
            </a:r>
            <a:r>
              <a:rPr lang="ja-JP" altLang="en-US" sz="2000" b="1" dirty="0"/>
              <a:t>を渇望していることを表す、真摯で心のこもった願いを　捧げなさい。」 </a:t>
            </a:r>
            <a:r>
              <a:rPr lang="en-US" sz="1600" b="1" dirty="0"/>
              <a:t>(E.G.</a:t>
            </a:r>
            <a:r>
              <a:rPr lang="ja-JP" altLang="en-US" sz="1600" b="1" dirty="0"/>
              <a:t>ホワイト</a:t>
            </a:r>
            <a:r>
              <a:rPr lang="en-US" sz="1600" b="1" dirty="0"/>
              <a:t> “Our high Calling”, May 4)</a:t>
            </a:r>
            <a:r>
              <a:rPr lang="ja-JP" altLang="en-US" sz="1600" b="1" dirty="0"/>
              <a:t>（非公式訳）</a:t>
            </a:r>
            <a:endParaRPr lang="en-US" altLang="ja-JP" sz="1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6" y="3339246"/>
            <a:ext cx="3862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900" b="1" dirty="0"/>
              <a:t>祈りは、日常の言葉で、心から、そして簡潔なものであるべきです。祈りは、私たちの生活において　欠かせないものです。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231875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2580091" y="276530"/>
            <a:ext cx="664346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ja-JP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イエス：祈り方を教えて下さる</a:t>
            </a:r>
            <a:endParaRPr lang="en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106197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2627716" y="1088107"/>
            <a:ext cx="6893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イエスが私たちに示された祈りの型は、次のとおりです：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9E73C-2D8F-9D85-4D9C-931B74725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09777C-DB03-8EFC-D7A6-487C6F30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b="1" dirty="0"/>
              <a:t>誰よりもあなたを愛してくださる方と</a:t>
            </a:r>
            <a:br>
              <a:rPr lang="en-US" altLang="ja-JP" b="1" dirty="0"/>
            </a:br>
            <a:r>
              <a:rPr lang="ja-JP" altLang="en-US" b="1" dirty="0"/>
              <a:t>語り合うために、毎朝、もっと祈り、</a:t>
            </a:r>
            <a:br>
              <a:rPr lang="en-US" altLang="ja-JP" b="1" dirty="0"/>
            </a:br>
            <a:r>
              <a:rPr lang="ja-JP" altLang="en-US" b="1" dirty="0"/>
              <a:t>神に顔を 向けてみませんか。</a:t>
            </a:r>
            <a:br>
              <a:rPr lang="en-US" altLang="ja-JP" b="1" dirty="0"/>
            </a:br>
            <a:r>
              <a:rPr lang="ja-JP" altLang="en-US" b="1" dirty="0"/>
              <a:t>そうすべきだと分かっていながら、</a:t>
            </a:r>
            <a:br>
              <a:rPr lang="en-US" altLang="ja-JP" b="1" dirty="0"/>
            </a:br>
            <a:r>
              <a:rPr lang="ja-JP" altLang="en-US" b="1" dirty="0"/>
              <a:t>何があなたを躊躇させている のでしょうか。イエスが私たちを招いてくださったように、今すぐ祈りましょう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41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ダニエル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ja-JP" alt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賛美、告白、願い、感謝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718775"/>
            <a:ext cx="12192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9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わたしは主なる神を仰いで断食し、粗布をまとい、灰をかぶって祈りをささげ、嘆願した。</a:t>
            </a:r>
            <a:r>
              <a:rPr lang="en-US" sz="19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(</a:t>
            </a:r>
            <a:r>
              <a:rPr lang="ja-JP" altLang="en-US" sz="19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ダニエル</a:t>
            </a:r>
            <a:r>
              <a:rPr lang="en-US" sz="19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 9:3)</a:t>
            </a:r>
            <a:endParaRPr lang="es-ES" sz="1900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+mn-ea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/>
              <a:t>ダニエル</a:t>
            </a:r>
            <a:r>
              <a:rPr lang="en-US" altLang="ja-JP" sz="2000" b="1" dirty="0"/>
              <a:t>9</a:t>
            </a:r>
            <a:r>
              <a:rPr lang="ja-JP" altLang="en-US" sz="2000" b="1" dirty="0"/>
              <a:t>：</a:t>
            </a:r>
            <a:r>
              <a:rPr lang="en-US" altLang="ja-JP" sz="2000" b="1" dirty="0"/>
              <a:t>4~19</a:t>
            </a:r>
            <a:r>
              <a:rPr lang="ja-JP" altLang="en-US" sz="2000" b="1" dirty="0"/>
              <a:t>に記されている祈りは、祈りの</a:t>
            </a:r>
            <a:r>
              <a:rPr lang="en-US" altLang="ja-JP" sz="2000" b="1" dirty="0"/>
              <a:t>4</a:t>
            </a:r>
            <a:r>
              <a:rPr lang="ja-JP" altLang="en-US" sz="2000" b="1" dirty="0"/>
              <a:t>つの基本的な要素を示しています：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242675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529899" y="4081750"/>
            <a:ext cx="68637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900" b="1" dirty="0"/>
              <a:t>ダニエルが祈り（感謝の祈り）を終える前に、ガブリエルに遮られた。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508469" y="4764599"/>
            <a:ext cx="6906577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900" b="1" dirty="0"/>
              <a:t>このパターンは、私的な祈りにも公的な祈りにも当て　　　はまります。言うまでもなく、「告白と赦し」に関する部分は、祈りの文脈に合わせて調整する必要があります。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87035" y="5763577"/>
            <a:ext cx="6949441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1900" b="1" dirty="0"/>
              <a:t>この構成は、祈りを神に向けさせる助けとなり、祈りが神の　宝庫からの「買い物リスト」のようなものになってしまうの　を防いでくれます。</a:t>
            </a: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892CEE-0D34-F799-B19C-270F8A21D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418FA3-718D-BA2D-03D8-9427C20B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b="1" dirty="0"/>
              <a:t>神を賛美し、神に告白し、神に願い求め、</a:t>
            </a:r>
            <a:br>
              <a:rPr lang="en-US" altLang="ja-JP" b="1" dirty="0"/>
            </a:br>
            <a:r>
              <a:rPr lang="ja-JP" altLang="en-US" b="1" dirty="0"/>
              <a:t>そして神に感謝すべきことは何でしょうか。 今すぐ、そうしてみませんか。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85038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459504"/>
            <a:ext cx="72036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ja-JP" altLang="en-US" sz="6000" b="1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祈りに関する　　　そのほかの疑問</a:t>
            </a:r>
            <a:endParaRPr lang="en" sz="6000" b="1" dirty="0">
              <a:ln w="0"/>
              <a:solidFill>
                <a:srgbClr val="09130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神様は全知であるのに、なぜ私たちは祈るのか？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すべてが順調な時も祈る必要があるのか？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誰と一緒に祈ればよいのか？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どのように聞けば良いのか？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627398"/>
            <a:ext cx="33641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900" b="1" dirty="0"/>
              <a:t>祈りは私たちを神の御座へと導き、日々自分自身を見つめ直し、神との関係を再考するよう促してくれます。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8988818" y="429606"/>
            <a:ext cx="310404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900" b="1" dirty="0"/>
              <a:t>罪を犯したことのない天使たちは、絶えず神を礼拝しています。それならば、　私たちこそなおさらそう　すべきではないでしょうか。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/>
              <a:t>その時の状況によって：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8996313" y="4088010"/>
            <a:ext cx="309655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900" b="1" dirty="0"/>
              <a:t>これを行う最も明確で安全な方法は、個人的な信仰　生活の一環として、祈りと聖書研究を組み合わせ、　心を空っぽにしたり、ただ自分の内なる声に耳を　　傾けたりすることを避けることです。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80061" y="2039876"/>
            <a:ext cx="32956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1900" b="1" dirty="0"/>
              <a:t>たとえ何を言えばよいのかわからなくても、聖霊が　私たちを助けて　　　　　　くださいます（ロマ</a:t>
            </a:r>
            <a:r>
              <a:rPr lang="en-US" altLang="ja-JP" sz="1900" b="1" dirty="0"/>
              <a:t>8:26</a:t>
            </a:r>
            <a:r>
              <a:rPr lang="ja-JP" altLang="en-US" sz="1900" b="1" dirty="0"/>
              <a:t>）。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00173" y="2075497"/>
            <a:ext cx="31051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1900" b="1" dirty="0"/>
              <a:t>「自分たちにはすべてが順調だから、神など必要ない」と考えるのは、驕りである。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632733"/>
            <a:ext cx="324002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ja-JP" altLang="en-US" sz="1900" b="1" dirty="0">
                <a:solidFill>
                  <a:prstClr val="black"/>
                </a:solidFill>
              </a:rPr>
              <a:t>孤独の中。その時こそ、私たちの祈りは最も親密なものとなる。</a:t>
            </a: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ja-JP" altLang="en-US" sz="1900" b="1" dirty="0">
                <a:solidFill>
                  <a:prstClr val="black"/>
                </a:solidFill>
              </a:rPr>
              <a:t>家族や少人数のグループで。</a:t>
            </a:r>
            <a:endParaRPr lang="es-ES" altLang="ja-JP" sz="1900" b="1" dirty="0">
              <a:solidFill>
                <a:prstClr val="black"/>
              </a:solidFill>
            </a:endParaRP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ja-JP" altLang="en-US" sz="1900" b="1" dirty="0">
                <a:solidFill>
                  <a:prstClr val="black"/>
                </a:solidFill>
              </a:rPr>
              <a:t>教会の中で。</a:t>
            </a: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49F910-3AA5-9DD5-B3BA-734CEE086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8E70C5-ED73-270F-7257-683704CE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ja-JP" altLang="en-US" b="1" dirty="0"/>
              <a:t>上記の項目の中で、</a:t>
            </a:r>
            <a:br>
              <a:rPr lang="en-US" altLang="ja-JP" b="1" dirty="0"/>
            </a:br>
            <a:r>
              <a:rPr lang="ja-JP" altLang="en-US" b="1" dirty="0"/>
              <a:t>最も難しいと感じることは何ですか。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8331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533852" y="2541414"/>
            <a:ext cx="111242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400" b="1" dirty="0">
                <a:latin typeface="Constantia" panose="02030602050306030303" pitchFamily="18" charset="0"/>
              </a:rPr>
              <a:t>「私たちの祈りには、自分たちの必要に対する深い自覚と、求めるものへの　強い渇望が表れていなければなりません。そうでなければ、祈りは聞き入れ　られません。しかし、答えがすぐに得られないからといって、疲れて祈りを　やめてはなりません。</a:t>
            </a:r>
            <a:r>
              <a:rPr lang="en-US" altLang="ja-JP" sz="2400" b="1" dirty="0">
                <a:latin typeface="Constantia" panose="02030602050306030303" pitchFamily="18" charset="0"/>
              </a:rPr>
              <a:t>『</a:t>
            </a:r>
            <a:r>
              <a:rPr lang="ja-JP" altLang="en-US" sz="2400" b="1" dirty="0">
                <a:latin typeface="Constantia" panose="02030602050306030303" pitchFamily="18" charset="0"/>
              </a:rPr>
              <a:t>天の御国は力ずくで奪い取られるものであり、力ある者たちがそれを奪い取るのです</a:t>
            </a:r>
            <a:r>
              <a:rPr lang="en-US" altLang="ja-JP" sz="2400" b="1" dirty="0">
                <a:latin typeface="Constantia" panose="02030602050306030303" pitchFamily="18" charset="0"/>
              </a:rPr>
              <a:t>』</a:t>
            </a:r>
            <a:r>
              <a:rPr lang="ja-JP" altLang="en-US" sz="2400" b="1" dirty="0">
                <a:latin typeface="Constantia" panose="02030602050306030303" pitchFamily="18" charset="0"/>
              </a:rPr>
              <a:t>（マタイ</a:t>
            </a:r>
            <a:r>
              <a:rPr lang="en-US" altLang="ja-JP" sz="2400" b="1" dirty="0">
                <a:latin typeface="Constantia" panose="02030602050306030303" pitchFamily="18" charset="0"/>
              </a:rPr>
              <a:t>11:12</a:t>
            </a:r>
            <a:r>
              <a:rPr lang="ja-JP" altLang="en-US" sz="2400" b="1" dirty="0">
                <a:latin typeface="Constantia" panose="02030602050306030303" pitchFamily="18" charset="0"/>
              </a:rPr>
              <a:t>）。ここでいう「力」とは、　　ヤコブが示したような聖なる熱意のことです。無理に激しい感情を煽ろうと　する必要はありませんが、穏やかに、そして粘り強く、恵みの御座に願いを　捧げ続けなければなりません。私たちの務めは、神の御前で心を低くし、罪を告白し、信仰をもって神に近づくことです。」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May 25)</a:t>
            </a:r>
            <a:r>
              <a:rPr lang="ja-JP" altLang="en-US" sz="1600" b="1" dirty="0"/>
              <a:t>（非公式訳）</a:t>
            </a:r>
            <a:endParaRPr lang="en-US" altLang="ja-JP" sz="1600" b="1" dirty="0"/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616188" y="1587465"/>
            <a:ext cx="4679667" cy="406265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ja-JP" altLang="en-U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+mn-ea"/>
              </a:rPr>
              <a:t>民よ、どのような時にも神に信頼し／御前に心を注ぎ出せ。神はわたしたちの避けどころ。</a:t>
            </a:r>
            <a:endParaRPr kumimoji="0" lang="es-ES" sz="44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+mn-ea"/>
                <a:cs typeface="+mn-cs"/>
              </a:rPr>
              <a:t>(</a:t>
            </a:r>
            <a:r>
              <a:rPr kumimoji="0" lang="ja-JP" altLang="en-U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+mn-ea"/>
                <a:cs typeface="+mn-cs"/>
              </a:rPr>
              <a:t>詩編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+mn-ea"/>
                <a:cs typeface="+mn-cs"/>
              </a:rPr>
              <a:t> 62:8</a:t>
            </a:r>
            <a:r>
              <a:rPr kumimoji="0" lang="ja-JP" altLang="en-U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+mn-ea"/>
                <a:cs typeface="+mn-cs"/>
              </a:rPr>
              <a:t>　新共同訳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490021" y="1059120"/>
            <a:ext cx="4679667" cy="47397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ja-JP" altLang="en-U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+mn-ea"/>
              </a:rPr>
              <a:t>民よ、いかなる時にも神に信頼せよ。そのみ前にあなたがたの心を注ぎ出せ。神はわれらの避け所である。</a:t>
            </a:r>
            <a:endParaRPr kumimoji="0" lang="es-ES" sz="44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+mn-ea"/>
                <a:cs typeface="+mn-cs"/>
              </a:rPr>
              <a:t>(</a:t>
            </a:r>
            <a:r>
              <a:rPr kumimoji="0" lang="ja-JP" altLang="en-U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+mn-ea"/>
                <a:cs typeface="+mn-cs"/>
              </a:rPr>
              <a:t>詩編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+mn-ea"/>
                <a:cs typeface="+mn-cs"/>
              </a:rPr>
              <a:t> 62:</a:t>
            </a:r>
            <a:r>
              <a:rPr lang="en-US" altLang="ja-JP" sz="28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+mn-ea"/>
              </a:rPr>
              <a:t>8</a:t>
            </a:r>
            <a:r>
              <a:rPr kumimoji="0" lang="ja-JP" altLang="en-U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+mn-ea"/>
                <a:cs typeface="+mn-cs"/>
              </a:rPr>
              <a:t>　口語訳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8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295704" y="3630145"/>
            <a:ext cx="5896296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ja-JP" altLang="en-US" sz="2000" b="1" dirty="0">
                <a:solidFill>
                  <a:srgbClr val="931A7C"/>
                </a:solidFill>
              </a:rPr>
              <a:t>困難な時の祈り</a:t>
            </a:r>
            <a:r>
              <a:rPr lang="en" sz="2000" b="1" dirty="0">
                <a:solidFill>
                  <a:srgbClr val="931A7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ja-JP" altLang="en-US" sz="2000" b="1" dirty="0">
                <a:solidFill>
                  <a:srgbClr val="084A9C"/>
                </a:solidFill>
              </a:rPr>
              <a:t>エリヤ</a:t>
            </a:r>
            <a:r>
              <a:rPr lang="en" sz="2000" b="1" dirty="0">
                <a:solidFill>
                  <a:srgbClr val="084A9C"/>
                </a:solidFill>
              </a:rPr>
              <a:t>: </a:t>
            </a:r>
            <a:r>
              <a:rPr lang="ja-JP" altLang="en-US" sz="2000" b="1" dirty="0"/>
              <a:t>危機の中で祈る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ja-JP" altLang="en-US" sz="2000" b="1" dirty="0">
                <a:solidFill>
                  <a:srgbClr val="B4366B"/>
                </a:solidFill>
              </a:rPr>
              <a:t>ハンナ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ja-JP" altLang="en-US" sz="2000" b="1" dirty="0"/>
              <a:t>祈りが答えられないように思えるとき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ja-JP" altLang="en-US" sz="2000" b="1" dirty="0">
                <a:solidFill>
                  <a:srgbClr val="4A1982"/>
                </a:solidFill>
              </a:rPr>
              <a:t>手本となる祈り</a:t>
            </a:r>
            <a:r>
              <a:rPr lang="en" sz="2000" b="1" dirty="0">
                <a:solidFill>
                  <a:srgbClr val="4A198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ja-JP" altLang="en-US" sz="2000" b="1" dirty="0">
                <a:solidFill>
                  <a:srgbClr val="08665D"/>
                </a:solidFill>
              </a:rPr>
              <a:t>イエス</a:t>
            </a:r>
            <a:r>
              <a:rPr lang="en" sz="2000" b="1" dirty="0">
                <a:solidFill>
                  <a:srgbClr val="08665D"/>
                </a:solidFill>
              </a:rPr>
              <a:t>: </a:t>
            </a:r>
            <a:r>
              <a:rPr lang="ja-JP" altLang="en-US" sz="2000" b="1" dirty="0"/>
              <a:t>祈り方を教えてくれる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ja-JP" altLang="en-US" sz="2000" b="1" dirty="0">
                <a:solidFill>
                  <a:srgbClr val="82047D"/>
                </a:solidFill>
              </a:rPr>
              <a:t>ダニエル</a:t>
            </a:r>
            <a:r>
              <a:rPr lang="en" sz="2000" b="1" dirty="0">
                <a:solidFill>
                  <a:srgbClr val="82047D"/>
                </a:solidFill>
              </a:rPr>
              <a:t>: </a:t>
            </a:r>
            <a:r>
              <a:rPr lang="ja-JP" altLang="en-US" sz="2000" b="1" dirty="0"/>
              <a:t>賛美、告白、願い、感謝</a:t>
            </a:r>
            <a:endParaRPr lang="es-ES" altLang="ja-JP" sz="2000" b="1" dirty="0"/>
          </a:p>
          <a:p>
            <a:pPr>
              <a:spcBef>
                <a:spcPts val="1800"/>
              </a:spcBef>
            </a:pPr>
            <a:r>
              <a:rPr lang="ja-JP" altLang="en-US" sz="2000" b="1" dirty="0">
                <a:solidFill>
                  <a:srgbClr val="415F00"/>
                </a:solidFill>
              </a:rPr>
              <a:t>祈りに関するそのほかの質問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36281" y="204083"/>
            <a:ext cx="674256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900" b="1" dirty="0">
                <a:latin typeface="+mn-ea"/>
              </a:rPr>
              <a:t>パウロは、たとえ世の中が崩壊しようとも、たとえ時が経っても祈りの答えが見えないとしても、「絶えず祈り続け　　なさい」（エフェ</a:t>
            </a:r>
            <a:r>
              <a:rPr lang="en-US" altLang="ja-JP" sz="1900" b="1" dirty="0">
                <a:latin typeface="+mn-ea"/>
              </a:rPr>
              <a:t>6:18</a:t>
            </a:r>
            <a:r>
              <a:rPr lang="ja-JP" altLang="en-US" sz="1900" b="1" dirty="0">
                <a:latin typeface="+mn-ea"/>
              </a:rPr>
              <a:t>）と私たちに勧めています。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394" y="576292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394" y="538738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679" y="408656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678" y="448114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5863946" y="494290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5863946" y="363935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5863946" y="623154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2" y="3543299"/>
            <a:ext cx="2373568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666314" y="3543299"/>
            <a:ext cx="2842119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186966" y="1863092"/>
            <a:ext cx="6728184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1900" b="1" dirty="0">
                <a:solidFill>
                  <a:prstClr val="black"/>
                </a:solidFill>
              </a:rPr>
              <a:t>では、どのように祈ればよいのでしょうか？何を願えば　　よいのでしょうか？一人で祈るべきでしょうか、それとも　誰かと共に祈るべきでしょうか？祈りとは、ただ神に語り　かけることだけなのでしょうか、それとも神の御声を聞く　ことでもあるのでしょうか？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16618" y="1179855"/>
            <a:ext cx="678189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1900" b="1" dirty="0">
                <a:latin typeface="+mn-ea"/>
              </a:rPr>
              <a:t>このような状況において、エリヤとハンナの祈りは、私たちを助け、励ましてくれるでしょう。</a:t>
            </a: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4127296" y="2875002"/>
            <a:ext cx="7203664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ja-JP" altLang="en-US" sz="6600" b="1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困難な時の祈り</a:t>
            </a:r>
            <a:endParaRPr lang="en" sz="6600" b="1" spc="300" dirty="0">
              <a:ln w="0"/>
              <a:solidFill>
                <a:srgbClr val="7C28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エリヤ</a:t>
            </a:r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  <a:r>
              <a:rPr lang="ja-JP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危機の中で祈る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418642" y="675798"/>
            <a:ext cx="114465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エリヤは答えた。「わたしは万軍の神、主に情熱を傾けて仕えてきました。ところが、イスラエルの人々はあなたとの契約を捨て、祭壇を破壊し、預言者たちを剣にかけて殺したのです。　　　　わたし一人だけが残り、彼らはこのわたしの命をも奪おうとねらっています。」</a:t>
            </a:r>
            <a:r>
              <a:rPr lang="en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 (</a:t>
            </a:r>
            <a:r>
              <a:rPr lang="ja-JP" altLang="en-US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王上</a:t>
            </a:r>
            <a:r>
              <a:rPr lang="en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 19:10)</a:t>
            </a:r>
            <a:endParaRPr lang="es-ES" sz="2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6700"/>
            <a:ext cx="80856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900" b="1" dirty="0"/>
              <a:t>危機のさなかに、神は私たちの祈りにどのように応えてくださるのか？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2122664"/>
            <a:ext cx="631251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900" b="1" dirty="0">
                <a:latin typeface="+mn-ea"/>
              </a:rPr>
              <a:t>エリヤが簡潔な祈りを捧げると、神は直ちに火をもって応えてくださった（王上</a:t>
            </a:r>
            <a:r>
              <a:rPr lang="en-US" altLang="ja-JP" sz="1900" b="1" dirty="0">
                <a:latin typeface="+mn-ea"/>
              </a:rPr>
              <a:t>18:36</a:t>
            </a:r>
            <a:r>
              <a:rPr lang="ja-JP" altLang="en-US" sz="1900" b="1" dirty="0">
                <a:latin typeface="+mn-ea"/>
              </a:rPr>
              <a:t>～</a:t>
            </a:r>
            <a:r>
              <a:rPr lang="en-US" altLang="ja-JP" sz="1900" b="1" dirty="0">
                <a:latin typeface="+mn-ea"/>
              </a:rPr>
              <a:t>38</a:t>
            </a:r>
            <a:r>
              <a:rPr lang="ja-JP" altLang="en-US" sz="1900" b="1" dirty="0">
                <a:latin typeface="+mn-ea"/>
              </a:rPr>
              <a:t>）。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751671"/>
            <a:ext cx="631825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900" b="1" dirty="0">
                <a:latin typeface="+mn-ea"/>
              </a:rPr>
              <a:t>エリヤが死を願ったとき、神は沈黙を守られたが、御使いを遣わして彼に食べ物を与えられた（王上</a:t>
            </a:r>
            <a:r>
              <a:rPr lang="en-US" altLang="ja-JP" sz="1900" b="1" dirty="0">
                <a:latin typeface="+mn-ea"/>
              </a:rPr>
              <a:t>19:4</a:t>
            </a:r>
            <a:r>
              <a:rPr lang="ja-JP" altLang="en-US" sz="1900" b="1" dirty="0">
                <a:latin typeface="+mn-ea"/>
              </a:rPr>
              <a:t>～節）。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870631"/>
            <a:ext cx="588285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1900" b="1" dirty="0">
                <a:latin typeface="+mn-ea"/>
              </a:rPr>
              <a:t>七度も雨を祈った後、神は小さな雲を送り、それが激しい嵐へと変わった（王上 </a:t>
            </a:r>
            <a:r>
              <a:rPr lang="en-US" altLang="ja-JP" sz="1900" b="1" dirty="0">
                <a:latin typeface="+mn-ea"/>
              </a:rPr>
              <a:t>18:42-45</a:t>
            </a:r>
            <a:r>
              <a:rPr lang="ja-JP" altLang="en-US" sz="1900" b="1" dirty="0">
                <a:latin typeface="+mn-ea"/>
              </a:rPr>
              <a:t>）。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211300"/>
            <a:ext cx="629854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1900" b="1" dirty="0">
                <a:solidFill>
                  <a:prstClr val="black"/>
                </a:solidFill>
                <a:latin typeface="+mn-ea"/>
              </a:rPr>
              <a:t>ある祈りは即座に、また奇跡的に叶えられました。別の祈りは、</a:t>
            </a:r>
            <a:r>
              <a:rPr lang="en-US" altLang="ja-JP" sz="1900" b="1" dirty="0">
                <a:solidFill>
                  <a:prstClr val="black"/>
                </a:solidFill>
                <a:latin typeface="+mn-ea"/>
              </a:rPr>
              <a:t>7</a:t>
            </a:r>
            <a:r>
              <a:rPr lang="ja-JP" altLang="en-US" sz="1900" b="1" dirty="0">
                <a:solidFill>
                  <a:prstClr val="black"/>
                </a:solidFill>
                <a:latin typeface="+mn-ea"/>
              </a:rPr>
              <a:t>回の祈りの後、願い通りの雨が降りました。そして最後に、</a:t>
            </a:r>
            <a:r>
              <a:rPr lang="en-US" altLang="ja-JP" sz="1900" b="1" dirty="0">
                <a:solidFill>
                  <a:prstClr val="black"/>
                </a:solidFill>
                <a:latin typeface="+mn-ea"/>
              </a:rPr>
              <a:t>40</a:t>
            </a:r>
            <a:r>
              <a:rPr lang="ja-JP" altLang="en-US" sz="1900" b="1" dirty="0">
                <a:solidFill>
                  <a:prstClr val="black"/>
                </a:solidFill>
                <a:latin typeface="+mn-ea"/>
              </a:rPr>
              <a:t>日後、言葉による励ましの返答が　　ありました。神は、私たち一人ひとりの状況に応じて、どのように、そしていつ答えるべきかをご存知です。</a:t>
            </a:r>
            <a:endParaRPr kumimoji="0" lang="e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8155" y="4481485"/>
            <a:ext cx="635582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1900" b="1" dirty="0">
                <a:latin typeface="+mn-ea"/>
              </a:rPr>
              <a:t>洞窟で落ち込んでいたエリヤは、ついに、自分の切実な祈りに答える神の声を聞いた（王上</a:t>
            </a:r>
            <a:r>
              <a:rPr lang="en-US" altLang="ja-JP" sz="1900" b="1" dirty="0">
                <a:latin typeface="+mn-ea"/>
              </a:rPr>
              <a:t>19</a:t>
            </a:r>
            <a:r>
              <a:rPr lang="ja-JP" altLang="en-US" sz="1900" b="1" dirty="0">
                <a:latin typeface="+mn-ea"/>
              </a:rPr>
              <a:t>：</a:t>
            </a:r>
            <a:r>
              <a:rPr lang="en-US" altLang="ja-JP" sz="1900" b="1" dirty="0">
                <a:latin typeface="+mn-ea"/>
              </a:rPr>
              <a:t>9</a:t>
            </a:r>
            <a:r>
              <a:rPr lang="ja-JP" altLang="en-US" sz="1900" b="1" dirty="0">
                <a:latin typeface="+mn-ea"/>
              </a:rPr>
              <a:t>～</a:t>
            </a:r>
            <a:r>
              <a:rPr lang="en-US" altLang="ja-JP" sz="1900" b="1" dirty="0">
                <a:latin typeface="+mn-ea"/>
              </a:rPr>
              <a:t>18</a:t>
            </a:r>
            <a:r>
              <a:rPr lang="ja-JP" altLang="en-US" sz="1900" b="1" dirty="0">
                <a:latin typeface="+mn-ea"/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A373AC-9CB3-4B4E-AB80-1229E30F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b="1" dirty="0"/>
              <a:t>私たちの善良で優しい父なる神は、</a:t>
            </a:r>
            <a:br>
              <a:rPr lang="en-US" altLang="ja-JP" b="1" dirty="0"/>
            </a:br>
            <a:r>
              <a:rPr lang="ja-JP" altLang="en-US" b="1" dirty="0"/>
              <a:t>あなたが必要としているものを</a:t>
            </a:r>
            <a:br>
              <a:rPr lang="en-US" altLang="ja-JP" b="1" dirty="0"/>
            </a:br>
            <a:r>
              <a:rPr lang="ja-JP" altLang="en-US" b="1" dirty="0"/>
              <a:t>正確に知ってお られます。</a:t>
            </a:r>
            <a:br>
              <a:rPr lang="en-US" altLang="ja-JP" b="1" dirty="0"/>
            </a:br>
            <a:r>
              <a:rPr lang="ja-JP" altLang="en-US" b="1" dirty="0"/>
              <a:t>どうすれば、静まって神を信頼し、</a:t>
            </a:r>
            <a:br>
              <a:rPr lang="en-US" altLang="ja-JP" b="1" dirty="0"/>
            </a:br>
            <a:r>
              <a:rPr lang="ja-JP" altLang="en-US" b="1" dirty="0"/>
              <a:t>神から目を離さずにいられるでしょう か。</a:t>
            </a:r>
            <a:br>
              <a:rPr lang="en-US" altLang="ja-JP" b="1" dirty="0"/>
            </a:br>
            <a:r>
              <a:rPr lang="ja-JP" altLang="en-US" b="1" dirty="0"/>
              <a:t>今、このことについて、</a:t>
            </a:r>
            <a:br>
              <a:rPr lang="en-US" altLang="ja-JP" b="1" dirty="0"/>
            </a:br>
            <a:r>
              <a:rPr lang="ja-JP" altLang="en-US" b="1" dirty="0"/>
              <a:t>神に話しかけてみてください。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6039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  <a:latin typeface="+mn-ea"/>
              </a:rPr>
              <a:t>ハンナ</a:t>
            </a:r>
            <a:r>
              <a:rPr lang="e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  <a:latin typeface="+mn-ea"/>
              </a:rPr>
              <a:t>:</a:t>
            </a:r>
            <a:r>
              <a:rPr lang="ja-JP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  <a:latin typeface="+mn-ea"/>
              </a:rPr>
              <a:t>祈りが答えられないように思えるとき</a:t>
            </a:r>
            <a:endParaRPr lang="en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6000"/>
                  </a:srgbClr>
                </a:outerShdw>
              </a:effectLst>
              <a:latin typeface="+mn-ea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9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わたしはこの子を授かるようにと祈り、主はわたしが願ったことをかなえてくださいました。</a:t>
            </a:r>
            <a:r>
              <a:rPr lang="en" sz="19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(1 </a:t>
            </a:r>
            <a:r>
              <a:rPr lang="ja-JP" altLang="en-US" sz="19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サム</a:t>
            </a:r>
            <a:r>
              <a:rPr lang="en" sz="19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 1:27)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301823" y="1119593"/>
            <a:ext cx="100654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900" b="1" dirty="0">
                <a:latin typeface="+mn-ea"/>
              </a:rPr>
              <a:t>ハンナが子供を授かるよう祈ったことは、神によってすぐに聞き届けられた祈りのように思われる（もちろん、</a:t>
            </a:r>
            <a:r>
              <a:rPr lang="en-US" altLang="ja-JP" sz="1900" b="1" dirty="0">
                <a:latin typeface="+mn-ea"/>
              </a:rPr>
              <a:t>9</a:t>
            </a:r>
            <a:r>
              <a:rPr lang="ja-JP" altLang="en-US" sz="1900" b="1" dirty="0">
                <a:latin typeface="+mn-ea"/>
              </a:rPr>
              <a:t>か月の喜びに満ちた待ち時間の後ではあるが）</a:t>
            </a:r>
            <a:r>
              <a:rPr lang="ja-JP" altLang="en-US" b="1" dirty="0">
                <a:latin typeface="+mn-ea"/>
              </a:rPr>
              <a:t>（</a:t>
            </a:r>
            <a:r>
              <a:rPr lang="en-US" altLang="ja-JP" b="1" dirty="0">
                <a:latin typeface="+mn-ea"/>
              </a:rPr>
              <a:t>1</a:t>
            </a:r>
            <a:r>
              <a:rPr lang="ja-JP" altLang="en-US" b="1" dirty="0">
                <a:latin typeface="+mn-ea"/>
              </a:rPr>
              <a:t>サム</a:t>
            </a:r>
            <a:r>
              <a:rPr lang="en-US" altLang="ja-JP" b="1" dirty="0">
                <a:latin typeface="+mn-ea"/>
              </a:rPr>
              <a:t>1:9-20</a:t>
            </a:r>
            <a:r>
              <a:rPr lang="ja-JP" altLang="en-US" b="1" dirty="0">
                <a:latin typeface="+mn-ea"/>
              </a:rPr>
              <a:t>）</a:t>
            </a:r>
            <a:r>
              <a:rPr lang="ja-JP" altLang="en-US" sz="1900" b="1" dirty="0">
                <a:latin typeface="+mn-ea"/>
              </a:rPr>
              <a:t>。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311" y="397765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223976" y="1831334"/>
            <a:ext cx="628885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900" b="1" dirty="0">
                <a:latin typeface="+mn-ea"/>
              </a:rPr>
              <a:t>しかし、前の節を読むと、この答えが出るまでに非常　に長い時間がかかったことがわかります</a:t>
            </a:r>
            <a:r>
              <a:rPr lang="ja-JP" altLang="en-US" b="1" dirty="0">
                <a:latin typeface="+mn-ea"/>
              </a:rPr>
              <a:t>（</a:t>
            </a:r>
            <a:r>
              <a:rPr lang="en-US" altLang="ja-JP" b="1" dirty="0">
                <a:latin typeface="+mn-ea"/>
              </a:rPr>
              <a:t>1</a:t>
            </a:r>
            <a:r>
              <a:rPr lang="ja-JP" altLang="en-US" b="1" dirty="0">
                <a:latin typeface="+mn-ea"/>
              </a:rPr>
              <a:t>サム </a:t>
            </a:r>
            <a:r>
              <a:rPr lang="en-US" altLang="ja-JP" b="1" dirty="0">
                <a:latin typeface="+mn-ea"/>
              </a:rPr>
              <a:t>1:1-8</a:t>
            </a:r>
            <a:r>
              <a:rPr lang="ja-JP" altLang="en-US" b="1" dirty="0">
                <a:latin typeface="+mn-ea"/>
              </a:rPr>
              <a:t>）</a:t>
            </a:r>
            <a:r>
              <a:rPr lang="ja-JP" altLang="en-US" sz="1900" b="1" dirty="0">
                <a:latin typeface="+mn-ea"/>
              </a:rPr>
              <a:t>。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84593" y="4678509"/>
            <a:ext cx="754096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900" b="1" dirty="0">
                <a:latin typeface="+mn-ea"/>
              </a:rPr>
              <a:t>神が沈黙されるのは、私たちの利己心（ヤコ </a:t>
            </a:r>
            <a:r>
              <a:rPr lang="en-US" altLang="ja-JP" sz="1900" b="1" dirty="0">
                <a:latin typeface="+mn-ea"/>
              </a:rPr>
              <a:t>4:3</a:t>
            </a:r>
            <a:r>
              <a:rPr lang="ja-JP" altLang="en-US" sz="1900" b="1" dirty="0">
                <a:latin typeface="+mn-ea"/>
              </a:rPr>
              <a:t>）、心に秘めた罪（詩 </a:t>
            </a:r>
            <a:r>
              <a:rPr lang="en-US" altLang="ja-JP" sz="1900" b="1" dirty="0">
                <a:latin typeface="+mn-ea"/>
              </a:rPr>
              <a:t>66:18</a:t>
            </a:r>
            <a:r>
              <a:rPr lang="ja-JP" altLang="en-US" sz="1900" b="1" dirty="0">
                <a:latin typeface="+mn-ea"/>
              </a:rPr>
              <a:t>）、信仰の欠如（ヤコ </a:t>
            </a:r>
            <a:r>
              <a:rPr lang="en-US" altLang="ja-JP" sz="1900" b="1" dirty="0">
                <a:latin typeface="+mn-ea"/>
              </a:rPr>
              <a:t>1:6</a:t>
            </a:r>
            <a:r>
              <a:rPr lang="ja-JP" altLang="en-US" sz="1900" b="1" dirty="0">
                <a:latin typeface="+mn-ea"/>
              </a:rPr>
              <a:t>）が原因であることもあれば、あるいは単に、まだその時が来ていないだけかもしれません。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223976" y="3750180"/>
            <a:ext cx="528834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900" b="1" dirty="0">
                <a:latin typeface="+mn-ea"/>
              </a:rPr>
              <a:t>この観点から言えば、アナはどれほどの年月を、答えが返ってこないまま子供を望み続けて　　いたのだろうか？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223976" y="2518762"/>
            <a:ext cx="617626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1900" b="1" dirty="0">
                <a:latin typeface="+mn-ea"/>
              </a:rPr>
              <a:t>エルカナのもう一人の妻ペニナには「子供たち」</a:t>
            </a:r>
            <a:r>
              <a:rPr lang="en-US" altLang="ja-JP" sz="1900" b="1" dirty="0">
                <a:latin typeface="+mn-ea"/>
              </a:rPr>
              <a:t>――</a:t>
            </a:r>
            <a:r>
              <a:rPr lang="ja-JP" altLang="en-US" sz="1900" b="1" dirty="0">
                <a:latin typeface="+mn-ea"/>
              </a:rPr>
              <a:t>つまり、一人の息子だけでなく、何人もの息子がおり、神がハンナに子供を授けてくださらなかったため、彼女は「年ごとに」ハンナを苛立たせていた。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95169" y="5600888"/>
            <a:ext cx="753039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ja-JP" altLang="en-US" sz="1900" b="1" dirty="0">
                <a:latin typeface="+mn-ea"/>
              </a:rPr>
              <a:t>いずれにせよ、神はすべてを見通しておられ、私たちにとって何が最善かを御存知です（エレ</a:t>
            </a:r>
            <a:r>
              <a:rPr lang="en-US" altLang="ja-JP" sz="1900" b="1" dirty="0">
                <a:latin typeface="+mn-ea"/>
              </a:rPr>
              <a:t>29:11</a:t>
            </a:r>
            <a:r>
              <a:rPr lang="ja-JP" altLang="en-US" sz="1900" b="1" dirty="0">
                <a:latin typeface="+mn-ea"/>
              </a:rPr>
              <a:t>）。神は、信仰をもって　　　　捧げられた祈りに、必ずや、神の定められた時と方法によって　　答えてくださいます（</a:t>
            </a:r>
            <a:r>
              <a:rPr lang="en-US" altLang="ja-JP" sz="1900" b="1" dirty="0">
                <a:latin typeface="+mn-ea"/>
              </a:rPr>
              <a:t>1</a:t>
            </a:r>
            <a:r>
              <a:rPr lang="ja-JP" altLang="en-US" sz="1900" b="1" dirty="0">
                <a:latin typeface="+mn-ea"/>
              </a:rPr>
              <a:t>ヨハ</a:t>
            </a:r>
            <a:r>
              <a:rPr lang="en-US" altLang="ja-JP" sz="1900" b="1" dirty="0">
                <a:latin typeface="+mn-ea"/>
              </a:rPr>
              <a:t>5:14-15</a:t>
            </a:r>
            <a:r>
              <a:rPr lang="ja-JP" altLang="en-US" sz="1900" b="1" dirty="0">
                <a:latin typeface="+mn-ea"/>
              </a:rPr>
              <a:t>）。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33244-EDE2-0AAB-1C5D-6E80E740A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A1FE8F-20DE-772D-5643-E747FCF2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b="1" dirty="0"/>
              <a:t>何かについて長い間、場合によっては何年も祈ってきたのに、神が祈りを聞い てくださらないように感じることがあるかもしれません。聖書には、「何事でも 神の御心にかなうことをわたしたちが願うなら」</a:t>
            </a:r>
            <a:r>
              <a:rPr lang="en-US" altLang="ja-JP" b="1"/>
              <a:t>〔</a:t>
            </a:r>
            <a:r>
              <a:rPr lang="ja-JP" altLang="en-US" b="1" dirty="0"/>
              <a:t>「わたしたちが何事でも神 の御旨に従って願い求めるなら」</a:t>
            </a:r>
            <a:r>
              <a:rPr lang="en-US" altLang="ja-JP" b="1" dirty="0"/>
              <a:t>(Ⅰ</a:t>
            </a:r>
            <a:r>
              <a:rPr lang="ja-JP" altLang="en-US" b="1" dirty="0"/>
              <a:t>ヨハ</a:t>
            </a:r>
            <a:r>
              <a:rPr lang="en-US" altLang="ja-JP" b="1" dirty="0"/>
              <a:t>5:14</a:t>
            </a:r>
            <a:r>
              <a:rPr lang="ja-JP" altLang="en-US" b="1" dirty="0"/>
              <a:t>、口語訳</a:t>
            </a:r>
            <a:r>
              <a:rPr lang="en-US" altLang="ja-JP" b="1" dirty="0"/>
              <a:t>)</a:t>
            </a:r>
            <a:r>
              <a:rPr lang="ja-JP" altLang="en-US" b="1" dirty="0"/>
              <a:t>、「求めよ。そうすれば、与えられる」 </a:t>
            </a:r>
            <a:r>
              <a:rPr lang="en-US" altLang="ja-JP" b="1" dirty="0"/>
              <a:t>(</a:t>
            </a:r>
            <a:r>
              <a:rPr lang="ja-JP" altLang="en-US" b="1" dirty="0"/>
              <a:t>マタ</a:t>
            </a:r>
            <a:r>
              <a:rPr lang="en-US" altLang="ja-JP" b="1" dirty="0"/>
              <a:t>7:7</a:t>
            </a:r>
            <a:r>
              <a:rPr lang="ja-JP" altLang="en-US" b="1" dirty="0"/>
              <a:t>、口語訳</a:t>
            </a:r>
            <a:r>
              <a:rPr lang="en-US" altLang="ja-JP" b="1" dirty="0"/>
              <a:t>)</a:t>
            </a:r>
            <a:r>
              <a:rPr lang="ja-JP" altLang="en-US" b="1" dirty="0"/>
              <a:t>とあります。これらの約束を、</a:t>
            </a:r>
            <a:br>
              <a:rPr lang="en-US" altLang="ja-JP" b="1" dirty="0"/>
            </a:br>
            <a:r>
              <a:rPr lang="ja-JP" altLang="en-US" b="1" dirty="0"/>
              <a:t>あなたはどう理解していますか。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0956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3838</Words>
  <Application>Microsoft Office PowerPoint</Application>
  <PresentationFormat>Panorámica</PresentationFormat>
  <Paragraphs>90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Aptos</vt:lpstr>
      <vt:lpstr>Arial</vt:lpstr>
      <vt:lpstr>游ゴシック</vt:lpstr>
      <vt:lpstr>Aptos Display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私たちの善良で優しい父なる神は、 あなたが必要としているものを 正確に知ってお られます。 どうすれば、静まって神を信頼し、 神から目を離さずにいられるでしょう か。 今、このことについて、 神に話しかけてみてください。 </vt:lpstr>
      <vt:lpstr>Presentación de PowerPoint</vt:lpstr>
      <vt:lpstr>何かについて長い間、場合によっては何年も祈ってきたのに、神が祈りを聞い てくださらないように感じることがあるかもしれません。聖書には、「何事でも 神の御心にかなうことをわたしたちが願うなら」〔「わたしたちが何事でも神 の御旨に従って願い求めるなら」(Ⅰヨハ5:14、口語訳)、「求めよ。そうすれば、与えられる」 (マタ7:7、口語訳)とあります。これらの約束を、 あなたはどう理解していますか。</vt:lpstr>
      <vt:lpstr>Presentación de PowerPoint</vt:lpstr>
      <vt:lpstr>Presentación de PowerPoint</vt:lpstr>
      <vt:lpstr>Presentación de PowerPoint</vt:lpstr>
      <vt:lpstr>誰よりもあなたを愛してくださる方と 語り合うために、毎朝、もっと祈り、 神に顔を 向けてみませんか。 そうすべきだと分かっていながら、 何があなたを躊躇させている のでしょうか。イエスが私たちを招いてくださったように、今すぐ祈りましょう。</vt:lpstr>
      <vt:lpstr>Presentación de PowerPoint</vt:lpstr>
      <vt:lpstr>神を賛美し、神に告白し、神に願い求め、 そして神に感謝すべきことは何でしょうか。 今すぐ、そうしてみませんか。 </vt:lpstr>
      <vt:lpstr>Presentación de PowerPoint</vt:lpstr>
      <vt:lpstr>Presentación de PowerPoint</vt:lpstr>
      <vt:lpstr>上記の項目の中で、 最も難しいと感じることは何ですか。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121</cp:revision>
  <dcterms:created xsi:type="dcterms:W3CDTF">2026-03-28T16:46:47Z</dcterms:created>
  <dcterms:modified xsi:type="dcterms:W3CDTF">2026-05-16T05:13:36Z</dcterms:modified>
</cp:coreProperties>
</file>