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290" r:id="rId3"/>
    <p:sldId id="299" r:id="rId4"/>
    <p:sldId id="300" r:id="rId5"/>
    <p:sldId id="291" r:id="rId6"/>
    <p:sldId id="292" r:id="rId7"/>
    <p:sldId id="295" r:id="rId8"/>
    <p:sldId id="305" r:id="rId9"/>
    <p:sldId id="297" r:id="rId10"/>
    <p:sldId id="304" r:id="rId11"/>
    <p:sldId id="294" r:id="rId12"/>
    <p:sldId id="262" r:id="rId13"/>
    <p:sldId id="303" r:id="rId14"/>
    <p:sldId id="293" r:id="rId15"/>
    <p:sldId id="298" r:id="rId16"/>
    <p:sldId id="302" r:id="rId17"/>
    <p:sldId id="286" r:id="rId18"/>
    <p:sldId id="301" r:id="rId19"/>
    <p:sldId id="288" r:id="rId20"/>
  </p:sldIdLst>
  <p:sldSz cx="12192000" cy="6858000"/>
  <p:notesSz cx="6858000" cy="9144000"/>
  <p:embeddedFontLst>
    <p:embeddedFont>
      <p:font typeface="游ゴシック" panose="020B0400000000000000" pitchFamily="34" charset="-128"/>
      <p:regular r:id="rId22"/>
      <p:bold r:id="rId23"/>
    </p:embeddedFont>
    <p:embeddedFont>
      <p:font typeface="Comic Sans MS" panose="030F0702030302020204" pitchFamily="66"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D9"/>
    <a:srgbClr val="CCFFCC"/>
    <a:srgbClr val="CCECFF"/>
    <a:srgbClr val="FFFFCC"/>
    <a:srgbClr val="FFCCCC"/>
    <a:srgbClr val="D2A374"/>
    <a:srgbClr val="96B0C7"/>
    <a:srgbClr val="576668"/>
    <a:srgbClr val="7E5253"/>
    <a:srgbClr val="F3E6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494" autoAdjust="0"/>
  </p:normalViewPr>
  <p:slideViewPr>
    <p:cSldViewPr snapToGrid="0">
      <p:cViewPr varScale="1">
        <p:scale>
          <a:sx n="26" d="100"/>
          <a:sy n="26" d="100"/>
        </p:scale>
        <p:origin x="138"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ja-JP" altLang="en-US" sz="2400" b="1" dirty="0">
              <a:effectLst>
                <a:outerShdw blurRad="38100" dist="38100" dir="2700000" algn="tl">
                  <a:srgbClr val="000000"/>
                </a:outerShdw>
              </a:effectLst>
            </a:rPr>
            <a:t>罪</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lnSpc>
              <a:spcPts val="2600"/>
            </a:lnSpc>
            <a:buFontTx/>
            <a:buBlip>
              <a:blip xmlns:r="http://schemas.openxmlformats.org/officeDocument/2006/relationships" r:embed="rId1"/>
            </a:buBlip>
          </a:pPr>
          <a:r>
            <a:rPr lang="ja-JP" altLang="en-US" sz="2400" b="1" dirty="0">
              <a:solidFill>
                <a:schemeClr val="accent5">
                  <a:lumMod val="50000"/>
                </a:schemeClr>
              </a:solidFill>
            </a:rPr>
            <a:t>気晴らしと　誘惑</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32E9676E-4515-4262-94E7-031112267D72}">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lnSpc>
              <a:spcPts val="2600"/>
            </a:lnSpc>
            <a:buFontTx/>
            <a:buBlip>
              <a:blip xmlns:r="http://schemas.openxmlformats.org/officeDocument/2006/relationships" r:embed="rId1"/>
            </a:buBlip>
          </a:pPr>
          <a:r>
            <a:rPr lang="ja-JP" altLang="en-US" sz="2400" b="1" dirty="0">
              <a:solidFill>
                <a:schemeClr val="accent5">
                  <a:lumMod val="50000"/>
                </a:schemeClr>
              </a:solidFill>
            </a:rPr>
            <a:t>神との関係に　おける砦</a:t>
          </a:r>
          <a:endParaRPr lang="es-ES" sz="2400" dirty="0">
            <a:solidFill>
              <a:schemeClr val="accent5">
                <a:lumMod val="50000"/>
              </a:schemeClr>
            </a:solidFill>
          </a:endParaRPr>
        </a:p>
      </dgm:t>
    </dgm:pt>
    <dgm:pt modelId="{4EA53434-E02A-4DEF-8153-4C9805CC9817}" type="parTrans" cxnId="{08F14190-2772-444E-8008-C315765A5C32}">
      <dgm:prSet/>
      <dgm:spPr/>
      <dgm:t>
        <a:bodyPr/>
        <a:lstStyle/>
        <a:p>
          <a:endParaRPr lang="es-ES" sz="2000"/>
        </a:p>
      </dgm:t>
    </dgm:pt>
    <dgm:pt modelId="{6E92E059-E8B6-4768-B6AA-7AB6F25A9D7C}" type="sibTrans" cxnId="{08F14190-2772-444E-8008-C315765A5C32}">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ja-JP" altLang="en-US" sz="2400" b="1" dirty="0">
              <a:effectLst>
                <a:outerShdw blurRad="38100" dist="38100" dir="2700000" algn="tl">
                  <a:srgbClr val="000000"/>
                </a:outerShdw>
              </a:effectLst>
            </a:rPr>
            <a:t>律法</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kumimoji="1" lang="ja-JP" altLang="en-US" sz="2400" b="1" dirty="0">
              <a:solidFill>
                <a:schemeClr val="accent3">
                  <a:lumMod val="50000"/>
                </a:schemeClr>
              </a:solidFill>
            </a:rPr>
            <a:t>律法（と罪）</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ja-JP" altLang="en-US" sz="2400" b="1" dirty="0">
              <a:effectLst>
                <a:outerShdw blurRad="38100" dist="38100" dir="2700000" algn="tl">
                  <a:srgbClr val="000000"/>
                </a:outerShdw>
              </a:effectLst>
            </a:rPr>
            <a:t>福音</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ja-JP" altLang="en-US" sz="2200" b="1" dirty="0">
              <a:solidFill>
                <a:schemeClr val="accent6">
                  <a:lumMod val="50000"/>
                </a:schemeClr>
              </a:solidFill>
            </a:rPr>
            <a:t>律法と福音</a:t>
          </a:r>
          <a:endParaRPr lang="es-ES" sz="22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ja-JP" altLang="en-US" sz="2200" b="1" dirty="0">
              <a:solidFill>
                <a:schemeClr val="accent6">
                  <a:lumMod val="50000"/>
                </a:schemeClr>
              </a:solidFill>
            </a:rPr>
            <a:t>知ること「と」行うこと</a:t>
          </a:r>
          <a:endParaRPr lang="es-ES" sz="2200" dirty="0">
            <a:solidFill>
              <a:schemeClr val="accent6">
                <a:lumMod val="50000"/>
              </a:schemeClr>
            </a:solidFill>
          </a:endParaRPr>
        </a:p>
      </dgm:t>
    </dgm:pt>
    <dgm:pt modelId="{C4427067-2768-4A61-8C2A-3B4271D61757}" type="parTrans" cxnId="{59B1C286-B434-4A1D-B62A-0D85AC8A9850}">
      <dgm:prSet/>
      <dgm:spPr/>
      <dgm:t>
        <a:bodyPr/>
        <a:lstStyle/>
        <a:p>
          <a:endParaRPr lang="es-ES" sz="2000"/>
        </a:p>
      </dgm:t>
    </dgm:pt>
    <dgm:pt modelId="{F5FC52E4-2827-47DE-95F1-7ED2C42CD9FD}" type="sibTrans" cxnId="{59B1C286-B434-4A1D-B62A-0D85AC8A9850}">
      <dgm:prSet/>
      <dgm:spPr/>
      <dgm:t>
        <a:bodyPr/>
        <a:lstStyle/>
        <a:p>
          <a:endParaRPr lang="es-ES" sz="2000"/>
        </a:p>
      </dgm:t>
    </dgm:pt>
    <dgm:pt modelId="{5801BA66-CC91-42FB-83CE-D0C5D294FA46}">
      <dgm:prSet custT="1"/>
      <dgm:spPr/>
      <dgm:t>
        <a:bodyPr/>
        <a:lstStyle/>
        <a:p>
          <a:pPr marL="355600" indent="-355600" rtl="0">
            <a:buSzPct val="140000"/>
            <a:buFontTx/>
            <a:buBlip>
              <a:blip xmlns:r="http://schemas.openxmlformats.org/officeDocument/2006/relationships" r:embed="rId2"/>
            </a:buBlip>
          </a:pPr>
          <a:endParaRPr kumimoji="1" lang="ja-JP" altLang="en-US" sz="2400" b="1" dirty="0">
            <a:solidFill>
              <a:schemeClr val="accent3">
                <a:lumMod val="50000"/>
              </a:schemeClr>
            </a:solidFill>
          </a:endParaRPr>
        </a:p>
      </dgm:t>
    </dgm:pt>
    <dgm:pt modelId="{E47FA503-1EEF-402B-A77A-D9729366E776}" type="parTrans" cxnId="{88E039C3-E39D-4C21-9D9F-A31EEF086A0A}">
      <dgm:prSet/>
      <dgm:spPr/>
      <dgm:t>
        <a:bodyPr/>
        <a:lstStyle/>
        <a:p>
          <a:endParaRPr kumimoji="1" lang="ja-JP" altLang="en-US"/>
        </a:p>
      </dgm:t>
    </dgm:pt>
    <dgm:pt modelId="{919209A6-81C2-4D4E-A4BA-9835EE71EBED}" type="sibTrans" cxnId="{88E039C3-E39D-4C21-9D9F-A31EEF086A0A}">
      <dgm:prSet/>
      <dgm:spPr/>
      <dgm:t>
        <a:bodyPr/>
        <a:lstStyle/>
        <a:p>
          <a:endParaRPr kumimoji="1" lang="ja-JP" altLang="en-US"/>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DD774930-FA93-4E53-8E04-CD3A90158848}" type="presOf" srcId="{32E9676E-4515-4262-94E7-031112267D72}" destId="{ADB5C8FA-4108-43E4-80C1-E4BB2C2435ED}" srcOrd="0" destOrd="1"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2171798C-4CA8-4AF8-ACA3-E4A3A0AD79A6}" type="presOf" srcId="{5801BA66-CC91-42FB-83CE-D0C5D294FA46}" destId="{4A54D78A-3D96-497B-932C-5FB5FF2435E0}" srcOrd="0" destOrd="1" presId="urn:microsoft.com/office/officeart/2005/8/layout/bList2"/>
    <dgm:cxn modelId="{08F14190-2772-444E-8008-C315765A5C32}" srcId="{2B16C065-3617-4857-B8FB-406D7464A662}" destId="{32E9676E-4515-4262-94E7-031112267D72}" srcOrd="1" destOrd="0" parTransId="{4EA53434-E02A-4DEF-8153-4C9805CC9817}" sibTransId="{6E92E059-E8B6-4768-B6AA-7AB6F25A9D7C}"/>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88E039C3-E39D-4C21-9D9F-A31EEF086A0A}" srcId="{CB847E78-E7B4-4C72-946C-7B4663638012}" destId="{5801BA66-CC91-42FB-83CE-D0C5D294FA46}" srcOrd="1" destOrd="0" parTransId="{E47FA503-1EEF-402B-A77A-D9729366E776}" sibTransId="{919209A6-81C2-4D4E-A4BA-9835EE71EBED}"/>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pPr marL="0" lvl="0" algn="l" defTabSz="844550">
            <a:lnSpc>
              <a:spcPts val="1900"/>
            </a:lnSpc>
            <a:spcBef>
              <a:spcPct val="0"/>
            </a:spcBef>
            <a:spcAft>
              <a:spcPct val="35000"/>
            </a:spcAft>
            <a:buNone/>
          </a:pP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罪を犯してしまう恐れのある場所には行かないようにしましょう（マコ</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9:45</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、ヨブ</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23:11</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）。例えば、　　　　ナイトクラブなどです。</a:t>
          </a:r>
          <a:endParaRPr lang="es-ES" sz="2000" kern="12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pPr>
            <a:lnSpc>
              <a:spcPts val="2100"/>
            </a:lnSpc>
          </a:pP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罪を犯すきっかけになりかねないものは見ないようにしましょう（マコ</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9:47</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、ヨブ</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31:1</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）。例えば、　　　わいせつな場面を含む映画などです。</a:t>
          </a:r>
          <a:endParaRPr lang="es-ES" sz="2000" kern="12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pPr>
            <a:lnSpc>
              <a:spcPts val="1900"/>
            </a:lnSpc>
          </a:pPr>
          <a:r>
            <a:rPr kumimoji="1" lang="ja-JP" altLang="en-US" sz="1900" b="1" dirty="0">
              <a:latin typeface="+mn-ea"/>
              <a:ea typeface="+mn-ea"/>
            </a:rPr>
            <a:t>罪を犯すきっかけになりかねないことは避けなさい（マコ</a:t>
          </a:r>
          <a:r>
            <a:rPr kumimoji="1" lang="en-US" altLang="ja-JP" sz="1900" b="1" dirty="0">
              <a:latin typeface="+mn-ea"/>
              <a:ea typeface="+mn-ea"/>
            </a:rPr>
            <a:t>9:43</a:t>
          </a:r>
          <a:r>
            <a:rPr kumimoji="1" lang="ja-JP" altLang="en-US" sz="1900" b="1" dirty="0">
              <a:latin typeface="+mn-ea"/>
              <a:ea typeface="+mn-ea"/>
            </a:rPr>
            <a:t>、ヨブ</a:t>
          </a:r>
          <a:r>
            <a:rPr kumimoji="1" lang="en-US" altLang="ja-JP" sz="1900" b="1" dirty="0">
              <a:latin typeface="+mn-ea"/>
              <a:ea typeface="+mn-ea"/>
            </a:rPr>
            <a:t>23:12</a:t>
          </a:r>
          <a:r>
            <a:rPr kumimoji="1" lang="ja-JP" altLang="en-US" sz="1900" b="1" dirty="0">
              <a:latin typeface="+mn-ea"/>
              <a:ea typeface="+mn-ea"/>
            </a:rPr>
            <a:t>）。例えば、お酒を買うことなどです。</a:t>
          </a:r>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418" custLinFactNeighborY="26441">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X="-322" custLinFactNeighborY="41189">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X="-161" custLinFactNeighborY="63670">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kumimoji="1" lang="ja-JP" altLang="en-US" sz="1800" b="1" dirty="0">
              <a:latin typeface="+mn-ea"/>
              <a:ea typeface="+mn-ea"/>
            </a:rPr>
            <a:t>「自分は大丈夫だ」と思ってはならない（</a:t>
          </a:r>
          <a:r>
            <a:rPr kumimoji="1" lang="en-US" altLang="ja-JP" sz="1800" b="1" dirty="0">
              <a:latin typeface="+mn-ea"/>
              <a:ea typeface="+mn-ea"/>
            </a:rPr>
            <a:t>1</a:t>
          </a:r>
          <a:r>
            <a:rPr kumimoji="1" lang="ja-JP" altLang="en-US" sz="1800" b="1" dirty="0">
              <a:latin typeface="+mn-ea"/>
              <a:ea typeface="+mn-ea"/>
            </a:rPr>
            <a:t>コリ </a:t>
          </a:r>
          <a:r>
            <a:rPr kumimoji="1" lang="en-US" altLang="ja-JP" sz="1800" b="1" dirty="0">
              <a:latin typeface="+mn-ea"/>
              <a:ea typeface="+mn-ea"/>
            </a:rPr>
            <a:t>10:12</a:t>
          </a:r>
          <a:r>
            <a:rPr kumimoji="1" lang="ja-JP" altLang="en-US" sz="1800" b="1" dirty="0">
              <a:latin typeface="+mn-ea"/>
              <a:ea typeface="+mn-ea"/>
            </a:rPr>
            <a:t>）</a:t>
          </a:r>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kumimoji="1" lang="ja-JP" altLang="en-US" sz="1800" b="1" dirty="0">
              <a:latin typeface="+mn-ea"/>
              <a:ea typeface="+mn-ea"/>
            </a:rPr>
            <a:t>自分がどれほど優れているかを人々に自慢するのはやめ、イエスのように謙虚になりなさい（マタ</a:t>
          </a:r>
          <a:r>
            <a:rPr kumimoji="1" lang="en-US" altLang="ja-JP" sz="1800" b="1" dirty="0">
              <a:latin typeface="+mn-ea"/>
              <a:ea typeface="+mn-ea"/>
            </a:rPr>
            <a:t>6:2</a:t>
          </a:r>
          <a:r>
            <a:rPr kumimoji="1" lang="ja-JP" altLang="en-US" sz="1800" b="1" dirty="0">
              <a:latin typeface="+mn-ea"/>
              <a:ea typeface="+mn-ea"/>
            </a:rPr>
            <a:t>）</a:t>
          </a:r>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kumimoji="1" lang="ja-JP" altLang="en-US" sz="1800" b="1" dirty="0">
              <a:latin typeface="+mn-ea"/>
              <a:ea typeface="+mn-ea"/>
            </a:rPr>
            <a:t>自分の心から欲望を根絶するために、必要なことは何でもしなさい（マタ</a:t>
          </a:r>
          <a:r>
            <a:rPr kumimoji="1" lang="en-US" altLang="ja-JP" sz="1800" b="1" dirty="0">
              <a:latin typeface="+mn-ea"/>
              <a:ea typeface="+mn-ea"/>
            </a:rPr>
            <a:t>5:28-29</a:t>
          </a:r>
          <a:r>
            <a:rPr kumimoji="1" lang="ja-JP" altLang="en-US" sz="1800" b="1" dirty="0">
              <a:latin typeface="+mn-ea"/>
              <a:ea typeface="+mn-ea"/>
            </a:rPr>
            <a:t>）</a:t>
          </a:r>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kumimoji="1" lang="ja-JP" altLang="en-US" sz="1800" b="1" dirty="0">
              <a:latin typeface="+mn-ea"/>
              <a:ea typeface="+mn-ea"/>
            </a:rPr>
            <a:t>他人を批判したり、裁いたりするのはやめましょう（</a:t>
          </a:r>
          <a:r>
            <a:rPr kumimoji="1" lang="en-US" altLang="ja-JP" sz="1800" b="1" dirty="0">
              <a:latin typeface="+mn-ea"/>
              <a:ea typeface="+mn-ea"/>
            </a:rPr>
            <a:t>1</a:t>
          </a:r>
          <a:r>
            <a:rPr kumimoji="1" lang="ja-JP" altLang="en-US" sz="1800" b="1" dirty="0">
              <a:latin typeface="+mn-ea"/>
              <a:ea typeface="+mn-ea"/>
            </a:rPr>
            <a:t>コリ </a:t>
          </a:r>
          <a:r>
            <a:rPr kumimoji="1" lang="en-US" altLang="ja-JP" sz="1800" b="1" dirty="0">
              <a:latin typeface="+mn-ea"/>
              <a:ea typeface="+mn-ea"/>
            </a:rPr>
            <a:t>4:5</a:t>
          </a:r>
          <a:r>
            <a:rPr kumimoji="1" lang="ja-JP" altLang="en-US" sz="1800" b="1" dirty="0">
              <a:latin typeface="+mn-ea"/>
              <a:ea typeface="+mn-ea"/>
            </a:rPr>
            <a:t>）</a:t>
          </a:r>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kumimoji="1" lang="ja-JP" altLang="en-US" sz="1800" b="1" dirty="0">
              <a:latin typeface="+mn-ea"/>
              <a:ea typeface="+mn-ea"/>
            </a:rPr>
            <a:t>敵を憎んではならない。むしろ、彼らのために祈りなさい（マタ</a:t>
          </a:r>
          <a:r>
            <a:rPr kumimoji="1" lang="en-US" altLang="ja-JP" sz="1800" b="1" dirty="0">
              <a:latin typeface="+mn-ea"/>
              <a:ea typeface="+mn-ea"/>
            </a:rPr>
            <a:t>5:44</a:t>
          </a:r>
          <a:r>
            <a:rPr kumimoji="1" lang="ja-JP" altLang="en-US" sz="1800" b="1" dirty="0">
              <a:latin typeface="+mn-ea"/>
              <a:ea typeface="+mn-ea"/>
            </a:rPr>
            <a:t>）</a:t>
          </a:r>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kumimoji="1" lang="ja-JP" altLang="en-US" sz="1800" b="1" dirty="0">
              <a:latin typeface="+mn-ea"/>
              <a:ea typeface="+mn-ea"/>
            </a:rPr>
            <a:t>周りの人たちに怒るのをやめなさい（マタ</a:t>
          </a:r>
          <a:r>
            <a:rPr kumimoji="1" lang="en-US" altLang="ja-JP" sz="1800" b="1" dirty="0">
              <a:latin typeface="+mn-ea"/>
              <a:ea typeface="+mn-ea"/>
            </a:rPr>
            <a:t>5:22</a:t>
          </a:r>
          <a:r>
            <a:rPr kumimoji="1" lang="ja-JP" altLang="en-US" sz="1800" b="1" dirty="0">
              <a:latin typeface="+mn-ea"/>
              <a:ea typeface="+mn-ea"/>
            </a:rPr>
            <a:t>）</a:t>
          </a:r>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kumimoji="1" lang="ja-JP" altLang="en-US" sz="2000" b="1" dirty="0">
              <a:solidFill>
                <a:schemeClr val="tx1"/>
              </a:solidFill>
            </a:rPr>
            <a:t>律法は、　　罪とは何かを　　定義している</a:t>
          </a: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kumimoji="1" lang="ja-JP" altLang="en-US" sz="2000" b="1" dirty="0">
              <a:solidFill>
                <a:schemeClr val="tx1"/>
              </a:solidFill>
            </a:rPr>
            <a:t>私たちが罪を犯すとき、　私たちは　　永遠の死に　定められる</a:t>
          </a: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kumimoji="1" lang="ja-JP" altLang="en-US" sz="2000" b="1" dirty="0">
              <a:solidFill>
                <a:schemeClr val="tx1"/>
              </a:solidFill>
            </a:rPr>
            <a:t>律法には罪を赦す力はない</a:t>
          </a:r>
        </a:p>
        <a:p>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pPr algn="ctr">
            <a:lnSpc>
              <a:spcPts val="2300"/>
            </a:lnSpc>
          </a:pPr>
          <a:r>
            <a:rPr kumimoji="1" lang="ja-JP" altLang="en-US" sz="2000" b="1" dirty="0">
              <a:effectLst>
                <a:outerShdw blurRad="38100" dist="38100" dir="2700000" algn="tl">
                  <a:srgbClr val="000000"/>
                </a:outerShdw>
              </a:effectLst>
            </a:rPr>
            <a:t>イエスは、　私たちの　　罪の代価を　支払うために、　　永遠の死を　　　　味わわれた</a:t>
          </a: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outerShdw>
              </a:effectLst>
            </a:rPr>
            <a:t>イエスの犠牲を受け入れるとき、　　　私たちの罪は赦されます</a:t>
          </a: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pPr>
            <a:lnSpc>
              <a:spcPts val="2200"/>
            </a:lnSpc>
          </a:pPr>
          <a:r>
            <a:rPr kumimoji="1" lang="ja-JP" altLang="en-US" sz="2000" b="1" dirty="0">
              <a:effectLst>
                <a:outerShdw blurRad="38100" dist="38100" dir="2700000" algn="tl">
                  <a:srgbClr val="000000"/>
                </a:outerShdw>
              </a:effectLst>
            </a:rPr>
            <a:t>一度赦された</a:t>
          </a:r>
          <a:r>
            <a:rPr kumimoji="1" lang="ja-JP" altLang="en-US" sz="1800" b="1" dirty="0">
              <a:effectLst>
                <a:outerShdw blurRad="38100" dist="38100" dir="2700000" algn="tl">
                  <a:srgbClr val="000000"/>
                </a:outerShdw>
              </a:effectLst>
            </a:rPr>
            <a:t>以上、私たちは再び罪を犯さないように律法を守るのです                    </a:t>
          </a:r>
          <a:r>
            <a:rPr kumimoji="1" lang="en-US" altLang="ja-JP" sz="1800" b="1" dirty="0">
              <a:effectLst>
                <a:outerShdw blurRad="38100" dist="38100" dir="2700000" algn="tl">
                  <a:srgbClr val="000000"/>
                </a:outerShdw>
              </a:effectLst>
            </a:rPr>
            <a:t>(1</a:t>
          </a:r>
          <a:r>
            <a:rPr kumimoji="1" lang="ja-JP" altLang="en-US" sz="1800" b="1" dirty="0">
              <a:effectLst>
                <a:outerShdw blurRad="38100" dist="38100" dir="2700000" algn="tl">
                  <a:srgbClr val="000000"/>
                </a:outerShdw>
              </a:effectLst>
            </a:rPr>
            <a:t>ヨハ</a:t>
          </a:r>
          <a:r>
            <a:rPr kumimoji="1" lang="en-US" altLang="ja-JP" sz="1800" b="1" dirty="0">
              <a:effectLst>
                <a:outerShdw blurRad="38100" dist="38100" dir="2700000" algn="tl">
                  <a:srgbClr val="000000"/>
                </a:outerShdw>
              </a:effectLst>
            </a:rPr>
            <a:t>2:1)</a:t>
          </a:r>
          <a:endParaRPr kumimoji="1" lang="ja-JP" altLang="en-US" sz="1600" b="1" dirty="0">
            <a:effectLst>
              <a:outerShdw blurRad="38100" dist="38100" dir="2700000" algn="tl">
                <a:srgbClr val="000000"/>
              </a:outerShdw>
            </a:effectLst>
            <a:latin typeface="+mn-ea"/>
            <a:ea typeface="+mn-ea"/>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ts val="2600"/>
            </a:lnSpc>
            <a:spcBef>
              <a:spcPct val="0"/>
            </a:spcBef>
            <a:spcAft>
              <a:spcPct val="15000"/>
            </a:spcAft>
            <a:buFontTx/>
            <a:buBlip>
              <a:blip xmlns:r="http://schemas.openxmlformats.org/officeDocument/2006/relationships" r:embed="rId1"/>
            </a:buBlip>
          </a:pPr>
          <a:r>
            <a:rPr lang="ja-JP" altLang="en-US" sz="2400" b="1" kern="1200" dirty="0">
              <a:solidFill>
                <a:schemeClr val="accent5">
                  <a:lumMod val="50000"/>
                </a:schemeClr>
              </a:solidFill>
            </a:rPr>
            <a:t>気晴らしと　誘惑</a:t>
          </a:r>
          <a:endParaRPr lang="es-ES" sz="2400" kern="1200" dirty="0">
            <a:solidFill>
              <a:schemeClr val="accent5">
                <a:lumMod val="50000"/>
              </a:schemeClr>
            </a:solidFill>
          </a:endParaRPr>
        </a:p>
        <a:p>
          <a:pPr marL="355600" lvl="1" indent="-355600" algn="l" defTabSz="1066800" rtl="0">
            <a:lnSpc>
              <a:spcPts val="2600"/>
            </a:lnSpc>
            <a:spcBef>
              <a:spcPct val="0"/>
            </a:spcBef>
            <a:spcAft>
              <a:spcPct val="15000"/>
            </a:spcAft>
            <a:buFontTx/>
            <a:buBlip>
              <a:blip xmlns:r="http://schemas.openxmlformats.org/officeDocument/2006/relationships" r:embed="rId1"/>
            </a:buBlip>
          </a:pPr>
          <a:r>
            <a:rPr lang="ja-JP" altLang="en-US" sz="2400" b="1" kern="1200" dirty="0">
              <a:solidFill>
                <a:schemeClr val="accent5">
                  <a:lumMod val="50000"/>
                </a:schemeClr>
              </a:solidFill>
            </a:rPr>
            <a:t>神との関係に　おける砦</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outerShdw>
              </a:effectLst>
            </a:rPr>
            <a:t>罪</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kumimoji="1" lang="ja-JP" altLang="en-US" sz="2400" b="1" kern="1200" dirty="0">
              <a:solidFill>
                <a:schemeClr val="accent3">
                  <a:lumMod val="50000"/>
                </a:schemeClr>
              </a:solidFill>
            </a:rPr>
            <a:t>律法（と罪）</a:t>
          </a:r>
          <a:endParaRPr lang="es-ES" sz="2400" kern="1200" dirty="0">
            <a:solidFill>
              <a:schemeClr val="accent3">
                <a:lumMod val="50000"/>
              </a:schemeClr>
            </a:solidFill>
          </a:endParaRPr>
        </a:p>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endParaRPr kumimoji="1" lang="ja-JP" altLang="en-US" sz="2400" b="1"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outerShdw>
              </a:effectLst>
            </a:rPr>
            <a:t>律法</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27940" tIns="83820" rIns="27940" bIns="27940" numCol="1" spcCol="1270" anchor="t" anchorCtr="0">
          <a:noAutofit/>
        </a:bodyPr>
        <a:lstStyle/>
        <a:p>
          <a:pPr marL="269875" lvl="1" indent="-269875" algn="l" defTabSz="977900" rtl="0">
            <a:lnSpc>
              <a:spcPct val="90000"/>
            </a:lnSpc>
            <a:spcBef>
              <a:spcPct val="0"/>
            </a:spcBef>
            <a:spcAft>
              <a:spcPct val="15000"/>
            </a:spcAft>
            <a:buSzPct val="120000"/>
            <a:buFontTx/>
            <a:buBlip>
              <a:blip xmlns:r="http://schemas.openxmlformats.org/officeDocument/2006/relationships" r:embed="rId5"/>
            </a:buBlip>
          </a:pPr>
          <a:r>
            <a:rPr lang="ja-JP" altLang="en-US" sz="2200" b="1" kern="1200" dirty="0">
              <a:solidFill>
                <a:schemeClr val="accent6">
                  <a:lumMod val="50000"/>
                </a:schemeClr>
              </a:solidFill>
            </a:rPr>
            <a:t>律法と福音</a:t>
          </a:r>
          <a:endParaRPr lang="es-ES" sz="2200" kern="1200" dirty="0">
            <a:solidFill>
              <a:schemeClr val="accent6">
                <a:lumMod val="50000"/>
              </a:schemeClr>
            </a:solidFill>
          </a:endParaRPr>
        </a:p>
        <a:p>
          <a:pPr marL="269875" lvl="1" indent="-269875" algn="l" defTabSz="977900" rtl="0">
            <a:lnSpc>
              <a:spcPct val="90000"/>
            </a:lnSpc>
            <a:spcBef>
              <a:spcPct val="0"/>
            </a:spcBef>
            <a:spcAft>
              <a:spcPct val="15000"/>
            </a:spcAft>
            <a:buSzPct val="120000"/>
            <a:buFontTx/>
            <a:buBlip>
              <a:blip xmlns:r="http://schemas.openxmlformats.org/officeDocument/2006/relationships" r:embed="rId5"/>
            </a:buBlip>
          </a:pPr>
          <a:r>
            <a:rPr lang="ja-JP" altLang="en-US" sz="2200" b="1" kern="1200" dirty="0">
              <a:solidFill>
                <a:schemeClr val="accent6">
                  <a:lumMod val="50000"/>
                </a:schemeClr>
              </a:solidFill>
            </a:rPr>
            <a:t>知ること「と」行うこと</a:t>
          </a:r>
          <a:endParaRPr lang="es-ES" sz="22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outerShdw>
              </a:effectLst>
            </a:rPr>
            <a:t>福音</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17200" y="170413"/>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ts val="1900"/>
            </a:lnSpc>
            <a:spcBef>
              <a:spcPct val="0"/>
            </a:spcBef>
            <a:spcAft>
              <a:spcPct val="35000"/>
            </a:spcAft>
            <a:buNone/>
          </a:pPr>
          <a:r>
            <a:rPr kumimoji="1" lang="ja-JP" altLang="en-US" sz="1900" b="1" kern="1200" dirty="0">
              <a:latin typeface="+mn-ea"/>
              <a:ea typeface="+mn-ea"/>
            </a:rPr>
            <a:t>罪を犯すきっかけになりかねないことは避けなさい（マコ</a:t>
          </a:r>
          <a:r>
            <a:rPr kumimoji="1" lang="en-US" altLang="ja-JP" sz="1900" b="1" kern="1200" dirty="0">
              <a:latin typeface="+mn-ea"/>
              <a:ea typeface="+mn-ea"/>
            </a:rPr>
            <a:t>9:43</a:t>
          </a:r>
          <a:r>
            <a:rPr kumimoji="1" lang="ja-JP" altLang="en-US" sz="1900" b="1" kern="1200" dirty="0">
              <a:latin typeface="+mn-ea"/>
              <a:ea typeface="+mn-ea"/>
            </a:rPr>
            <a:t>、ヨブ</a:t>
          </a:r>
          <a:r>
            <a:rPr kumimoji="1" lang="en-US" altLang="ja-JP" sz="1900" b="1" kern="1200" dirty="0">
              <a:latin typeface="+mn-ea"/>
              <a:ea typeface="+mn-ea"/>
            </a:rPr>
            <a:t>23:12</a:t>
          </a:r>
          <a:r>
            <a:rPr kumimoji="1" lang="ja-JP" altLang="en-US" sz="1900" b="1" kern="1200" dirty="0">
              <a:latin typeface="+mn-ea"/>
              <a:ea typeface="+mn-ea"/>
            </a:rPr>
            <a:t>）。例えば、お酒を買うことなどです。</a:t>
          </a:r>
        </a:p>
      </dsp:txBody>
      <dsp:txXfrm>
        <a:off x="2617200" y="170413"/>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23543" y="101711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ts val="1900"/>
            </a:lnSpc>
            <a:spcBef>
              <a:spcPct val="0"/>
            </a:spcBef>
            <a:spcAft>
              <a:spcPct val="35000"/>
            </a:spcAft>
            <a:buNone/>
          </a:pP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罪を犯してしまう恐れのある場所には行かないようにしましょう（マコ</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9:45</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、ヨブ</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23:11</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）。例えば、　　　　ナイトクラブなどです。</a:t>
          </a:r>
          <a:endParaRPr lang="es-ES" sz="2000" kern="1200" dirty="0"/>
        </a:p>
      </dsp:txBody>
      <dsp:txXfrm>
        <a:off x="2623543" y="101711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34182" y="1913142"/>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ts val="2100"/>
            </a:lnSpc>
            <a:spcBef>
              <a:spcPct val="0"/>
            </a:spcBef>
            <a:spcAft>
              <a:spcPct val="35000"/>
            </a:spcAft>
            <a:buNone/>
          </a:pP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罪を犯すきっかけになりかねないものは見ないようにしましょう（マコ</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9:47</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、ヨブ</a:t>
          </a:r>
          <a:r>
            <a:rPr kumimoji="1" lang="en-US" altLang="ja-JP"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31:1</a:t>
          </a:r>
          <a:r>
            <a:rPr kumimoji="1" lang="ja-JP" altLang="en-US" sz="1900" b="1" kern="1200" dirty="0">
              <a:solidFill>
                <a:prstClr val="black">
                  <a:hueOff val="0"/>
                  <a:satOff val="0"/>
                  <a:lumOff val="0"/>
                  <a:alphaOff val="0"/>
                </a:prstClr>
              </a:solidFill>
              <a:latin typeface="游ゴシック" panose="020B0400000000000000" pitchFamily="50" charset="-128"/>
              <a:ea typeface="游ゴシック" panose="020B0400000000000000" pitchFamily="50" charset="-128"/>
              <a:cs typeface="+mn-cs"/>
            </a:rPr>
            <a:t>）。例えば、　　　わいせつな場面を含む映画などです。</a:t>
          </a:r>
          <a:endParaRPr lang="es-ES" sz="2000" kern="1200" dirty="0"/>
        </a:p>
      </dsp:txBody>
      <dsp:txXfrm>
        <a:off x="2634182" y="1913142"/>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mn-ea"/>
              <a:ea typeface="+mn-ea"/>
            </a:rPr>
            <a:t>「自分は大丈夫だ」と思ってはならない（</a:t>
          </a:r>
          <a:r>
            <a:rPr kumimoji="1" lang="en-US" altLang="ja-JP" sz="1800" b="1" kern="1200" dirty="0">
              <a:latin typeface="+mn-ea"/>
              <a:ea typeface="+mn-ea"/>
            </a:rPr>
            <a:t>1</a:t>
          </a:r>
          <a:r>
            <a:rPr kumimoji="1" lang="ja-JP" altLang="en-US" sz="1800" b="1" kern="1200" dirty="0">
              <a:latin typeface="+mn-ea"/>
              <a:ea typeface="+mn-ea"/>
            </a:rPr>
            <a:t>コリ </a:t>
          </a:r>
          <a:r>
            <a:rPr kumimoji="1" lang="en-US" altLang="ja-JP" sz="1800" b="1" kern="1200" dirty="0">
              <a:latin typeface="+mn-ea"/>
              <a:ea typeface="+mn-ea"/>
            </a:rPr>
            <a:t>10:12</a:t>
          </a:r>
          <a:r>
            <a:rPr kumimoji="1" lang="ja-JP" altLang="en-US" sz="1800" b="1" kern="1200" dirty="0">
              <a:latin typeface="+mn-ea"/>
              <a:ea typeface="+mn-ea"/>
            </a:rPr>
            <a:t>）</a:t>
          </a:r>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mn-ea"/>
              <a:ea typeface="+mn-ea"/>
            </a:rPr>
            <a:t>自分がどれほど優れているかを人々に自慢するのはやめ、イエスのように謙虚になりなさい（マタ</a:t>
          </a:r>
          <a:r>
            <a:rPr kumimoji="1" lang="en-US" altLang="ja-JP" sz="1800" b="1" kern="1200" dirty="0">
              <a:latin typeface="+mn-ea"/>
              <a:ea typeface="+mn-ea"/>
            </a:rPr>
            <a:t>6:2</a:t>
          </a:r>
          <a:r>
            <a:rPr kumimoji="1" lang="ja-JP" altLang="en-US" sz="1800" b="1" kern="1200" dirty="0">
              <a:latin typeface="+mn-ea"/>
              <a:ea typeface="+mn-ea"/>
            </a:rPr>
            <a:t>）</a:t>
          </a:r>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mn-ea"/>
              <a:ea typeface="+mn-ea"/>
            </a:rPr>
            <a:t>自分の心から欲望を根絶するために、必要なことは何でもしなさい（マタ</a:t>
          </a:r>
          <a:r>
            <a:rPr kumimoji="1" lang="en-US" altLang="ja-JP" sz="1800" b="1" kern="1200" dirty="0">
              <a:latin typeface="+mn-ea"/>
              <a:ea typeface="+mn-ea"/>
            </a:rPr>
            <a:t>5:28-29</a:t>
          </a:r>
          <a:r>
            <a:rPr kumimoji="1" lang="ja-JP" altLang="en-US" sz="1800" b="1" kern="1200" dirty="0">
              <a:latin typeface="+mn-ea"/>
              <a:ea typeface="+mn-ea"/>
            </a:rPr>
            <a:t>）</a:t>
          </a:r>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mn-ea"/>
              <a:ea typeface="+mn-ea"/>
            </a:rPr>
            <a:t>他人を批判したり、裁いたりするのはやめましょう（</a:t>
          </a:r>
          <a:r>
            <a:rPr kumimoji="1" lang="en-US" altLang="ja-JP" sz="1800" b="1" kern="1200" dirty="0">
              <a:latin typeface="+mn-ea"/>
              <a:ea typeface="+mn-ea"/>
            </a:rPr>
            <a:t>1</a:t>
          </a:r>
          <a:r>
            <a:rPr kumimoji="1" lang="ja-JP" altLang="en-US" sz="1800" b="1" kern="1200" dirty="0">
              <a:latin typeface="+mn-ea"/>
              <a:ea typeface="+mn-ea"/>
            </a:rPr>
            <a:t>コリ </a:t>
          </a:r>
          <a:r>
            <a:rPr kumimoji="1" lang="en-US" altLang="ja-JP" sz="1800" b="1" kern="1200" dirty="0">
              <a:latin typeface="+mn-ea"/>
              <a:ea typeface="+mn-ea"/>
            </a:rPr>
            <a:t>4:5</a:t>
          </a:r>
          <a:r>
            <a:rPr kumimoji="1" lang="ja-JP" altLang="en-US" sz="1800" b="1" kern="1200" dirty="0">
              <a:latin typeface="+mn-ea"/>
              <a:ea typeface="+mn-ea"/>
            </a:rPr>
            <a:t>）</a:t>
          </a:r>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mn-ea"/>
              <a:ea typeface="+mn-ea"/>
            </a:rPr>
            <a:t>敵を憎んではならない。むしろ、彼らのために祈りなさい（マタ</a:t>
          </a:r>
          <a:r>
            <a:rPr kumimoji="1" lang="en-US" altLang="ja-JP" sz="1800" b="1" kern="1200" dirty="0">
              <a:latin typeface="+mn-ea"/>
              <a:ea typeface="+mn-ea"/>
            </a:rPr>
            <a:t>5:44</a:t>
          </a:r>
          <a:r>
            <a:rPr kumimoji="1" lang="ja-JP" altLang="en-US" sz="1800" b="1" kern="1200" dirty="0">
              <a:latin typeface="+mn-ea"/>
              <a:ea typeface="+mn-ea"/>
            </a:rPr>
            <a:t>）</a:t>
          </a:r>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8580" rIns="128016"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mn-ea"/>
              <a:ea typeface="+mn-ea"/>
            </a:rPr>
            <a:t>周りの人たちに怒るのをやめなさい（マタ</a:t>
          </a:r>
          <a:r>
            <a:rPr kumimoji="1" lang="en-US" altLang="ja-JP" sz="1800" b="1" kern="1200" dirty="0">
              <a:latin typeface="+mn-ea"/>
              <a:ea typeface="+mn-ea"/>
            </a:rPr>
            <a:t>5:22</a:t>
          </a:r>
          <a:r>
            <a:rPr kumimoji="1" lang="ja-JP" altLang="en-US" sz="1800" b="1" kern="1200" dirty="0">
              <a:latin typeface="+mn-ea"/>
              <a:ea typeface="+mn-ea"/>
            </a:rPr>
            <a:t>）</a:t>
          </a:r>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律法は、　　罪とは何かを　　定義している</a:t>
          </a: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私たちが罪を犯すとき、　私たちは　　永遠の死に　定められる</a:t>
          </a: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律法には罪を赦す力はない</a:t>
          </a:r>
        </a:p>
        <a:p>
          <a:pPr marL="0" lvl="0" indent="0" algn="ctr" defTabSz="889000">
            <a:lnSpc>
              <a:spcPct val="90000"/>
            </a:lnSpc>
            <a:spcBef>
              <a:spcPct val="0"/>
            </a:spcBef>
            <a:spcAft>
              <a:spcPct val="35000"/>
            </a:spcAft>
            <a:buNone/>
          </a:pP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300"/>
            </a:lnSpc>
            <a:spcBef>
              <a:spcPct val="0"/>
            </a:spcBef>
            <a:spcAft>
              <a:spcPct val="35000"/>
            </a:spcAft>
            <a:buNone/>
          </a:pPr>
          <a:r>
            <a:rPr kumimoji="1" lang="ja-JP" altLang="en-US" sz="2000" b="1" kern="1200" dirty="0">
              <a:effectLst>
                <a:outerShdw blurRad="38100" dist="38100" dir="2700000" algn="tl">
                  <a:srgbClr val="000000"/>
                </a:outerShdw>
              </a:effectLst>
            </a:rPr>
            <a:t>イエスは、　私たちの　　罪の代価を　支払うために、　　永遠の死を　　　　味わわれた</a:t>
          </a: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outerShdw>
              </a:effectLst>
            </a:rPr>
            <a:t>イエスの犠牲を受け入れるとき、　　　私たちの罪は赦されます</a:t>
          </a: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ct val="35000"/>
            </a:spcAft>
            <a:buNone/>
          </a:pPr>
          <a:r>
            <a:rPr kumimoji="1" lang="ja-JP" altLang="en-US" sz="2000" b="1" kern="1200" dirty="0">
              <a:effectLst>
                <a:outerShdw blurRad="38100" dist="38100" dir="2700000" algn="tl">
                  <a:srgbClr val="000000"/>
                </a:outerShdw>
              </a:effectLst>
            </a:rPr>
            <a:t>一度赦された</a:t>
          </a:r>
          <a:r>
            <a:rPr kumimoji="1" lang="ja-JP" altLang="en-US" sz="1800" b="1" kern="1200" dirty="0">
              <a:effectLst>
                <a:outerShdw blurRad="38100" dist="38100" dir="2700000" algn="tl">
                  <a:srgbClr val="000000"/>
                </a:outerShdw>
              </a:effectLst>
            </a:rPr>
            <a:t>以上、私たちは再び罪を犯さないように律法を守るのです                    </a:t>
          </a:r>
          <a:r>
            <a:rPr kumimoji="1" lang="en-US" altLang="ja-JP" sz="1800" b="1" kern="1200" dirty="0">
              <a:effectLst>
                <a:outerShdw blurRad="38100" dist="38100" dir="2700000" algn="tl">
                  <a:srgbClr val="000000"/>
                </a:outerShdw>
              </a:effectLst>
            </a:rPr>
            <a:t>(1</a:t>
          </a:r>
          <a:r>
            <a:rPr kumimoji="1" lang="ja-JP" altLang="en-US" sz="1800" b="1" kern="1200" dirty="0">
              <a:effectLst>
                <a:outerShdw blurRad="38100" dist="38100" dir="2700000" algn="tl">
                  <a:srgbClr val="000000"/>
                </a:outerShdw>
              </a:effectLst>
            </a:rPr>
            <a:t>ヨハ</a:t>
          </a:r>
          <a:r>
            <a:rPr kumimoji="1" lang="en-US" altLang="ja-JP" sz="1800" b="1" kern="1200" dirty="0">
              <a:effectLst>
                <a:outerShdw blurRad="38100" dist="38100" dir="2700000" algn="tl">
                  <a:srgbClr val="000000"/>
                </a:outerShdw>
              </a:effectLst>
            </a:rPr>
            <a:t>2:1)</a:t>
          </a:r>
          <a:endParaRPr kumimoji="1" lang="ja-JP" altLang="en-US" sz="1600" b="1" kern="1200" dirty="0">
            <a:effectLst>
              <a:outerShdw blurRad="38100" dist="38100" dir="2700000" algn="tl">
                <a:srgbClr val="000000"/>
              </a:outerShdw>
            </a:effectLst>
            <a:latin typeface="+mn-ea"/>
            <a:ea typeface="+mn-ea"/>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25/05/2026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5BFB3F5-2DB4-46A3-A85D-7BF7BF20B923}" type="slidenum">
              <a:rPr lang="es-ES" smtClean="0"/>
              <a:t>4</a:t>
            </a:fld>
            <a:endParaRPr lang="es-ES"/>
          </a:p>
        </p:txBody>
      </p:sp>
    </p:spTree>
    <p:extLst>
      <p:ext uri="{BB962C8B-B14F-4D97-AF65-F5344CB8AC3E}">
        <p14:creationId xmlns:p14="http://schemas.microsoft.com/office/powerpoint/2010/main" val="46924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6</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14</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16</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jpeg"/><Relationship Id="rId4" Type="http://schemas.openxmlformats.org/officeDocument/2006/relationships/diagramData" Target="../diagrams/data1.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ja-JP" altLang="en-US" sz="4400" b="1" spc="300" dirty="0">
                <a:ln/>
                <a:solidFill>
                  <a:srgbClr val="DC5252"/>
                </a:solidFill>
                <a:effectLst>
                  <a:outerShdw blurRad="38100" dist="12700" dir="2700000" algn="tl">
                    <a:srgbClr val="000000"/>
                  </a:outerShdw>
                </a:effectLst>
              </a:rPr>
              <a:t>罪</a:t>
            </a:r>
            <a:r>
              <a:rPr lang="en" sz="4400" b="1" spc="300" dirty="0">
                <a:ln/>
                <a:solidFill>
                  <a:srgbClr val="DC5252"/>
                </a:solidFill>
                <a:effectLst>
                  <a:outerShdw blurRad="38100" dist="12700" dir="2700000" algn="tl">
                    <a:srgbClr val="000000"/>
                  </a:outerShdw>
                </a:effectLst>
              </a:rPr>
              <a:t>, </a:t>
            </a:r>
            <a:r>
              <a:rPr lang="ja-JP" altLang="en-US" sz="4400" b="1" spc="300" dirty="0">
                <a:ln/>
                <a:solidFill>
                  <a:srgbClr val="0070C0"/>
                </a:solidFill>
                <a:effectLst>
                  <a:outerShdw blurRad="38100" dist="12700" dir="2700000" algn="tl">
                    <a:srgbClr val="000000"/>
                  </a:outerShdw>
                </a:effectLst>
              </a:rPr>
              <a:t>福音</a:t>
            </a:r>
            <a:r>
              <a:rPr lang="en" sz="4400" b="1" spc="300" dirty="0">
                <a:ln/>
                <a:solidFill>
                  <a:srgbClr val="0070C0"/>
                </a:solidFill>
                <a:effectLst>
                  <a:outerShdw blurRad="38100" dist="12700" dir="2700000" algn="tl">
                    <a:srgbClr val="000000"/>
                  </a:outerShdw>
                </a:effectLst>
              </a:rPr>
              <a:t> </a:t>
            </a:r>
            <a:r>
              <a:rPr lang="en" sz="4400" b="1" spc="300" dirty="0">
                <a:ln/>
                <a:solidFill>
                  <a:srgbClr val="997141"/>
                </a:solidFill>
                <a:effectLst>
                  <a:outerShdw blurRad="38100" dist="12700" dir="2700000" algn="tl">
                    <a:srgbClr val="000000"/>
                  </a:outerShdw>
                </a:effectLst>
              </a:rPr>
              <a:t>, </a:t>
            </a:r>
            <a:r>
              <a:rPr lang="ja-JP" altLang="en-US" sz="4400" b="1" spc="300" dirty="0">
                <a:ln/>
                <a:solidFill>
                  <a:srgbClr val="997141"/>
                </a:solidFill>
                <a:effectLst>
                  <a:outerShdw blurRad="38100" dist="12700" dir="2700000" algn="tl">
                    <a:srgbClr val="000000"/>
                  </a:outerShdw>
                </a:effectLst>
              </a:rPr>
              <a:t>律法</a:t>
            </a:r>
            <a:endParaRPr lang="en" sz="4400" b="1" spc="300" dirty="0">
              <a:ln/>
              <a:solidFill>
                <a:srgbClr val="997141"/>
              </a:solidFill>
              <a:effectLst>
                <a:outerShdw blurRad="38100" dist="12700" dir="2700000" algn="tl">
                  <a:srgbClr val="000000"/>
                </a:outerShdw>
              </a:effectLst>
            </a:endParaRPr>
          </a:p>
        </p:txBody>
      </p:sp>
      <p:sp>
        <p:nvSpPr>
          <p:cNvPr id="7" name="テキスト ボックス 6">
            <a:extLst>
              <a:ext uri="{FF2B5EF4-FFF2-40B4-BE49-F238E27FC236}">
                <a16:creationId xmlns:a16="http://schemas.microsoft.com/office/drawing/2014/main" id="{B08544E9-A92B-5034-9B74-E98AC8FA79FE}"/>
              </a:ext>
            </a:extLst>
          </p:cNvPr>
          <p:cNvSpPr txBox="1"/>
          <p:nvPr/>
        </p:nvSpPr>
        <p:spPr>
          <a:xfrm>
            <a:off x="11601175" y="3429000"/>
            <a:ext cx="430887" cy="3170099"/>
          </a:xfrm>
          <a:prstGeom prst="rect">
            <a:avLst/>
          </a:prstGeom>
          <a:noFill/>
        </p:spPr>
        <p:txBody>
          <a:bodyPr vert="eaVert" wrap="none" rtlCol="0">
            <a:spAutoFit/>
          </a:bodyPr>
          <a:lstStyle/>
          <a:p>
            <a:r>
              <a:rPr lang="ja-JP" altLang="en-US" sz="1600" b="1" dirty="0">
                <a:solidFill>
                  <a:srgbClr val="884502"/>
                </a:solidFill>
              </a:rPr>
              <a:t>二〇二六年　五月三十日　第九課</a:t>
            </a:r>
            <a:endParaRPr lang="en-US" altLang="ja-JP" sz="1600" b="1" dirty="0">
              <a:solidFill>
                <a:srgbClr val="884502"/>
              </a:solidFill>
            </a:endParaRP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律法</a:t>
            </a:r>
            <a:endPar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400" b="1" dirty="0">
                <a:ln/>
                <a:solidFill>
                  <a:schemeClr val="accent3"/>
                </a:solidFill>
              </a:rPr>
              <a:t>律法（と罪）</a:t>
            </a:r>
            <a:endParaRPr lang="en" sz="4400" b="1" dirty="0">
              <a:ln/>
              <a:solidFill>
                <a:schemeClr val="accent3"/>
              </a:solidFill>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8" y="725377"/>
            <a:ext cx="6981825"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5">
                    <a:lumMod val="75000"/>
                  </a:schemeClr>
                </a:solidFill>
                <a:latin typeface="+mn-ea"/>
              </a:rPr>
              <a:t>罪を犯す者は皆、法にも背くのです。　　　　　　　　　罪とは、法に背くことです。</a:t>
            </a:r>
            <a:r>
              <a:rPr lang="en" sz="2000" b="1" dirty="0">
                <a:solidFill>
                  <a:schemeClr val="accent5">
                    <a:lumMod val="75000"/>
                  </a:schemeClr>
                </a:solidFill>
                <a:latin typeface="+mn-ea"/>
              </a:rPr>
              <a:t>(1 </a:t>
            </a:r>
            <a:r>
              <a:rPr lang="ja-JP" altLang="en-US" sz="2000" b="1" dirty="0">
                <a:solidFill>
                  <a:schemeClr val="accent5">
                    <a:lumMod val="75000"/>
                  </a:schemeClr>
                </a:solidFill>
                <a:latin typeface="+mn-ea"/>
              </a:rPr>
              <a:t>ヨハネ</a:t>
            </a:r>
            <a:r>
              <a:rPr lang="en" sz="2000" b="1" dirty="0">
                <a:solidFill>
                  <a:schemeClr val="accent5">
                    <a:lumMod val="75000"/>
                  </a:schemeClr>
                </a:solidFill>
                <a:latin typeface="+mn-ea"/>
              </a:rPr>
              <a:t> 3:4)</a:t>
            </a:r>
            <a:endParaRPr lang="es-ES" sz="2000" b="1" dirty="0">
              <a:solidFill>
                <a:schemeClr val="accent5">
                  <a:lumMod val="75000"/>
                </a:schemeClr>
              </a:solidFill>
              <a:latin typeface="+mn-ea"/>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05806" y="2025880"/>
            <a:ext cx="11935103" cy="969496"/>
          </a:xfrm>
          <a:prstGeom prst="rect">
            <a:avLst/>
          </a:prstGeom>
          <a:noFill/>
        </p:spPr>
        <p:txBody>
          <a:bodyPr wrap="square" rtlCol="0">
            <a:spAutoFit/>
          </a:bodyPr>
          <a:lstStyle/>
          <a:p>
            <a:pPr>
              <a:spcBef>
                <a:spcPts val="600"/>
              </a:spcBef>
            </a:pPr>
            <a:r>
              <a:rPr lang="ja-JP" altLang="en-US" sz="1900" b="1" dirty="0">
                <a:latin typeface="+mn-ea"/>
              </a:rPr>
              <a:t>律法と罪との関係について、律法を守ることによって自分の罪を贖うことができると考える人々によって、誤解されてきた（ガラ</a:t>
            </a:r>
            <a:r>
              <a:rPr lang="en-US" altLang="ja-JP" sz="1900" b="1" dirty="0">
                <a:latin typeface="+mn-ea"/>
              </a:rPr>
              <a:t>5:4</a:t>
            </a:r>
            <a:r>
              <a:rPr lang="ja-JP" altLang="en-US" sz="1900" b="1" dirty="0">
                <a:latin typeface="+mn-ea"/>
              </a:rPr>
              <a:t>）。この考えは、律法は廃止されたという、正反対の極端な立場へと人々を導いてしまった。</a:t>
            </a:r>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3935441"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147901" y="3773119"/>
            <a:ext cx="2893008"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205873" y="3913899"/>
            <a:ext cx="4819058" cy="1554272"/>
          </a:xfrm>
          <a:prstGeom prst="rect">
            <a:avLst/>
          </a:prstGeom>
          <a:noFill/>
        </p:spPr>
        <p:txBody>
          <a:bodyPr wrap="square">
            <a:spAutoFit/>
          </a:bodyPr>
          <a:lstStyle/>
          <a:p>
            <a:pPr>
              <a:spcBef>
                <a:spcPts val="600"/>
              </a:spcBef>
            </a:pPr>
            <a:r>
              <a:rPr lang="ja-JP" altLang="en-US" sz="1900" b="1" dirty="0">
                <a:latin typeface="+mn-ea"/>
              </a:rPr>
              <a:t>律法は、私たちに罪を明らかにします　（</a:t>
            </a:r>
            <a:r>
              <a:rPr lang="en-US" altLang="ja-JP" sz="1900" b="1" dirty="0">
                <a:latin typeface="+mn-ea"/>
              </a:rPr>
              <a:t>Ⅰ</a:t>
            </a:r>
            <a:r>
              <a:rPr lang="ja-JP" altLang="en-US" sz="1900" b="1" dirty="0">
                <a:latin typeface="+mn-ea"/>
              </a:rPr>
              <a:t>ヨハ</a:t>
            </a:r>
            <a:r>
              <a:rPr lang="en-US" altLang="ja-JP" sz="1900" b="1" dirty="0">
                <a:latin typeface="+mn-ea"/>
              </a:rPr>
              <a:t>3:4</a:t>
            </a:r>
            <a:r>
              <a:rPr lang="ja-JP" altLang="en-US" sz="1900" b="1" dirty="0">
                <a:latin typeface="+mn-ea"/>
              </a:rPr>
              <a:t>）。律法がなければ、私たちは罪とは何かを知ることができず（ロマ</a:t>
            </a:r>
            <a:r>
              <a:rPr lang="en-US" altLang="ja-JP" sz="1900" b="1" dirty="0">
                <a:latin typeface="+mn-ea"/>
              </a:rPr>
              <a:t>7:7</a:t>
            </a:r>
            <a:r>
              <a:rPr lang="ja-JP" altLang="en-US" sz="1900" b="1" dirty="0">
                <a:latin typeface="+mn-ea"/>
              </a:rPr>
              <a:t>）、したがって、解決策を求めることもないでしょう（ガラ</a:t>
            </a:r>
            <a:r>
              <a:rPr lang="en-US" altLang="ja-JP" sz="1900" b="1" dirty="0">
                <a:latin typeface="+mn-ea"/>
              </a:rPr>
              <a:t>3:24</a:t>
            </a:r>
            <a:r>
              <a:rPr lang="ja-JP" altLang="en-US" sz="1900" b="1" dirty="0">
                <a:latin typeface="+mn-ea"/>
              </a:rPr>
              <a:t>）。</a:t>
            </a:r>
          </a:p>
        </p:txBody>
      </p:sp>
      <p:sp>
        <p:nvSpPr>
          <p:cNvPr id="23" name="CuadroTexto 22">
            <a:extLst>
              <a:ext uri="{FF2B5EF4-FFF2-40B4-BE49-F238E27FC236}">
                <a16:creationId xmlns:a16="http://schemas.microsoft.com/office/drawing/2014/main" id="{2C334A3F-D5FD-788C-A9C9-D486FA8D0E8E}"/>
              </a:ext>
            </a:extLst>
          </p:cNvPr>
          <p:cNvSpPr txBox="1"/>
          <p:nvPr/>
        </p:nvSpPr>
        <p:spPr>
          <a:xfrm>
            <a:off x="4205872" y="5623466"/>
            <a:ext cx="4819059" cy="969496"/>
          </a:xfrm>
          <a:prstGeom prst="rect">
            <a:avLst/>
          </a:prstGeom>
          <a:noFill/>
        </p:spPr>
        <p:txBody>
          <a:bodyPr wrap="square">
            <a:spAutoFit/>
          </a:bodyPr>
          <a:lstStyle/>
          <a:p>
            <a:pPr>
              <a:spcBef>
                <a:spcPts val="600"/>
              </a:spcBef>
            </a:pPr>
            <a:r>
              <a:rPr lang="ja-JP" altLang="en-US" sz="1900" b="1" dirty="0">
                <a:latin typeface="+mn-ea"/>
              </a:rPr>
              <a:t>律法は決して重荷などではなく、私たちが罪の恐ろしい結果を被るのを防ぐ、守りの柵なのです（</a:t>
            </a:r>
            <a:r>
              <a:rPr lang="en-US" altLang="ja-JP" sz="1900" b="1" dirty="0">
                <a:latin typeface="+mn-ea"/>
              </a:rPr>
              <a:t>Ⅰ</a:t>
            </a:r>
            <a:r>
              <a:rPr lang="ja-JP" altLang="en-US" sz="1900" b="1" dirty="0">
                <a:latin typeface="+mn-ea"/>
              </a:rPr>
              <a:t>ヨハ</a:t>
            </a:r>
            <a:r>
              <a:rPr lang="en-US" altLang="ja-JP" sz="1900" b="1" dirty="0">
                <a:latin typeface="+mn-ea"/>
              </a:rPr>
              <a:t>5:3</a:t>
            </a:r>
            <a:r>
              <a:rPr lang="ja-JP" altLang="en-US" sz="1900" b="1" dirty="0">
                <a:latin typeface="+mn-ea"/>
              </a:rPr>
              <a:t>、詩</a:t>
            </a:r>
            <a:r>
              <a:rPr lang="en-US" altLang="ja-JP" sz="1900" b="1" dirty="0">
                <a:latin typeface="+mn-ea"/>
              </a:rPr>
              <a:t>1:1-3</a:t>
            </a:r>
            <a:r>
              <a:rPr lang="ja-JP" altLang="en-US" sz="1900" b="1" dirty="0">
                <a:latin typeface="+mn-ea"/>
              </a:rPr>
              <a:t>）。</a:t>
            </a:r>
          </a:p>
        </p:txBody>
      </p:sp>
      <p:sp>
        <p:nvSpPr>
          <p:cNvPr id="4" name="CuadroTexto 3">
            <a:extLst>
              <a:ext uri="{FF2B5EF4-FFF2-40B4-BE49-F238E27FC236}">
                <a16:creationId xmlns:a16="http://schemas.microsoft.com/office/drawing/2014/main" id="{FF4F9960-5387-DFA9-561D-7F4BFEAA942C}"/>
              </a:ext>
            </a:extLst>
          </p:cNvPr>
          <p:cNvSpPr txBox="1"/>
          <p:nvPr/>
        </p:nvSpPr>
        <p:spPr>
          <a:xfrm>
            <a:off x="99581" y="2998304"/>
            <a:ext cx="12013761" cy="677108"/>
          </a:xfrm>
          <a:prstGeom prst="rect">
            <a:avLst/>
          </a:prstGeom>
          <a:noFill/>
        </p:spPr>
        <p:txBody>
          <a:bodyPr wrap="square">
            <a:spAutoFit/>
          </a:bodyPr>
          <a:lstStyle/>
          <a:p>
            <a:pPr lvl="0">
              <a:spcBef>
                <a:spcPts val="600"/>
              </a:spcBef>
              <a:defRPr/>
            </a:pPr>
            <a:r>
              <a:rPr lang="ja-JP" altLang="en-US" sz="1900" b="1" dirty="0">
                <a:latin typeface="+mn-ea"/>
              </a:rPr>
              <a:t>問題は、律法が救いに関連している、すなわち救いを得るための手段であるか、あるいはその妨げであるかと考えてきた点にある。しかし、律法の機能は決して救済的なものではなかった。では、その機能とは何なのか。</a:t>
            </a: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5BF0EE12-8872-7C53-9C29-CB93C8D2BB8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95988C-A8D3-9CA2-E9E9-7AB376222482}"/>
              </a:ext>
            </a:extLst>
          </p:cNvPr>
          <p:cNvSpPr>
            <a:spLocks noGrp="1"/>
          </p:cNvSpPr>
          <p:nvPr>
            <p:ph type="title"/>
          </p:nvPr>
        </p:nvSpPr>
        <p:spPr>
          <a:xfrm>
            <a:off x="838200" y="2766218"/>
            <a:ext cx="10515600" cy="1325563"/>
          </a:xfrm>
        </p:spPr>
        <p:txBody>
          <a:bodyPr>
            <a:noAutofit/>
          </a:bodyPr>
          <a:lstStyle/>
          <a:p>
            <a:pPr algn="ctr"/>
            <a:r>
              <a:rPr lang="ja-JP" altLang="en-US" sz="3800" b="1" dirty="0"/>
              <a:t>（１） </a:t>
            </a:r>
            <a:r>
              <a:rPr lang="en-US" altLang="ja-JP" sz="3800" b="1" dirty="0"/>
              <a:t>1</a:t>
            </a:r>
            <a:r>
              <a:rPr lang="ja-JP" altLang="en-US" sz="3800" b="1" dirty="0"/>
              <a:t>から</a:t>
            </a:r>
            <a:r>
              <a:rPr lang="en-US" altLang="ja-JP" sz="3800" b="1" dirty="0"/>
              <a:t>5</a:t>
            </a:r>
            <a:r>
              <a:rPr lang="ja-JP" altLang="en-US" sz="3800" b="1" dirty="0"/>
              <a:t>の尺度で答えるとして、</a:t>
            </a:r>
            <a:br>
              <a:rPr lang="en-US" altLang="ja-JP" sz="3800" b="1" dirty="0"/>
            </a:br>
            <a:r>
              <a:rPr lang="ja-JP" altLang="en-US" sz="3800" b="1" dirty="0"/>
              <a:t>生ける御言葉</a:t>
            </a:r>
            <a:r>
              <a:rPr lang="en-US" altLang="ja-JP" sz="3800" b="1" dirty="0"/>
              <a:t>(</a:t>
            </a:r>
            <a:r>
              <a:rPr lang="ja-JP" altLang="en-US" sz="3800" b="1" dirty="0"/>
              <a:t>とその一部である律法</a:t>
            </a:r>
            <a:r>
              <a:rPr lang="en-US" altLang="ja-JP" sz="3800" b="1" dirty="0"/>
              <a:t>)</a:t>
            </a:r>
            <a:r>
              <a:rPr lang="ja-JP" altLang="en-US" sz="3800" b="1" dirty="0"/>
              <a:t>は、</a:t>
            </a:r>
            <a:br>
              <a:rPr lang="en-US" altLang="ja-JP" sz="3800" b="1" dirty="0"/>
            </a:br>
            <a:r>
              <a:rPr lang="ja-JP" altLang="en-US" sz="3800" b="1" dirty="0"/>
              <a:t>あなた にとってどれほど貴重ですか。 </a:t>
            </a:r>
            <a:br>
              <a:rPr lang="en-US" altLang="ja-JP" sz="3800" b="1" dirty="0"/>
            </a:br>
            <a:r>
              <a:rPr lang="ja-JP" altLang="en-US" sz="3800" b="1" dirty="0"/>
              <a:t>（２） 神の律法について考えるとき、</a:t>
            </a:r>
            <a:br>
              <a:rPr lang="en-US" altLang="ja-JP" sz="3800" b="1" dirty="0"/>
            </a:br>
            <a:r>
              <a:rPr lang="ja-JP" altLang="en-US" sz="3800" b="1" dirty="0"/>
              <a:t>それはをあなたを</a:t>
            </a:r>
            <a:r>
              <a:rPr lang="ja-JP" altLang="en-US" sz="3800" b="1" dirty="0">
                <a:highlight>
                  <a:srgbClr val="FFFF00"/>
                </a:highlight>
              </a:rPr>
              <a:t>束縛するものですか。</a:t>
            </a:r>
            <a:br>
              <a:rPr lang="en-US" altLang="ja-JP" sz="3800" b="1" dirty="0">
                <a:highlight>
                  <a:srgbClr val="FFFF00"/>
                </a:highlight>
              </a:rPr>
            </a:br>
            <a:r>
              <a:rPr lang="ja-JP" altLang="en-US" sz="3800" b="1" dirty="0"/>
              <a:t>それとも、 </a:t>
            </a:r>
            <a:r>
              <a:rPr lang="ja-JP" altLang="en-US" sz="3800" b="1" dirty="0">
                <a:highlight>
                  <a:srgbClr val="FFFF00"/>
                </a:highlight>
              </a:rPr>
              <a:t>強めるものですか。</a:t>
            </a:r>
            <a:br>
              <a:rPr lang="en-US" altLang="ja-JP" sz="3800" b="1" dirty="0">
                <a:highlight>
                  <a:srgbClr val="FFFF00"/>
                </a:highlight>
              </a:rPr>
            </a:br>
            <a:r>
              <a:rPr lang="ja-JP" altLang="en-US" sz="3800" b="1" dirty="0"/>
              <a:t>もし前者に当てはまる場合、どうしたら</a:t>
            </a:r>
            <a:br>
              <a:rPr lang="en-US" altLang="ja-JP" sz="3800" b="1" dirty="0"/>
            </a:br>
            <a:r>
              <a:rPr lang="ja-JP" altLang="en-US" sz="3800" b="1" dirty="0"/>
              <a:t>律法をもっと深く理解できるでしょうか。 </a:t>
            </a:r>
            <a:br>
              <a:rPr lang="en-US" altLang="ja-JP" sz="3800" b="1" dirty="0"/>
            </a:br>
            <a:r>
              <a:rPr lang="ja-JP" altLang="en-US" sz="3800" b="1" dirty="0"/>
              <a:t>（３） </a:t>
            </a:r>
            <a:r>
              <a:rPr lang="ja-JP" altLang="en-US" sz="3800" b="1" dirty="0">
                <a:highlight>
                  <a:srgbClr val="FFFF00"/>
                </a:highlight>
              </a:rPr>
              <a:t>神とほかの人への愛という神の律法</a:t>
            </a:r>
            <a:r>
              <a:rPr lang="ja-JP" altLang="en-US" sz="3800" b="1" dirty="0"/>
              <a:t>が、</a:t>
            </a:r>
            <a:r>
              <a:rPr lang="ja-JP" altLang="en-US" sz="3800" b="1" dirty="0">
                <a:highlight>
                  <a:srgbClr val="FFFF00"/>
                </a:highlight>
              </a:rPr>
              <a:t>もしあなたの人生、家族、教会の中心に</a:t>
            </a:r>
            <a:r>
              <a:rPr lang="ja-JP" altLang="en-US" sz="3800" b="1" dirty="0"/>
              <a:t>　　　</a:t>
            </a:r>
            <a:r>
              <a:rPr lang="ja-JP" altLang="en-US" sz="3800" b="1" dirty="0">
                <a:highlight>
                  <a:srgbClr val="FFFF00"/>
                </a:highlight>
              </a:rPr>
              <a:t>据えられたら、何が起こるでしょうか。</a:t>
            </a:r>
            <a:br>
              <a:rPr lang="en-US" altLang="ja-JP" sz="3800" b="1" dirty="0">
                <a:highlight>
                  <a:srgbClr val="FFFF00"/>
                </a:highlight>
              </a:rPr>
            </a:br>
            <a:r>
              <a:rPr lang="ja-JP" altLang="en-US" sz="3800" b="1" dirty="0">
                <a:highlight>
                  <a:srgbClr val="FFFF00"/>
                </a:highlight>
              </a:rPr>
              <a:t>あなたの人生と人間関係は、</a:t>
            </a:r>
            <a:br>
              <a:rPr lang="en-US" altLang="ja-JP" sz="3800" b="1" dirty="0">
                <a:highlight>
                  <a:srgbClr val="FFFF00"/>
                </a:highlight>
              </a:rPr>
            </a:br>
            <a:r>
              <a:rPr lang="ja-JP" altLang="en-US" sz="3800" b="1" dirty="0">
                <a:highlight>
                  <a:srgbClr val="FFFF00"/>
                </a:highlight>
              </a:rPr>
              <a:t>どのように変わ るでしょうか。</a:t>
            </a:r>
            <a:endParaRPr kumimoji="1" lang="ja-JP" altLang="en-US" sz="3800" b="1" dirty="0">
              <a:highlight>
                <a:srgbClr val="FFFF00"/>
              </a:highlight>
            </a:endParaRPr>
          </a:p>
        </p:txBody>
      </p:sp>
    </p:spTree>
    <p:extLst>
      <p:ext uri="{BB962C8B-B14F-4D97-AF65-F5344CB8AC3E}">
        <p14:creationId xmlns:p14="http://schemas.microsoft.com/office/powerpoint/2010/main" val="129981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02736" y="2738705"/>
            <a:ext cx="4954289" cy="1323439"/>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福音</a:t>
            </a:r>
            <a:endPar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ja-JP" altLang="en-US" sz="4400" b="1" spc="300" dirty="0">
                <a:ln w="22225">
                  <a:noFill/>
                  <a:prstDash val="solid"/>
                </a:ln>
                <a:solidFill>
                  <a:schemeClr val="accent2">
                    <a:lumMod val="40000"/>
                    <a:lumOff val="60000"/>
                  </a:schemeClr>
                </a:solidFill>
                <a:effectLst>
                  <a:outerShdw blurRad="38100" dist="38100" dir="2700000" algn="tl">
                    <a:srgbClr val="000000"/>
                  </a:outerShdw>
                </a:effectLst>
              </a:rPr>
              <a:t>律法と福音</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707886"/>
          </a:xfrm>
          <a:prstGeom prst="rect">
            <a:avLst/>
          </a:prstGeom>
          <a:noFill/>
        </p:spPr>
        <p:txBody>
          <a:bodyPr wrap="square">
            <a:spAutoFit/>
          </a:bodyPr>
          <a:lstStyle/>
          <a:p>
            <a:pPr algn="ctr"/>
            <a:r>
              <a:rPr lang="ja-JP" altLang="en-US" sz="2000" b="1" dirty="0">
                <a:solidFill>
                  <a:schemeClr val="tx2">
                    <a:lumMod val="20000"/>
                    <a:lumOff val="80000"/>
                  </a:schemeClr>
                </a:solidFill>
                <a:effectLst>
                  <a:outerShdw blurRad="38100" dist="38100" dir="2700000" algn="tl">
                    <a:srgbClr val="000000"/>
                  </a:outerShdw>
                </a:effectLst>
                <a:latin typeface="+mn-ea"/>
              </a:rPr>
              <a:t>なぜなら、わたしたちは、人が義とされるのは律法の行いによるのではなく、信仰によると考えるからです。</a:t>
            </a:r>
            <a:r>
              <a:rPr lang="en" sz="2000" b="1" dirty="0">
                <a:solidFill>
                  <a:schemeClr val="tx2">
                    <a:lumMod val="20000"/>
                    <a:lumOff val="80000"/>
                  </a:schemeClr>
                </a:solidFill>
                <a:effectLst>
                  <a:outerShdw blurRad="38100" dist="38100" dir="2700000" algn="tl">
                    <a:srgbClr val="000000"/>
                  </a:outerShdw>
                </a:effectLst>
                <a:latin typeface="+mn-ea"/>
              </a:rPr>
              <a:t>(</a:t>
            </a:r>
            <a:r>
              <a:rPr lang="ja-JP" altLang="en-US" sz="2000" b="1" dirty="0">
                <a:solidFill>
                  <a:schemeClr val="tx2">
                    <a:lumMod val="20000"/>
                    <a:lumOff val="80000"/>
                  </a:schemeClr>
                </a:solidFill>
                <a:effectLst>
                  <a:outerShdw blurRad="38100" dist="38100" dir="2700000" algn="tl">
                    <a:srgbClr val="000000"/>
                  </a:outerShdw>
                </a:effectLst>
                <a:latin typeface="+mn-ea"/>
              </a:rPr>
              <a:t>ローマ</a:t>
            </a:r>
            <a:r>
              <a:rPr lang="en" sz="2000" b="1" dirty="0">
                <a:solidFill>
                  <a:schemeClr val="tx2">
                    <a:lumMod val="20000"/>
                    <a:lumOff val="80000"/>
                  </a:schemeClr>
                </a:solidFill>
                <a:effectLst>
                  <a:outerShdw blurRad="38100" dist="38100" dir="2700000" algn="tl">
                    <a:srgbClr val="000000"/>
                  </a:outerShdw>
                </a:effectLst>
                <a:latin typeface="+mn-ea"/>
              </a:rPr>
              <a:t> 3:28)</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208087" y="1509415"/>
            <a:ext cx="7954077" cy="1554272"/>
          </a:xfrm>
          <a:prstGeom prst="rect">
            <a:avLst/>
          </a:prstGeom>
          <a:noFill/>
        </p:spPr>
        <p:txBody>
          <a:bodyPr wrap="square" rtlCol="0">
            <a:spAutoFit/>
          </a:bodyPr>
          <a:lstStyle/>
          <a:p>
            <a:pPr>
              <a:spcBef>
                <a:spcPts val="600"/>
              </a:spcBef>
            </a:pPr>
            <a:r>
              <a:rPr lang="ja-JP" altLang="en-US" sz="1900" b="1" dirty="0">
                <a:latin typeface="+mn-ea"/>
              </a:rPr>
              <a:t>私たちの救い（罪の赦しと永遠のいのち）は、イエスが十字架の上で　私たちのために成し遂げてくださった御業によって得られるものです（ガラ</a:t>
            </a:r>
            <a:r>
              <a:rPr lang="en-US" altLang="ja-JP" sz="1900" b="1" dirty="0">
                <a:latin typeface="+mn-ea"/>
              </a:rPr>
              <a:t>3:13</a:t>
            </a:r>
            <a:r>
              <a:rPr lang="ja-JP" altLang="en-US" sz="1900" b="1" dirty="0">
                <a:latin typeface="+mn-ea"/>
              </a:rPr>
              <a:t>）。それゆえ、私たちはイエスを愛さずにはいられません（</a:t>
            </a:r>
            <a:r>
              <a:rPr lang="en-US" altLang="ja-JP" sz="1900" b="1" dirty="0">
                <a:latin typeface="+mn-ea"/>
              </a:rPr>
              <a:t>Ⅰ</a:t>
            </a:r>
            <a:r>
              <a:rPr lang="ja-JP" altLang="en-US" sz="1900" b="1" dirty="0">
                <a:latin typeface="+mn-ea"/>
              </a:rPr>
              <a:t>ヨハ</a:t>
            </a:r>
            <a:r>
              <a:rPr lang="en-US" altLang="ja-JP" sz="1900" b="1" dirty="0">
                <a:latin typeface="+mn-ea"/>
              </a:rPr>
              <a:t>4:9.19</a:t>
            </a:r>
            <a:r>
              <a:rPr lang="ja-JP" altLang="en-US" sz="1900" b="1" dirty="0">
                <a:latin typeface="+mn-ea"/>
              </a:rPr>
              <a:t>）。そして、私たちはまさにその戒めを守ることで、　この愛を表すのです（ヨハ</a:t>
            </a:r>
            <a:r>
              <a:rPr lang="en-US" altLang="ja-JP" sz="1900" b="1" dirty="0">
                <a:latin typeface="+mn-ea"/>
              </a:rPr>
              <a:t>14:15</a:t>
            </a:r>
            <a:r>
              <a:rPr lang="ja-JP" altLang="en-US" sz="1900" b="1" dirty="0">
                <a:latin typeface="+mn-ea"/>
              </a:rPr>
              <a:t>）。</a:t>
            </a:r>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3405040248"/>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269624" y="6119490"/>
            <a:ext cx="11730271" cy="677108"/>
          </a:xfrm>
          <a:prstGeom prst="rect">
            <a:avLst/>
          </a:prstGeom>
          <a:noFill/>
        </p:spPr>
        <p:txBody>
          <a:bodyPr wrap="square" rtlCol="0">
            <a:spAutoFit/>
          </a:bodyPr>
          <a:lstStyle/>
          <a:p>
            <a:pPr>
              <a:spcBef>
                <a:spcPts val="600"/>
              </a:spcBef>
            </a:pPr>
            <a:r>
              <a:rPr lang="ja-JP" altLang="en-US" sz="1900" b="1" dirty="0">
                <a:latin typeface="+mn-ea"/>
              </a:rPr>
              <a:t>イエスは律法を廃止しようとしたのではなく、それを確かなものにされたのです（マタ</a:t>
            </a:r>
            <a:r>
              <a:rPr lang="en-US" altLang="ja-JP" sz="1900" b="1" dirty="0">
                <a:latin typeface="+mn-ea"/>
              </a:rPr>
              <a:t>5:17</a:t>
            </a:r>
            <a:r>
              <a:rPr lang="ja-JP" altLang="en-US" sz="1900" b="1" dirty="0">
                <a:latin typeface="+mn-ea"/>
              </a:rPr>
              <a:t>）。　　　　　律法も福音も、神の御性質そのものである「愛」を映し出しているのです。</a:t>
            </a:r>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208087" y="3063687"/>
            <a:ext cx="7954077" cy="677108"/>
          </a:xfrm>
          <a:prstGeom prst="rect">
            <a:avLst/>
          </a:prstGeom>
          <a:noFill/>
        </p:spPr>
        <p:txBody>
          <a:bodyPr wrap="square">
            <a:spAutoFit/>
          </a:bodyPr>
          <a:lstStyle/>
          <a:p>
            <a:pPr lvl="0">
              <a:spcBef>
                <a:spcPts val="600"/>
              </a:spcBef>
              <a:defRPr/>
            </a:pPr>
            <a:r>
              <a:rPr lang="ja-JP" altLang="en-US" sz="1900" b="1" dirty="0">
                <a:latin typeface="+mn-ea"/>
              </a:rPr>
              <a:t>それでは、律法と福音（すなわち、イエスの血による救い）との関係について振り返ってみましょう：</a:t>
            </a: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4215B9D1-6FA0-8E68-E6A6-6CDB87A162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C3289DE-4B25-2BA1-7DEF-B1CE35C57AE1}"/>
              </a:ext>
            </a:extLst>
          </p:cNvPr>
          <p:cNvSpPr>
            <a:spLocks noGrp="1"/>
          </p:cNvSpPr>
          <p:nvPr>
            <p:ph type="title"/>
          </p:nvPr>
        </p:nvSpPr>
        <p:spPr>
          <a:xfrm>
            <a:off x="838200" y="2766218"/>
            <a:ext cx="10515600" cy="1325563"/>
          </a:xfrm>
        </p:spPr>
        <p:txBody>
          <a:bodyPr>
            <a:noAutofit/>
          </a:bodyPr>
          <a:lstStyle/>
          <a:p>
            <a:pPr algn="ctr"/>
            <a:r>
              <a:rPr lang="ja-JP" altLang="en-US" sz="3200" b="1" dirty="0"/>
              <a:t>次の聖句を読んでください</a:t>
            </a:r>
            <a:r>
              <a:rPr lang="en-US" altLang="ja-JP" sz="3200" b="1" dirty="0"/>
              <a:t>(</a:t>
            </a:r>
            <a:r>
              <a:rPr lang="ja-JP" altLang="en-US" sz="3200" b="1" dirty="0"/>
              <a:t>ロマ</a:t>
            </a:r>
            <a:r>
              <a:rPr lang="en-US" altLang="ja-JP" sz="3200" b="1" dirty="0"/>
              <a:t>3:28</a:t>
            </a:r>
            <a:r>
              <a:rPr lang="ja-JP" altLang="en-US" sz="3200" b="1" dirty="0"/>
              <a:t>、</a:t>
            </a:r>
            <a:r>
              <a:rPr lang="en-US" altLang="ja-JP" sz="3200" b="1" dirty="0"/>
              <a:t>4:13</a:t>
            </a:r>
            <a:r>
              <a:rPr lang="ja-JP" altLang="en-US" sz="3200" b="1" dirty="0"/>
              <a:t>～</a:t>
            </a:r>
            <a:r>
              <a:rPr lang="en-US" altLang="ja-JP" sz="3200" b="1" dirty="0"/>
              <a:t>16</a:t>
            </a:r>
            <a:r>
              <a:rPr lang="ja-JP" altLang="en-US" sz="3200" b="1" dirty="0"/>
              <a:t>、ガラ</a:t>
            </a:r>
            <a:r>
              <a:rPr lang="en-US" altLang="ja-JP" sz="3200" b="1" dirty="0"/>
              <a:t>2:16</a:t>
            </a:r>
            <a:r>
              <a:rPr lang="ja-JP" altLang="en-US" sz="3200" b="1" dirty="0"/>
              <a:t>、</a:t>
            </a:r>
            <a:r>
              <a:rPr lang="en-US" altLang="ja-JP" sz="3200" b="1" dirty="0"/>
              <a:t>3:13</a:t>
            </a:r>
            <a:r>
              <a:rPr lang="ja-JP" altLang="en-US" sz="3200" b="1" dirty="0"/>
              <a:t>、フィリ</a:t>
            </a:r>
            <a:r>
              <a:rPr lang="en-US" altLang="ja-JP" sz="3200" b="1" dirty="0"/>
              <a:t>〔</a:t>
            </a:r>
            <a:r>
              <a:rPr lang="ja-JP" altLang="en-US" sz="3200" b="1" dirty="0"/>
              <a:t>ピリ</a:t>
            </a:r>
            <a:r>
              <a:rPr lang="en-US" altLang="ja-JP" sz="3200" b="1" dirty="0"/>
              <a:t>〕3:9)</a:t>
            </a:r>
            <a:r>
              <a:rPr lang="ja-JP" altLang="en-US" sz="3200" b="1" dirty="0"/>
              <a:t>。 これらの聖句は、　　私たちが律法主義に陥ることなく律法を守るために、　どんなこと を教えていますか。</a:t>
            </a:r>
            <a:br>
              <a:rPr lang="en-US" altLang="ja-JP" sz="3600" b="1" dirty="0"/>
            </a:br>
            <a:r>
              <a:rPr lang="ja-JP" altLang="en-US" sz="2000" b="1" dirty="0"/>
              <a:t>ロマ</a:t>
            </a:r>
            <a:r>
              <a:rPr lang="en-US" altLang="ja-JP" sz="2000" b="1" dirty="0"/>
              <a:t>3:28 </a:t>
            </a:r>
            <a:r>
              <a:rPr lang="ja-JP" altLang="en-US" sz="2000" b="1" dirty="0"/>
              <a:t>（新共同訳） </a:t>
            </a:r>
            <a:r>
              <a:rPr lang="en-US" altLang="ja-JP" sz="2000" b="1" dirty="0"/>
              <a:t>3:28 </a:t>
            </a:r>
            <a:r>
              <a:rPr lang="ja-JP" altLang="en-US" sz="2000" b="1" dirty="0"/>
              <a:t>なぜなら、わたしたちは、</a:t>
            </a:r>
            <a:r>
              <a:rPr lang="ja-JP" altLang="en-US" sz="2000" b="1" dirty="0">
                <a:highlight>
                  <a:srgbClr val="FFFF00"/>
                </a:highlight>
              </a:rPr>
              <a:t>人が義と されるのは律法の行いに　よるのではな く、信仰によると考えるからです。 </a:t>
            </a:r>
            <a:r>
              <a:rPr lang="ja-JP" altLang="en-US" sz="2000" b="1" dirty="0"/>
              <a:t>ロマ</a:t>
            </a:r>
            <a:r>
              <a:rPr lang="en-US" altLang="ja-JP" sz="2000" b="1" dirty="0"/>
              <a:t>4:13</a:t>
            </a:r>
            <a:r>
              <a:rPr lang="ja-JP" altLang="en-US" sz="2000" b="1" dirty="0"/>
              <a:t>～</a:t>
            </a:r>
            <a:r>
              <a:rPr lang="en-US" altLang="ja-JP" sz="2000" b="1" dirty="0"/>
              <a:t>16 </a:t>
            </a:r>
            <a:r>
              <a:rPr lang="ja-JP" altLang="en-US" sz="2000" b="1" dirty="0"/>
              <a:t>（新共同訳） </a:t>
            </a:r>
            <a:r>
              <a:rPr lang="en-US" altLang="ja-JP" sz="2000" b="1" dirty="0"/>
              <a:t>4:13</a:t>
            </a:r>
            <a:r>
              <a:rPr lang="ja-JP" altLang="en-US" sz="2000" b="1" dirty="0"/>
              <a:t>神は　　アブラハムやその子孫に世界を 受け継がせることを約束されたが、</a:t>
            </a:r>
            <a:r>
              <a:rPr lang="ja-JP" altLang="en-US" sz="2000" b="1" dirty="0">
                <a:highlight>
                  <a:srgbClr val="FFFF00"/>
                </a:highlight>
              </a:rPr>
              <a:t>その 約束は、律法に　　　　基づいてではなく、信仰 による義に基づいてなされたのです。 </a:t>
            </a:r>
            <a:r>
              <a:rPr lang="en-US" altLang="ja-JP" sz="2000" b="1" dirty="0"/>
              <a:t>14 </a:t>
            </a:r>
            <a:r>
              <a:rPr lang="ja-JP" altLang="en-US" sz="2000" b="1" dirty="0"/>
              <a:t>律法に頼る者が世界を　受け継ぐのであれ ば、信仰はもはや無意味であり、約束は 廃止されたことになります。 　</a:t>
            </a:r>
            <a:r>
              <a:rPr lang="en-US" altLang="ja-JP" sz="2000" b="1" dirty="0"/>
              <a:t>15</a:t>
            </a:r>
            <a:r>
              <a:rPr lang="ja-JP" altLang="en-US" sz="2000" b="1" dirty="0"/>
              <a:t>実に、律 法は怒りを招くものであり、律法のない ところには違犯もありません。　　　</a:t>
            </a:r>
            <a:r>
              <a:rPr lang="en-US" altLang="ja-JP" sz="2000" b="1" dirty="0"/>
              <a:t>16 </a:t>
            </a:r>
            <a:r>
              <a:rPr lang="ja-JP" altLang="en-US" sz="2000" b="1" dirty="0"/>
              <a:t>従っ て、信仰によってこそ世界を受け継ぐ者 となるのです。恵みによって、アブラハ ムのすべての子孫、つまり、単に律法に 頼る者だけでなく、彼の信仰に従う者も、 確実に約束にあずかれるのです。彼はわたしたちすべての父です。 ガラ</a:t>
            </a:r>
            <a:r>
              <a:rPr lang="en-US" altLang="ja-JP" sz="2000" b="1" dirty="0"/>
              <a:t>2:16 </a:t>
            </a:r>
            <a:r>
              <a:rPr lang="ja-JP" altLang="en-US" sz="2000" b="1" dirty="0"/>
              <a:t>（新共同訳） </a:t>
            </a:r>
            <a:r>
              <a:rPr lang="en-US" altLang="ja-JP" sz="2000" b="1" dirty="0"/>
              <a:t>2:16</a:t>
            </a:r>
            <a:r>
              <a:rPr lang="ja-JP" altLang="en-US" sz="2000" b="1" dirty="0"/>
              <a:t>けれども、人は律法の実行ではなく、 ただイエス・キリストへの信仰によって 義とされると知って、　わたしたちもキリ スト・イエスを信じました。これは、律 法の実行ではなく、キリストへの信仰に よって義としていただくためでした。な ぜなら、</a:t>
            </a:r>
            <a:r>
              <a:rPr lang="ja-JP" altLang="en-US" sz="2000" b="1" dirty="0">
                <a:highlight>
                  <a:srgbClr val="FFFF00"/>
                </a:highlight>
              </a:rPr>
              <a:t>律法の実行によっては、だれ一 人として義とされないからです。 </a:t>
            </a:r>
            <a:r>
              <a:rPr lang="ja-JP" altLang="en-US" sz="2000" b="1" dirty="0"/>
              <a:t>ガラ</a:t>
            </a:r>
            <a:r>
              <a:rPr lang="en-US" altLang="ja-JP" sz="2000" b="1" dirty="0"/>
              <a:t>3:13 </a:t>
            </a:r>
            <a:r>
              <a:rPr lang="ja-JP" altLang="en-US" sz="2000" b="1" dirty="0"/>
              <a:t>（新共同訳） </a:t>
            </a:r>
            <a:r>
              <a:rPr lang="en-US" altLang="ja-JP" sz="2000" b="1" dirty="0"/>
              <a:t>3:13 </a:t>
            </a:r>
            <a:r>
              <a:rPr lang="ja-JP" altLang="en-US" sz="2000" b="1" dirty="0"/>
              <a:t>キリストは、わたしたちのために呪 いとなって、わたしたちを律法の呪いか ら贖い出してくださいました。「木に　　　　　　かけ られた者は皆呪われている」と書いてあ るからです。 フィリ</a:t>
            </a:r>
            <a:r>
              <a:rPr lang="en-US" altLang="ja-JP" sz="2000" b="1" dirty="0"/>
              <a:t>3:9 </a:t>
            </a:r>
            <a:r>
              <a:rPr lang="ja-JP" altLang="en-US" sz="2000" b="1" dirty="0"/>
              <a:t>（新共同訳） </a:t>
            </a:r>
            <a:r>
              <a:rPr lang="en-US" altLang="ja-JP" sz="2000" b="1" dirty="0"/>
              <a:t>3:9 </a:t>
            </a:r>
            <a:r>
              <a:rPr lang="ja-JP" altLang="en-US" sz="2000" b="1" dirty="0"/>
              <a:t>　　キリストの内にいる者と認められる ためです。わたしには、</a:t>
            </a:r>
            <a:r>
              <a:rPr lang="ja-JP" altLang="en-US" sz="2000" b="1" dirty="0">
                <a:highlight>
                  <a:srgbClr val="FFFF00"/>
                </a:highlight>
              </a:rPr>
              <a:t>律法から生じる 自分の義では　なく、キリストへの信仰に よる義、信仰に基づいて神から与えられ る義があります。</a:t>
            </a:r>
            <a:endParaRPr kumimoji="1" lang="ja-JP" altLang="en-US" sz="2000" b="1" dirty="0">
              <a:highlight>
                <a:srgbClr val="FFFF00"/>
              </a:highlight>
            </a:endParaRPr>
          </a:p>
        </p:txBody>
      </p:sp>
    </p:spTree>
    <p:extLst>
      <p:ext uri="{BB962C8B-B14F-4D97-AF65-F5344CB8AC3E}">
        <p14:creationId xmlns:p14="http://schemas.microsoft.com/office/powerpoint/2010/main" val="325108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ja-JP" altLang="en-U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知ること「と」行うこと</a:t>
            </a:r>
            <a:endPar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9BA3DEF-5E06-AFA4-E099-53AABBC104F5}"/>
              </a:ext>
            </a:extLst>
          </p:cNvPr>
          <p:cNvSpPr txBox="1"/>
          <p:nvPr/>
        </p:nvSpPr>
        <p:spPr>
          <a:xfrm>
            <a:off x="287080" y="651331"/>
            <a:ext cx="11728457" cy="707886"/>
          </a:xfrm>
          <a:prstGeom prst="rect">
            <a:avLst/>
          </a:prstGeom>
          <a:noFill/>
        </p:spPr>
        <p:txBody>
          <a:bodyPr wrap="square">
            <a:spAutoFit/>
          </a:bodyPr>
          <a:lstStyle/>
          <a:p>
            <a:pPr algn="ctr"/>
            <a:r>
              <a:rPr lang="ja-JP" altLang="en-US" sz="2000" b="1" dirty="0">
                <a:solidFill>
                  <a:schemeClr val="bg2">
                    <a:lumMod val="60000"/>
                    <a:lumOff val="40000"/>
                  </a:schemeClr>
                </a:solidFill>
                <a:effectLst>
                  <a:outerShdw blurRad="38100" dist="38100" dir="2700000" algn="tl">
                    <a:srgbClr val="000000">
                      <a:alpha val="43137"/>
                    </a:srgbClr>
                  </a:outerShdw>
                </a:effectLst>
                <a:latin typeface="+mn-ea"/>
              </a:rPr>
              <a:t>「そこで、わたしのこれらの言葉を聞いて行う者は皆、岩の上に自分の家を建てた賢い人に似ている。</a:t>
            </a:r>
            <a:r>
              <a:rPr lang="en" sz="2000" b="1" dirty="0">
                <a:solidFill>
                  <a:schemeClr val="bg2">
                    <a:lumMod val="60000"/>
                    <a:lumOff val="40000"/>
                  </a:schemeClr>
                </a:solidFill>
                <a:effectLst>
                  <a:outerShdw blurRad="38100" dist="38100" dir="2700000" algn="tl">
                    <a:srgbClr val="000000">
                      <a:alpha val="43137"/>
                    </a:srgbClr>
                  </a:outerShdw>
                </a:effectLst>
                <a:latin typeface="+mn-ea"/>
              </a:rPr>
              <a:t>(</a:t>
            </a:r>
            <a:r>
              <a:rPr lang="ja-JP" altLang="en-US" sz="2000" b="1" dirty="0">
                <a:solidFill>
                  <a:schemeClr val="bg2">
                    <a:lumMod val="60000"/>
                    <a:lumOff val="40000"/>
                  </a:schemeClr>
                </a:solidFill>
                <a:effectLst>
                  <a:outerShdw blurRad="38100" dist="38100" dir="2700000" algn="tl">
                    <a:srgbClr val="000000">
                      <a:alpha val="43137"/>
                    </a:srgbClr>
                  </a:outerShdw>
                </a:effectLst>
                <a:latin typeface="+mn-ea"/>
              </a:rPr>
              <a:t>マタイ</a:t>
            </a:r>
            <a:r>
              <a:rPr lang="en" sz="2000" b="1" dirty="0">
                <a:solidFill>
                  <a:schemeClr val="bg2">
                    <a:lumMod val="60000"/>
                    <a:lumOff val="40000"/>
                  </a:schemeClr>
                </a:solidFill>
                <a:effectLst>
                  <a:outerShdw blurRad="38100" dist="38100" dir="2700000" algn="tl">
                    <a:srgbClr val="000000">
                      <a:alpha val="43137"/>
                    </a:srgbClr>
                  </a:outerShdw>
                </a:effectLst>
                <a:latin typeface="+mn-ea"/>
              </a:rPr>
              <a:t> 7:24)</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049363" y="1394059"/>
            <a:ext cx="8160859" cy="969496"/>
          </a:xfrm>
          <a:prstGeom prst="rect">
            <a:avLst/>
          </a:prstGeom>
          <a:noFill/>
        </p:spPr>
        <p:txBody>
          <a:bodyPr wrap="square" rtlCol="0">
            <a:spAutoFit/>
          </a:bodyPr>
          <a:lstStyle/>
          <a:p>
            <a:pPr>
              <a:spcBef>
                <a:spcPts val="600"/>
              </a:spcBef>
            </a:pPr>
            <a:r>
              <a:rPr lang="ja-JP" altLang="en-US" sz="1900" b="1" dirty="0">
                <a:latin typeface="+mn-ea"/>
              </a:rPr>
              <a:t>福音を受け入れるには、あるプロセスを経る必要があります。その第一歩は「知る」ことです。私たちを贖うお方がおられることを知らなければ　なりません（ロマ</a:t>
            </a:r>
            <a:r>
              <a:rPr lang="en-US" altLang="ja-JP" sz="1900" b="1" dirty="0">
                <a:latin typeface="+mn-ea"/>
              </a:rPr>
              <a:t>10:14</a:t>
            </a:r>
            <a:r>
              <a:rPr lang="ja-JP" altLang="en-US" sz="1900" b="1" dirty="0">
                <a:latin typeface="+mn-ea"/>
              </a:rPr>
              <a:t>）。</a:t>
            </a:r>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378948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76463" y="4889080"/>
            <a:ext cx="7825314" cy="1261884"/>
          </a:xfrm>
          <a:prstGeom prst="rect">
            <a:avLst/>
          </a:prstGeom>
          <a:noFill/>
        </p:spPr>
        <p:txBody>
          <a:bodyPr wrap="square">
            <a:spAutoFit/>
          </a:bodyPr>
          <a:lstStyle/>
          <a:p>
            <a:pPr>
              <a:spcBef>
                <a:spcPts val="600"/>
              </a:spcBef>
            </a:pPr>
            <a:r>
              <a:rPr lang="ja-JP" altLang="en-US" sz="1900" b="1" dirty="0">
                <a:latin typeface="+mn-ea"/>
              </a:rPr>
              <a:t>知識には具体的な行動が伴わなければならない（マタ</a:t>
            </a:r>
            <a:r>
              <a:rPr lang="en-US" altLang="ja-JP" sz="1900" b="1" dirty="0">
                <a:latin typeface="+mn-ea"/>
              </a:rPr>
              <a:t>7:24-25</a:t>
            </a:r>
            <a:r>
              <a:rPr lang="ja-JP" altLang="en-US" sz="1900" b="1" dirty="0">
                <a:latin typeface="+mn-ea"/>
              </a:rPr>
              <a:t>）。　　私たちは律法の行いによらず義と認められる（ロマ</a:t>
            </a:r>
            <a:r>
              <a:rPr lang="en-US" altLang="ja-JP" sz="1900" b="1" dirty="0">
                <a:latin typeface="+mn-ea"/>
              </a:rPr>
              <a:t>3:28</a:t>
            </a:r>
            <a:r>
              <a:rPr lang="ja-JP" altLang="en-US" sz="1900" b="1" dirty="0">
                <a:latin typeface="+mn-ea"/>
              </a:rPr>
              <a:t>）が、救いの結果として、そうした行いが私たちの生活の中に現れることが必要である（マタ</a:t>
            </a:r>
            <a:r>
              <a:rPr lang="en-US" altLang="ja-JP" sz="1900" b="1" dirty="0">
                <a:latin typeface="+mn-ea"/>
              </a:rPr>
              <a:t>7:18-21</a:t>
            </a:r>
            <a:r>
              <a:rPr lang="ja-JP" altLang="en-US" sz="1900" b="1" dirty="0">
                <a:latin typeface="+mn-ea"/>
              </a:rPr>
              <a:t>）。</a:t>
            </a:r>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049363" y="2363555"/>
            <a:ext cx="8010363" cy="1261884"/>
          </a:xfrm>
          <a:prstGeom prst="rect">
            <a:avLst/>
          </a:prstGeom>
          <a:noFill/>
        </p:spPr>
        <p:txBody>
          <a:bodyPr wrap="square">
            <a:spAutoFit/>
          </a:bodyPr>
          <a:lstStyle/>
          <a:p>
            <a:pPr lvl="0">
              <a:spcBef>
                <a:spcPts val="600"/>
              </a:spcBef>
              <a:defRPr/>
            </a:pPr>
            <a:r>
              <a:rPr lang="ja-JP" altLang="en-US" sz="1900" b="1" dirty="0">
                <a:latin typeface="+mn-ea"/>
              </a:rPr>
              <a:t>しかし、知識だけでは私たちは救われません。イエスは、救いの知識を受けながらも福音の原則を実践しない人々を、砂の上に家を建てた人に例え、「その倒れ方はひどいものだった」（マタ</a:t>
            </a:r>
            <a:r>
              <a:rPr lang="en-US" altLang="ja-JP" sz="1900" b="1" dirty="0">
                <a:latin typeface="+mn-ea"/>
              </a:rPr>
              <a:t>7:26-27</a:t>
            </a:r>
            <a:r>
              <a:rPr lang="ja-JP" altLang="en-US" sz="1900" b="1" dirty="0">
                <a:latin typeface="+mn-ea"/>
              </a:rPr>
              <a:t>）と　　　　　語られました。</a:t>
            </a:r>
          </a:p>
        </p:txBody>
      </p:sp>
      <p:sp>
        <p:nvSpPr>
          <p:cNvPr id="11" name="CuadroTexto 10">
            <a:extLst>
              <a:ext uri="{FF2B5EF4-FFF2-40B4-BE49-F238E27FC236}">
                <a16:creationId xmlns:a16="http://schemas.microsoft.com/office/drawing/2014/main" id="{9093BCDD-9F47-8AAD-0747-855D5981B5E0}"/>
              </a:ext>
            </a:extLst>
          </p:cNvPr>
          <p:cNvSpPr txBox="1"/>
          <p:nvPr/>
        </p:nvSpPr>
        <p:spPr>
          <a:xfrm>
            <a:off x="229230" y="6180892"/>
            <a:ext cx="7825314" cy="677108"/>
          </a:xfrm>
          <a:prstGeom prst="rect">
            <a:avLst/>
          </a:prstGeom>
          <a:noFill/>
        </p:spPr>
        <p:txBody>
          <a:bodyPr wrap="square">
            <a:spAutoFit/>
          </a:bodyPr>
          <a:lstStyle/>
          <a:p>
            <a:pPr lvl="0">
              <a:spcBef>
                <a:spcPts val="600"/>
              </a:spcBef>
              <a:defRPr/>
            </a:pPr>
            <a:r>
              <a:rPr lang="ja-JP" altLang="en-US" sz="1900" b="1" dirty="0">
                <a:latin typeface="+mn-ea"/>
              </a:rPr>
              <a:t>私たちがイエスを受け入れ、主と親密な関係を築き、主の戒めを守る時、私たちは岩の上に家を建てているのです。</a:t>
            </a: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23" presetClass="entr" presetSubtype="36"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6*min(max(#ppt_w*#ppt_h,.3),1)-7.4)/-.7*#ppt_w"/>
                                          </p:val>
                                        </p:tav>
                                        <p:tav tm="100000">
                                          <p:val>
                                            <p:strVal val="#ppt_w"/>
                                          </p:val>
                                        </p:tav>
                                      </p:tavLst>
                                    </p:anim>
                                    <p:anim calcmode="lin" valueType="num">
                                      <p:cBhvr>
                                        <p:cTn id="37" dur="500" fill="hold"/>
                                        <p:tgtEl>
                                          <p:spTgt spid="4"/>
                                        </p:tgtEl>
                                        <p:attrNameLst>
                                          <p:attrName>ppt_h</p:attrName>
                                        </p:attrNameLst>
                                      </p:cBhvr>
                                      <p:tavLst>
                                        <p:tav tm="0">
                                          <p:val>
                                            <p:strVal val="(6*min(max(#ppt_w*#ppt_h,.3),1)-7.4)/-.7*#ppt_h"/>
                                          </p:val>
                                        </p:tav>
                                        <p:tav tm="100000">
                                          <p:val>
                                            <p:strVal val="#ppt_h"/>
                                          </p:val>
                                        </p:tav>
                                      </p:tavLst>
                                    </p:anim>
                                    <p:anim calcmode="lin" valueType="num">
                                      <p:cBhvr>
                                        <p:cTn id="38" dur="500" fill="hold"/>
                                        <p:tgtEl>
                                          <p:spTgt spid="4"/>
                                        </p:tgtEl>
                                        <p:attrNameLst>
                                          <p:attrName>ppt_x</p:attrName>
                                        </p:attrNameLst>
                                      </p:cBhvr>
                                      <p:tavLst>
                                        <p:tav tm="0">
                                          <p:val>
                                            <p:fltVal val="0.5"/>
                                          </p:val>
                                        </p:tav>
                                        <p:tav tm="100000">
                                          <p:val>
                                            <p:strVal val="#ppt_x"/>
                                          </p:val>
                                        </p:tav>
                                      </p:tavLst>
                                    </p:anim>
                                    <p:anim calcmode="lin" valueType="num">
                                      <p:cBhvr>
                                        <p:cTn id="39" dur="500" fill="hold"/>
                                        <p:tgtEl>
                                          <p:spTgt spid="4"/>
                                        </p:tgtEl>
                                        <p:attrNameLst>
                                          <p:attrName>ppt_y</p:attrName>
                                        </p:attrNameLst>
                                      </p:cBhvr>
                                      <p:tavLst>
                                        <p:tav tm="0">
                                          <p:val>
                                            <p:strVal val="1+(6*min(max(#ppt_w*#ppt_h,.3),1)-7.4)/-.7*#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strVal val="4*#ppt_w"/>
                                          </p:val>
                                        </p:tav>
                                        <p:tav tm="100000">
                                          <p:val>
                                            <p:strVal val="#ppt_w"/>
                                          </p:val>
                                        </p:tav>
                                      </p:tavLst>
                                    </p:anim>
                                    <p:anim calcmode="lin" valueType="num">
                                      <p:cBhvr>
                                        <p:cTn id="50" dur="500" fill="hold"/>
                                        <p:tgtEl>
                                          <p:spTgt spid="8"/>
                                        </p:tgtEl>
                                        <p:attrNameLst>
                                          <p:attrName>ppt_h</p:attrName>
                                        </p:attrNameLst>
                                      </p:cBhvr>
                                      <p:tavLst>
                                        <p:tav tm="0">
                                          <p:val>
                                            <p:strVal val="4*#ppt_h"/>
                                          </p:val>
                                        </p:tav>
                                        <p:tav tm="100000">
                                          <p:val>
                                            <p:strVal val="#ppt_h"/>
                                          </p:val>
                                        </p:tav>
                                      </p:tavLst>
                                    </p:anim>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8BED8-3E31-5432-10A5-EC820F54D01A}"/>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山上の説教を締めくくる際に、イエスは痛烈な最後の挑戦を聞き手に残されました。　　それはどんな挑戦でしたか</a:t>
            </a:r>
            <a:r>
              <a:rPr lang="en-US" altLang="ja-JP" b="1" dirty="0"/>
              <a:t>(</a:t>
            </a:r>
            <a:r>
              <a:rPr lang="ja-JP" altLang="en-US" b="1" dirty="0"/>
              <a:t>マタ</a:t>
            </a:r>
            <a:r>
              <a:rPr lang="en-US" altLang="ja-JP" b="1" dirty="0"/>
              <a:t>7:24</a:t>
            </a:r>
            <a:r>
              <a:rPr lang="ja-JP" altLang="en-US" b="1" dirty="0"/>
              <a:t>～</a:t>
            </a:r>
            <a:r>
              <a:rPr lang="en-US" altLang="ja-JP" b="1" dirty="0"/>
              <a:t>29</a:t>
            </a:r>
            <a:r>
              <a:rPr lang="ja-JP" altLang="en-US" b="1" dirty="0"/>
              <a:t>参照</a:t>
            </a:r>
            <a:r>
              <a:rPr lang="en-US" altLang="ja-JP" b="1" dirty="0"/>
              <a:t>)</a:t>
            </a:r>
            <a:r>
              <a:rPr lang="ja-JP" altLang="en-US" b="1" dirty="0"/>
              <a:t>。</a:t>
            </a:r>
            <a:br>
              <a:rPr lang="en-US" altLang="ja-JP" b="1" dirty="0"/>
            </a:br>
            <a:r>
              <a:rPr lang="ja-JP" altLang="en-US" b="1" dirty="0"/>
              <a:t> </a:t>
            </a:r>
            <a:r>
              <a:rPr lang="en-US" altLang="ja-JP" sz="3100" b="1" dirty="0"/>
              <a:t>7:24</a:t>
            </a:r>
            <a:r>
              <a:rPr lang="ja-JP" altLang="en-US" sz="3100" b="1" dirty="0"/>
              <a:t>「そこで、</a:t>
            </a:r>
            <a:r>
              <a:rPr lang="ja-JP" altLang="en-US" sz="3100" b="1" dirty="0">
                <a:highlight>
                  <a:srgbClr val="FFFF00"/>
                </a:highlight>
              </a:rPr>
              <a:t>わたしの</a:t>
            </a:r>
            <a:r>
              <a:rPr lang="ja-JP" altLang="en-US" sz="3100" b="1" u="sng" dirty="0">
                <a:highlight>
                  <a:srgbClr val="FFFF00"/>
                </a:highlight>
              </a:rPr>
              <a:t>これらの言葉を 聞いて行う者</a:t>
            </a:r>
            <a:r>
              <a:rPr lang="ja-JP" altLang="en-US" sz="3100" b="1" dirty="0"/>
              <a:t>は皆、</a:t>
            </a:r>
            <a:r>
              <a:rPr lang="ja-JP" altLang="en-US" sz="3100" b="1" dirty="0">
                <a:highlight>
                  <a:srgbClr val="00FFFF"/>
                </a:highlight>
              </a:rPr>
              <a:t>岩の上に自分の家を 建てた賢い人</a:t>
            </a:r>
            <a:r>
              <a:rPr lang="ja-JP" altLang="en-US" sz="3100" b="1" dirty="0"/>
              <a:t>に似ている。 </a:t>
            </a:r>
            <a:r>
              <a:rPr lang="en-US" altLang="ja-JP" sz="3100" b="1" dirty="0"/>
              <a:t>7:25 </a:t>
            </a:r>
            <a:r>
              <a:rPr lang="ja-JP" altLang="en-US" sz="3100" b="1" dirty="0"/>
              <a:t>雨が降り、川が　あふれ、風が吹いて その家を襲っても、倒れなかった。岩を 土台としていたからである。 </a:t>
            </a:r>
            <a:r>
              <a:rPr lang="en-US" altLang="ja-JP" sz="3100" b="1" dirty="0"/>
              <a:t>7:26</a:t>
            </a:r>
            <a:r>
              <a:rPr lang="ja-JP" altLang="en-US" sz="3100" b="1" dirty="0">
                <a:highlight>
                  <a:srgbClr val="FFFF00"/>
                </a:highlight>
              </a:rPr>
              <a:t>わたしの</a:t>
            </a:r>
            <a:r>
              <a:rPr lang="ja-JP" altLang="en-US" sz="3100" b="1" u="sng" dirty="0">
                <a:highlight>
                  <a:srgbClr val="FFFF00"/>
                </a:highlight>
              </a:rPr>
              <a:t>これらの言葉を聞くだけで 行わない者</a:t>
            </a:r>
            <a:r>
              <a:rPr lang="ja-JP" altLang="en-US" sz="3100" b="1" dirty="0"/>
              <a:t>は皆、</a:t>
            </a:r>
            <a:r>
              <a:rPr lang="ja-JP" altLang="en-US" sz="3100" b="1" dirty="0">
                <a:highlight>
                  <a:srgbClr val="00FFFF"/>
                </a:highlight>
              </a:rPr>
              <a:t>砂の上に家を建てた愚 かな人</a:t>
            </a:r>
            <a:r>
              <a:rPr lang="ja-JP" altLang="en-US" sz="3100" b="1" dirty="0"/>
              <a:t>に似ている。 　</a:t>
            </a:r>
            <a:r>
              <a:rPr lang="en-US" altLang="ja-JP" sz="3100" b="1" dirty="0"/>
              <a:t>7:27 </a:t>
            </a:r>
            <a:r>
              <a:rPr lang="ja-JP" altLang="en-US" sz="3100" b="1" dirty="0"/>
              <a:t>雨が降り、川があふれ、風が吹いて その家に襲いかかると、　　倒れて、その倒 れ方がひどかった。」 </a:t>
            </a:r>
            <a:r>
              <a:rPr lang="en-US" altLang="ja-JP" sz="3100" b="1" dirty="0"/>
              <a:t>7:28 </a:t>
            </a:r>
            <a:r>
              <a:rPr lang="ja-JP" altLang="en-US" sz="3100" b="1" dirty="0"/>
              <a:t>イエスがこれらの 　言葉を語り終えられると、群衆はその教 えに非常に驚いた。　 </a:t>
            </a:r>
            <a:r>
              <a:rPr lang="en-US" altLang="ja-JP" sz="3100" b="1" dirty="0"/>
              <a:t>7:29 </a:t>
            </a:r>
            <a:r>
              <a:rPr lang="ja-JP" altLang="en-US" sz="3100" b="1" dirty="0"/>
              <a:t>彼らの律法学者のようにではなく、 権威ある者として　　　お教えになったからで ある。 </a:t>
            </a:r>
            <a:endParaRPr kumimoji="1" lang="ja-JP" altLang="en-US" sz="3100" b="1" dirty="0"/>
          </a:p>
        </p:txBody>
      </p:sp>
    </p:spTree>
    <p:extLst>
      <p:ext uri="{BB962C8B-B14F-4D97-AF65-F5344CB8AC3E}">
        <p14:creationId xmlns:p14="http://schemas.microsoft.com/office/powerpoint/2010/main" val="74215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107754"/>
            <a:ext cx="10152508" cy="4493538"/>
          </a:xfrm>
          <a:prstGeom prst="rect">
            <a:avLst/>
          </a:prstGeom>
          <a:noFill/>
        </p:spPr>
        <p:txBody>
          <a:bodyPr wrap="square">
            <a:spAutoFit/>
          </a:bodyPr>
          <a:lstStyle/>
          <a:p>
            <a:pPr>
              <a:spcBef>
                <a:spcPts val="600"/>
              </a:spcBef>
            </a:pPr>
            <a:r>
              <a:rPr lang="en-US" altLang="ja-JP" sz="2200" b="1" dirty="0"/>
              <a:t>｢</a:t>
            </a:r>
            <a:r>
              <a:rPr lang="ja-JP" altLang="en-US" sz="2200" b="1" dirty="0"/>
              <a:t>人間を神の律法の原則に調和させることによって神と和解させるのは、改心と清めの働きである。初めに、人間は神のかたちに創造された。人間は、神の　性質と神の律法とに完全に調和していた。義の原則が、彼の心に書かれていた。しかし、罪が、彼を創造主から引き離した。彼は、もはや、神のかたちを　　反映しなくなった。彼の心は、神の律法の原則と争うようになった。　　　「肉の思いは神に敵するからである。すなわち、それは神の律法に従わず、否、従い得ないのである」（ローマ</a:t>
            </a:r>
            <a:r>
              <a:rPr lang="en-US" altLang="ja-JP" sz="2200" b="1" dirty="0"/>
              <a:t>8</a:t>
            </a:r>
            <a:r>
              <a:rPr lang="ja-JP" altLang="en-US" sz="2200" b="1" dirty="0"/>
              <a:t>章</a:t>
            </a:r>
            <a:r>
              <a:rPr lang="en-US" altLang="ja-JP" sz="2200" b="1" dirty="0"/>
              <a:t>7</a:t>
            </a:r>
            <a:r>
              <a:rPr lang="ja-JP" altLang="en-US" sz="2200" b="1" dirty="0"/>
              <a:t>節）。しかし、神は、人間が神と和解することができるように、「そのひとり子を賜わったほどに、この世を愛して　　下さった」。人間は、キリストの功績によって、創造主との調和を回復する　ことができるのである。彼の心は、神の恵みによって新しくされなければ　　ならない。彼は、上からの新しい生命を受けなければならない。この変化が　新生であって、これがなければ「神の国を見ることはできない」とイエスは　言われるのである。</a:t>
            </a:r>
            <a:r>
              <a:rPr lang="en-US" altLang="ja-JP" sz="2200" b="1" dirty="0"/>
              <a:t>｣</a:t>
            </a:r>
            <a:r>
              <a:rPr lang="ja-JP" altLang="en-US" sz="2200" b="1" dirty="0"/>
              <a:t> </a:t>
            </a:r>
            <a:endParaRPr lang="en" sz="2200" b="1" dirty="0">
              <a:latin typeface="Constantia" panose="02030602050306030303" pitchFamily="18"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6873965" y="5411692"/>
            <a:ext cx="3701270"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a:t>
            </a:r>
            <a:r>
              <a:rPr lang="ja-JP" altLang="en-US" sz="1600" b="1" dirty="0"/>
              <a:t>各時代の大総統　第</a:t>
            </a:r>
            <a:r>
              <a:rPr lang="en-US" altLang="ja-JP" sz="1600" b="1" dirty="0"/>
              <a:t>27</a:t>
            </a:r>
            <a:r>
              <a:rPr lang="ja-JP" altLang="en-US" sz="1600" b="1" dirty="0"/>
              <a:t>章</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090177" y="1563870"/>
            <a:ext cx="6101823" cy="3554819"/>
          </a:xfrm>
          <a:prstGeom prst="rect">
            <a:avLst/>
          </a:prstGeom>
          <a:noFill/>
        </p:spPr>
        <p:txBody>
          <a:bodyPr wrap="square">
            <a:spAutoFit/>
            <a:scene3d>
              <a:camera prst="orthographicFront"/>
              <a:lightRig rig="twoPt" dir="t"/>
            </a:scene3d>
            <a:sp3d extrusionH="57150" prstMaterial="softEdge">
              <a:bevelT w="25400" h="38100"/>
            </a:sp3d>
          </a:bodyPr>
          <a:lstStyle/>
          <a:p>
            <a:pPr lvl="0" algn="ctr">
              <a:defRPr/>
            </a:pPr>
            <a:r>
              <a:rPr lang="ja-JP" altLang="en-US" sz="30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わたしはあなたの命令をとこしえに忘れません／それによって命を得させてくださったのですから。わたしはあなたのもの。</a:t>
            </a:r>
            <a:endParaRPr lang="en-US" altLang="ja-JP" sz="30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endParaRPr>
          </a:p>
          <a:p>
            <a:pPr lvl="0" algn="ctr">
              <a:defRPr/>
            </a:pPr>
            <a:r>
              <a:rPr lang="ja-JP" altLang="en-US" sz="30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どうかお救いください。あなたの命令をわたしは尋ね求めます</a:t>
            </a:r>
            <a:r>
              <a:rPr lang="ja-JP" altLang="en-US" sz="3600" b="1" dirty="0">
                <a:ln/>
                <a:solidFill>
                  <a:srgbClr val="4EA72E"/>
                </a:solidFill>
                <a:effectLst>
                  <a:outerShdw blurRad="50800" dist="38100" dir="2700000" algn="tl" rotWithShape="0">
                    <a:srgbClr val="4EA72E">
                      <a:lumMod val="60000"/>
                      <a:lumOff val="40000"/>
                      <a:alpha val="74000"/>
                    </a:srgbClr>
                  </a:outerShdw>
                </a:effectLst>
                <a:latin typeface="Comic Sans MS" panose="030F0702030302020204" pitchFamily="66" charset="0"/>
              </a:rPr>
              <a:t>。</a:t>
            </a:r>
            <a:endPar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詩編</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 </a:t>
            </a:r>
            <a:r>
              <a:rPr kumimoji="0" lang="ja-JP" altLang="en-U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新共同訳</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090177" y="1107303"/>
            <a:ext cx="6101823" cy="4632037"/>
          </a:xfrm>
          <a:prstGeom prst="rect">
            <a:avLst/>
          </a:prstGeom>
          <a:noFill/>
        </p:spPr>
        <p:txBody>
          <a:bodyPr wrap="square">
            <a:spAutoFit/>
            <a:scene3d>
              <a:camera prst="orthographicFront"/>
              <a:lightRig rig="twoPt" dir="t"/>
            </a:scene3d>
            <a:sp3d extrusionH="57150" prstMaterial="softEdge">
              <a:bevelT w="25400" h="38100"/>
            </a:sp3d>
          </a:bodyPr>
          <a:lstStyle/>
          <a:p>
            <a:pPr lvl="0" algn="ctr">
              <a:defRPr/>
            </a:pPr>
            <a:r>
              <a:rPr lang="ja-JP" altLang="en-US" sz="3200" b="1" dirty="0">
                <a:ln/>
                <a:solidFill>
                  <a:srgbClr val="4EA72E"/>
                </a:solidFill>
                <a:effectLst>
                  <a:outerShdw blurRad="50800" dist="38100" dir="2700000" algn="tl" rotWithShape="0">
                    <a:srgbClr val="4EA72E">
                      <a:lumMod val="60000"/>
                      <a:lumOff val="40000"/>
                      <a:alpha val="74000"/>
                    </a:srgbClr>
                  </a:outerShdw>
                </a:effectLst>
                <a:latin typeface="+mn-ea"/>
              </a:rPr>
              <a:t>わたしは常にあなたの　　　　さとしを忘れません。</a:t>
            </a:r>
            <a:endParaRPr lang="en-US" altLang="ja-JP" sz="3200" b="1" dirty="0">
              <a:ln/>
              <a:solidFill>
                <a:srgbClr val="4EA72E"/>
              </a:solidFill>
              <a:effectLst>
                <a:outerShdw blurRad="50800" dist="38100" dir="2700000" algn="tl" rotWithShape="0">
                  <a:srgbClr val="4EA72E">
                    <a:lumMod val="60000"/>
                    <a:lumOff val="40000"/>
                    <a:alpha val="74000"/>
                  </a:srgbClr>
                </a:outerShdw>
              </a:effectLst>
              <a:latin typeface="+mn-ea"/>
            </a:endParaRPr>
          </a:p>
          <a:p>
            <a:pPr lvl="0" algn="ctr">
              <a:defRPr/>
            </a:pPr>
            <a:r>
              <a:rPr lang="ja-JP" altLang="en-US" sz="3200" b="1" dirty="0">
                <a:ln/>
                <a:solidFill>
                  <a:srgbClr val="4EA72E"/>
                </a:solidFill>
                <a:effectLst>
                  <a:outerShdw blurRad="50800" dist="38100" dir="2700000" algn="tl" rotWithShape="0">
                    <a:srgbClr val="4EA72E">
                      <a:lumMod val="60000"/>
                      <a:lumOff val="40000"/>
                      <a:alpha val="74000"/>
                    </a:srgbClr>
                  </a:outerShdw>
                </a:effectLst>
                <a:latin typeface="+mn-ea"/>
              </a:rPr>
              <a:t>あなたはこれをもって、</a:t>
            </a:r>
            <a:endParaRPr lang="en-US" altLang="ja-JP" sz="3200" b="1" dirty="0">
              <a:ln/>
              <a:solidFill>
                <a:srgbClr val="4EA72E"/>
              </a:solidFill>
              <a:effectLst>
                <a:outerShdw blurRad="50800" dist="38100" dir="2700000" algn="tl" rotWithShape="0">
                  <a:srgbClr val="4EA72E">
                    <a:lumMod val="60000"/>
                    <a:lumOff val="40000"/>
                    <a:alpha val="74000"/>
                  </a:srgbClr>
                </a:outerShdw>
              </a:effectLst>
              <a:latin typeface="+mn-ea"/>
            </a:endParaRPr>
          </a:p>
          <a:p>
            <a:pPr lvl="0" algn="ctr">
              <a:defRPr/>
            </a:pPr>
            <a:r>
              <a:rPr lang="ja-JP" altLang="en-US" sz="3200" b="1" dirty="0">
                <a:ln/>
                <a:solidFill>
                  <a:srgbClr val="4EA72E"/>
                </a:solidFill>
                <a:effectLst>
                  <a:outerShdw blurRad="50800" dist="38100" dir="2700000" algn="tl" rotWithShape="0">
                    <a:srgbClr val="4EA72E">
                      <a:lumMod val="60000"/>
                      <a:lumOff val="40000"/>
                      <a:alpha val="74000"/>
                    </a:srgbClr>
                  </a:outerShdw>
                </a:effectLst>
                <a:latin typeface="+mn-ea"/>
              </a:rPr>
              <a:t>わたしを生かされたからです。</a:t>
            </a:r>
          </a:p>
          <a:p>
            <a:pPr lvl="0" algn="ctr">
              <a:defRPr/>
            </a:pPr>
            <a:r>
              <a:rPr lang="ja-JP" altLang="en-US" sz="3200" b="1" dirty="0">
                <a:ln/>
                <a:solidFill>
                  <a:srgbClr val="4EA72E"/>
                </a:solidFill>
                <a:effectLst>
                  <a:outerShdw blurRad="50800" dist="38100" dir="2700000" algn="tl" rotWithShape="0">
                    <a:srgbClr val="4EA72E">
                      <a:lumMod val="60000"/>
                      <a:lumOff val="40000"/>
                      <a:alpha val="74000"/>
                    </a:srgbClr>
                  </a:outerShdw>
                </a:effectLst>
                <a:latin typeface="+mn-ea"/>
              </a:rPr>
              <a:t>わたしはあなたのものです。　　わたしをお救いください。　　　わたしはあなたの　　　　　　さとしを求めました。</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ja-JP" altLang="en-U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詩編</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 </a:t>
            </a:r>
            <a:r>
              <a:rPr kumimoji="0" lang="ja-JP" altLang="en-U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口語訳</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7413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2511452650"/>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16" y="105013"/>
            <a:ext cx="7741720" cy="1015663"/>
          </a:xfrm>
          <a:prstGeom prst="rect">
            <a:avLst/>
          </a:prstGeom>
          <a:noFill/>
        </p:spPr>
        <p:txBody>
          <a:bodyPr wrap="square" rtlCol="0">
            <a:spAutoFit/>
          </a:bodyPr>
          <a:lstStyle/>
          <a:p>
            <a:pPr>
              <a:spcBef>
                <a:spcPts val="600"/>
              </a:spcBef>
            </a:pPr>
            <a:r>
              <a:rPr lang="ja-JP" altLang="en-US" sz="2000" b="1" dirty="0"/>
              <a:t>受け入れるかどうかに関わらず、罪は私たち全員に影響を及ぼし、神との関係を破壊する問題です。「人は皆、罪を犯して神の栄光を受けられなくなっているからです」（ロマ</a:t>
            </a:r>
            <a:r>
              <a:rPr lang="en-US" altLang="ja-JP" sz="2000" b="1" dirty="0"/>
              <a:t>3:23</a:t>
            </a:r>
            <a:r>
              <a:rPr lang="ja-JP" altLang="en-US" sz="2000" b="1" dirty="0"/>
              <a:t>）。</a:t>
            </a:r>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ja-JP" altLang="en-US" sz="1400" b="1" dirty="0">
                  <a:solidFill>
                    <a:schemeClr val="bg1"/>
                  </a:solidFill>
                  <a:effectLst>
                    <a:outerShdw blurRad="38100" dist="38100" dir="2700000" algn="tl">
                      <a:srgbClr val="000000"/>
                    </a:outerShdw>
                  </a:effectLst>
                </a:rPr>
                <a:t>信仰</a:t>
              </a:r>
              <a:endParaRPr lang="en" sz="1400" b="1" dirty="0">
                <a:solidFill>
                  <a:schemeClr val="bg1"/>
                </a:solidFill>
                <a:effectLst>
                  <a:outerShdw blurRad="38100" dist="38100" dir="2700000" algn="tl">
                    <a:srgbClr val="000000"/>
                  </a:outerShdw>
                </a:effectLst>
              </a:endParaRP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ja-JP" altLang="en-US" sz="1400" b="1" dirty="0">
                  <a:solidFill>
                    <a:schemeClr val="bg1"/>
                  </a:solidFill>
                  <a:effectLst>
                    <a:outerShdw blurRad="38100" dist="38100" dir="2700000" algn="tl">
                      <a:srgbClr val="000000"/>
                    </a:outerShdw>
                  </a:effectLst>
                </a:rPr>
                <a:t>行い</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6" y="2824894"/>
            <a:ext cx="7741719" cy="1015663"/>
          </a:xfrm>
          <a:prstGeom prst="rect">
            <a:avLst/>
          </a:prstGeom>
          <a:noFill/>
        </p:spPr>
        <p:txBody>
          <a:bodyPr wrap="square">
            <a:spAutoFit/>
          </a:bodyPr>
          <a:lstStyle/>
          <a:p>
            <a:pPr lvl="0">
              <a:spcBef>
                <a:spcPts val="600"/>
              </a:spcBef>
              <a:defRPr/>
            </a:pPr>
            <a:r>
              <a:rPr lang="ja-JP" altLang="en-US" sz="2000" b="1" dirty="0">
                <a:solidFill>
                  <a:prstClr val="black"/>
                </a:solidFill>
              </a:rPr>
              <a:t>正しく理解すれば、律法と福音は相反するものではなく、むしろ、私たちが罪と戦う上で互いに補い合う関係にある。それぞれに　独自の役割があるのです。</a:t>
            </a: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120676"/>
            <a:ext cx="7741719" cy="1631216"/>
          </a:xfrm>
          <a:prstGeom prst="rect">
            <a:avLst/>
          </a:prstGeom>
          <a:noFill/>
        </p:spPr>
        <p:txBody>
          <a:bodyPr wrap="square">
            <a:spAutoFit/>
          </a:bodyPr>
          <a:lstStyle/>
          <a:p>
            <a:pPr lvl="0">
              <a:spcBef>
                <a:spcPts val="600"/>
              </a:spcBef>
              <a:defRPr/>
            </a:pPr>
            <a:r>
              <a:rPr lang="ja-JP" altLang="en-US" sz="2000" b="1" dirty="0">
                <a:solidFill>
                  <a:prstClr val="black"/>
                </a:solidFill>
              </a:rPr>
              <a:t>罪によって神と私たちの間に生じた隔たりを、どうすれば修復　できるのでしょうか。この問題に対して、２つの解決策が提唱　されてきました。一つは「律法のみ」（行いによる救い、律法の役割に対する誤解）であり、もう一つは「福音のみ」　　　　（信仰による救い、律法の廃止）です。</a:t>
            </a: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罪</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ja-JP" altLang="en-US" sz="4400" b="1" spc="300" dirty="0">
                <a:ln w="0"/>
                <a:solidFill>
                  <a:schemeClr val="bg2"/>
                </a:solidFill>
                <a:effectLst>
                  <a:outerShdw blurRad="38100" dist="38100" dir="2700000" algn="tl">
                    <a:srgbClr val="000000">
                      <a:alpha val="82000"/>
                    </a:srgbClr>
                  </a:outerShdw>
                </a:effectLst>
              </a:rPr>
              <a:t>気晴らしと誘惑</a:t>
            </a:r>
            <a:endParaRPr lang="en" sz="4400" b="1" spc="300" dirty="0">
              <a:ln w="0"/>
              <a:solidFill>
                <a:schemeClr val="bg2"/>
              </a:solidFill>
              <a:effectLst>
                <a:outerShdw blurRad="38100" dist="38100" dir="2700000" algn="tl">
                  <a:srgbClr val="000000">
                    <a:alpha val="82000"/>
                  </a:srgbClr>
                </a:outerShdw>
              </a:effectLst>
            </a:endParaRP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400110"/>
          </a:xfrm>
          <a:prstGeom prst="rect">
            <a:avLst/>
          </a:prstGeom>
          <a:noFill/>
        </p:spPr>
        <p:txBody>
          <a:bodyPr wrap="square">
            <a:spAutoFit/>
          </a:bodyPr>
          <a:lstStyle/>
          <a:p>
            <a:pPr algn="ctr"/>
            <a:r>
              <a:rPr lang="ja-JP" altLang="en-US" sz="2000" b="1" dirty="0">
                <a:solidFill>
                  <a:schemeClr val="accent4">
                    <a:lumMod val="40000"/>
                    <a:lumOff val="60000"/>
                  </a:schemeClr>
                </a:solidFill>
                <a:effectLst>
                  <a:outerShdw blurRad="38100" dist="38100" dir="2700000" algn="tl">
                    <a:srgbClr val="000000"/>
                  </a:outerShdw>
                </a:effectLst>
                <a:latin typeface="+mn-ea"/>
              </a:rPr>
              <a:t>むしろ、人はそれぞれ、自分自身の欲望に引かれ、唆されて、誘惑に陥るのです。</a:t>
            </a:r>
            <a:r>
              <a:rPr lang="en" sz="2000" b="1" dirty="0">
                <a:solidFill>
                  <a:schemeClr val="accent4">
                    <a:lumMod val="40000"/>
                    <a:lumOff val="60000"/>
                  </a:schemeClr>
                </a:solidFill>
                <a:effectLst>
                  <a:outerShdw blurRad="38100" dist="38100" dir="2700000" algn="tl">
                    <a:srgbClr val="000000"/>
                  </a:outerShdw>
                </a:effectLst>
                <a:latin typeface="+mn-ea"/>
              </a:rPr>
              <a:t>(</a:t>
            </a:r>
            <a:r>
              <a:rPr lang="ja-JP" altLang="en-US" sz="2000" b="1" dirty="0">
                <a:solidFill>
                  <a:schemeClr val="accent4">
                    <a:lumMod val="40000"/>
                    <a:lumOff val="60000"/>
                  </a:schemeClr>
                </a:solidFill>
                <a:effectLst>
                  <a:outerShdw blurRad="38100" dist="38100" dir="2700000" algn="tl">
                    <a:srgbClr val="000000"/>
                  </a:outerShdw>
                </a:effectLst>
                <a:latin typeface="+mn-ea"/>
              </a:rPr>
              <a:t>ヤコブ</a:t>
            </a:r>
            <a:r>
              <a:rPr lang="en" sz="2000" b="1" dirty="0">
                <a:solidFill>
                  <a:schemeClr val="accent4">
                    <a:lumMod val="40000"/>
                    <a:lumOff val="60000"/>
                  </a:schemeClr>
                </a:solidFill>
                <a:effectLst>
                  <a:outerShdw blurRad="38100" dist="38100" dir="2700000" algn="tl">
                    <a:srgbClr val="000000"/>
                  </a:outerShdw>
                </a:effectLst>
                <a:latin typeface="+mn-ea"/>
              </a:rPr>
              <a:t> 1:14 )</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415295" y="1121491"/>
            <a:ext cx="8776703" cy="969496"/>
          </a:xfrm>
          <a:prstGeom prst="rect">
            <a:avLst/>
          </a:prstGeom>
          <a:noFill/>
        </p:spPr>
        <p:txBody>
          <a:bodyPr wrap="square" rtlCol="0">
            <a:spAutoFit/>
          </a:bodyPr>
          <a:lstStyle/>
          <a:p>
            <a:pPr>
              <a:spcBef>
                <a:spcPts val="600"/>
              </a:spcBef>
            </a:pPr>
            <a:r>
              <a:rPr lang="ja-JP" altLang="en-US" sz="1900" b="1" dirty="0">
                <a:latin typeface="+mn-ea"/>
              </a:rPr>
              <a:t>ヤコブは、誘惑に打ち勝つ者を「幸いである」と呼んでいます（ヤコ </a:t>
            </a:r>
            <a:r>
              <a:rPr lang="en-US" altLang="ja-JP" sz="1900" b="1" dirty="0">
                <a:latin typeface="+mn-ea"/>
              </a:rPr>
              <a:t>1:12 </a:t>
            </a:r>
            <a:r>
              <a:rPr lang="ja-JP" altLang="en-US" sz="1900" b="1" dirty="0">
                <a:latin typeface="+mn-ea"/>
              </a:rPr>
              <a:t>）。しかし、彼は、誘惑は神から来るものではなく（ヤコ </a:t>
            </a:r>
            <a:r>
              <a:rPr lang="en-US" altLang="ja-JP" sz="1900" b="1" dirty="0">
                <a:latin typeface="+mn-ea"/>
              </a:rPr>
              <a:t>1:13</a:t>
            </a:r>
            <a:r>
              <a:rPr lang="ja-JP" altLang="en-US" sz="1900" b="1" dirty="0">
                <a:latin typeface="+mn-ea"/>
              </a:rPr>
              <a:t>）、むしろ私たち　自身の邪悪な欲望から生じるものであると明確にしています（ヤコ</a:t>
            </a:r>
            <a:r>
              <a:rPr lang="en-US" altLang="ja-JP" sz="1900" b="1" dirty="0">
                <a:latin typeface="+mn-ea"/>
              </a:rPr>
              <a:t>1:14 </a:t>
            </a:r>
            <a:r>
              <a:rPr lang="ja-JP" altLang="en-US" sz="1900" b="1" dirty="0">
                <a:latin typeface="+mn-ea"/>
              </a:rPr>
              <a:t>）。</a:t>
            </a:r>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168191"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248714"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128863"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415295" y="2184754"/>
            <a:ext cx="4778694" cy="3016210"/>
          </a:xfrm>
          <a:prstGeom prst="rect">
            <a:avLst/>
          </a:prstGeom>
          <a:noFill/>
        </p:spPr>
        <p:txBody>
          <a:bodyPr wrap="square">
            <a:spAutoFit/>
          </a:bodyPr>
          <a:lstStyle/>
          <a:p>
            <a:pPr>
              <a:spcBef>
                <a:spcPts val="600"/>
              </a:spcBef>
            </a:pPr>
            <a:r>
              <a:rPr lang="ja-JP" altLang="en-US" sz="1900" b="1" dirty="0">
                <a:latin typeface="+mn-ea"/>
              </a:rPr>
              <a:t>パウロは「誘惑者」について語っています（</a:t>
            </a:r>
            <a:r>
              <a:rPr lang="en-US" altLang="ja-JP" sz="1900" b="1" dirty="0">
                <a:latin typeface="+mn-ea"/>
              </a:rPr>
              <a:t>1</a:t>
            </a:r>
            <a:r>
              <a:rPr lang="ja-JP" altLang="en-US" sz="1900" b="1" dirty="0">
                <a:latin typeface="+mn-ea"/>
              </a:rPr>
              <a:t>テサ </a:t>
            </a:r>
            <a:r>
              <a:rPr lang="en-US" altLang="ja-JP" sz="1900" b="1" dirty="0">
                <a:latin typeface="+mn-ea"/>
              </a:rPr>
              <a:t>3:5</a:t>
            </a:r>
            <a:r>
              <a:rPr lang="ja-JP" altLang="en-US" sz="1900" b="1" dirty="0">
                <a:latin typeface="+mn-ea"/>
              </a:rPr>
              <a:t>）。イエスはこの者をサタンであると明かされました（マタ </a:t>
            </a:r>
            <a:r>
              <a:rPr lang="en-US" altLang="ja-JP" sz="1900" b="1" dirty="0">
                <a:latin typeface="+mn-ea"/>
              </a:rPr>
              <a:t>4:3, 10</a:t>
            </a:r>
            <a:r>
              <a:rPr lang="ja-JP" altLang="en-US" sz="1900" b="1" dirty="0">
                <a:latin typeface="+mn-ea"/>
              </a:rPr>
              <a:t>）。サタンこそ、私たちの弱さを利用して罪　へと誘い込む術を誰よりも熟知しているのです。私たちは、キリストとサタンとの　間の宇宙的な戦いの渦中にあり、誘惑者が私たちをキリストから引き離すために　　　あらゆる手段を講じてくることを決して　忘れてはなりません。</a:t>
            </a:r>
          </a:p>
        </p:txBody>
      </p:sp>
      <p:sp>
        <p:nvSpPr>
          <p:cNvPr id="11" name="CuadroTexto 10">
            <a:extLst>
              <a:ext uri="{FF2B5EF4-FFF2-40B4-BE49-F238E27FC236}">
                <a16:creationId xmlns:a16="http://schemas.microsoft.com/office/drawing/2014/main" id="{465716DC-0DF3-B2EB-B535-8DB80A437D9A}"/>
              </a:ext>
            </a:extLst>
          </p:cNvPr>
          <p:cNvSpPr txBox="1"/>
          <p:nvPr/>
        </p:nvSpPr>
        <p:spPr>
          <a:xfrm>
            <a:off x="3414657" y="5138812"/>
            <a:ext cx="8683101" cy="677108"/>
          </a:xfrm>
          <a:prstGeom prst="rect">
            <a:avLst/>
          </a:prstGeom>
          <a:noFill/>
        </p:spPr>
        <p:txBody>
          <a:bodyPr wrap="square">
            <a:spAutoFit/>
          </a:bodyPr>
          <a:lstStyle/>
          <a:p>
            <a:pPr>
              <a:spcBef>
                <a:spcPts val="600"/>
              </a:spcBef>
            </a:pPr>
            <a:r>
              <a:rPr lang="ja-JP" altLang="en-US" sz="1900" b="1" dirty="0">
                <a:latin typeface="+mn-ea"/>
              </a:rPr>
              <a:t>サムソンは、それが神の御心に反することを知りながらも、感情に流されて　誘惑に負けてしまった人物の典型的な例である（士師</a:t>
            </a:r>
            <a:r>
              <a:rPr lang="en-US" altLang="ja-JP" sz="1900" b="1" dirty="0">
                <a:latin typeface="+mn-ea"/>
              </a:rPr>
              <a:t>14:1-3</a:t>
            </a:r>
            <a:r>
              <a:rPr lang="ja-JP" altLang="en-US" sz="1900" b="1" dirty="0">
                <a:latin typeface="+mn-ea"/>
              </a:rPr>
              <a:t>、</a:t>
            </a:r>
            <a:r>
              <a:rPr lang="en-US" altLang="ja-JP" sz="1900" b="1" dirty="0">
                <a:latin typeface="+mn-ea"/>
              </a:rPr>
              <a:t>16:1.4</a:t>
            </a:r>
            <a:r>
              <a:rPr lang="ja-JP" altLang="en-US" sz="1900" b="1" dirty="0">
                <a:latin typeface="+mn-ea"/>
              </a:rPr>
              <a:t>）。</a:t>
            </a:r>
          </a:p>
        </p:txBody>
      </p:sp>
      <p:sp>
        <p:nvSpPr>
          <p:cNvPr id="13" name="CuadroTexto 12">
            <a:extLst>
              <a:ext uri="{FF2B5EF4-FFF2-40B4-BE49-F238E27FC236}">
                <a16:creationId xmlns:a16="http://schemas.microsoft.com/office/drawing/2014/main" id="{08433702-26A2-FA4A-34AC-530AAEB34C92}"/>
              </a:ext>
            </a:extLst>
          </p:cNvPr>
          <p:cNvSpPr txBox="1"/>
          <p:nvPr/>
        </p:nvSpPr>
        <p:spPr>
          <a:xfrm>
            <a:off x="3414657" y="5888504"/>
            <a:ext cx="8663906" cy="969496"/>
          </a:xfrm>
          <a:prstGeom prst="rect">
            <a:avLst/>
          </a:prstGeom>
          <a:noFill/>
        </p:spPr>
        <p:txBody>
          <a:bodyPr wrap="square">
            <a:spAutoFit/>
          </a:bodyPr>
          <a:lstStyle/>
          <a:p>
            <a:pPr>
              <a:spcBef>
                <a:spcPts val="600"/>
              </a:spcBef>
            </a:pPr>
            <a:r>
              <a:rPr lang="ja-JP" altLang="en-US" sz="1900" b="1" dirty="0">
                <a:latin typeface="+mn-ea"/>
              </a:rPr>
              <a:t>誘惑を避けるにはどうすればよいでしょうか。神を求めること（マタ</a:t>
            </a:r>
            <a:r>
              <a:rPr lang="en-US" altLang="ja-JP" sz="1900" b="1" dirty="0">
                <a:latin typeface="+mn-ea"/>
              </a:rPr>
              <a:t>6:33</a:t>
            </a:r>
            <a:r>
              <a:rPr lang="ja-JP" altLang="en-US" sz="1900" b="1" dirty="0">
                <a:latin typeface="+mn-ea"/>
              </a:rPr>
              <a:t>）、神と</a:t>
            </a:r>
            <a:r>
              <a:rPr lang="en-US" altLang="ja-JP" sz="1900" b="1" dirty="0">
                <a:latin typeface="+mn-ea"/>
              </a:rPr>
              <a:t>2</a:t>
            </a:r>
            <a:r>
              <a:rPr lang="ja-JP" altLang="en-US" sz="1900" b="1" dirty="0">
                <a:latin typeface="+mn-ea"/>
              </a:rPr>
              <a:t>人きりで過ごすこと（マコ</a:t>
            </a:r>
            <a:r>
              <a:rPr lang="en-US" altLang="ja-JP" sz="1900" b="1" dirty="0">
                <a:latin typeface="+mn-ea"/>
              </a:rPr>
              <a:t>14:38</a:t>
            </a:r>
            <a:r>
              <a:rPr lang="ja-JP" altLang="en-US" sz="1900" b="1" dirty="0">
                <a:latin typeface="+mn-ea"/>
              </a:rPr>
              <a:t>）、信仰の盾を手に取ることです　（エフェ</a:t>
            </a:r>
            <a:r>
              <a:rPr lang="en-US" altLang="ja-JP" sz="1900" b="1" dirty="0">
                <a:latin typeface="+mn-ea"/>
              </a:rPr>
              <a:t>6:16</a:t>
            </a:r>
            <a:r>
              <a:rPr lang="ja-JP" altLang="en-US" sz="1900" b="1" dirty="0">
                <a:latin typeface="+mn-ea"/>
              </a:rPr>
              <a:t>）。</a:t>
            </a:r>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a:extLst>
            <a:ext uri="{FF2B5EF4-FFF2-40B4-BE49-F238E27FC236}">
              <a16:creationId xmlns:a16="http://schemas.microsoft.com/office/drawing/2014/main" id="{5F33FC7C-1882-8065-A1C5-2CEDE1D8942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944ECAE-55F4-8D2F-EEBE-7262D52FB57D}"/>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今、あなたはどんなことで悩んでいますか。神の言葉は今、どのようにあなたを</a:t>
            </a:r>
            <a:br>
              <a:rPr lang="en-US" altLang="ja-JP" b="1" dirty="0"/>
            </a:br>
            <a:r>
              <a:rPr lang="ja-JP" altLang="en-US" b="1" dirty="0"/>
              <a:t>助けることができるでしょうか。</a:t>
            </a:r>
            <a:endParaRPr kumimoji="1" lang="ja-JP" altLang="en-US" b="1" dirty="0"/>
          </a:p>
        </p:txBody>
      </p:sp>
    </p:spTree>
    <p:extLst>
      <p:ext uri="{BB962C8B-B14F-4D97-AF65-F5344CB8AC3E}">
        <p14:creationId xmlns:p14="http://schemas.microsoft.com/office/powerpoint/2010/main" val="215350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神との関係における砦</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707886"/>
          </a:xfrm>
          <a:prstGeom prst="rect">
            <a:avLst/>
          </a:prstGeom>
          <a:noFill/>
        </p:spPr>
        <p:txBody>
          <a:bodyPr wrap="square">
            <a:spAutoFit/>
          </a:bodyPr>
          <a:lstStyle/>
          <a:p>
            <a:pPr algn="ctr"/>
            <a:r>
              <a:rPr lang="ja-JP" altLang="en-US" sz="2000" b="1" dirty="0">
                <a:solidFill>
                  <a:srgbClr val="D8FFE4"/>
                </a:solidFill>
                <a:effectLst>
                  <a:outerShdw blurRad="38100" dist="38100" dir="2700000" algn="tl">
                    <a:srgbClr val="000000"/>
                  </a:outerShdw>
                </a:effectLst>
                <a:latin typeface="+mn-ea"/>
              </a:rPr>
              <a:t>もし片方の目があなたをつまずかせるなら、えぐり出しなさい。両方の目がそろったまま地獄に投げ込まれるよりは、一つの目になっても神の国に入る方がよい。</a:t>
            </a:r>
            <a:r>
              <a:rPr lang="en" sz="2000" b="1" dirty="0">
                <a:solidFill>
                  <a:srgbClr val="D8FFE4"/>
                </a:solidFill>
                <a:effectLst>
                  <a:outerShdw blurRad="38100" dist="38100" dir="2700000" algn="tl">
                    <a:srgbClr val="000000"/>
                  </a:outerShdw>
                </a:effectLst>
                <a:latin typeface="+mn-ea"/>
              </a:rPr>
              <a:t>(</a:t>
            </a:r>
            <a:r>
              <a:rPr lang="ja-JP" altLang="en-US" sz="2000" b="1" dirty="0">
                <a:solidFill>
                  <a:srgbClr val="D8FFE4"/>
                </a:solidFill>
                <a:effectLst>
                  <a:outerShdw blurRad="38100" dist="38100" dir="2700000" algn="tl">
                    <a:srgbClr val="000000"/>
                  </a:outerShdw>
                </a:effectLst>
                <a:latin typeface="+mn-ea"/>
              </a:rPr>
              <a:t>マルコ</a:t>
            </a:r>
            <a:r>
              <a:rPr lang="en" sz="2000" b="1" dirty="0">
                <a:solidFill>
                  <a:srgbClr val="D8FFE4"/>
                </a:solidFill>
                <a:effectLst>
                  <a:outerShdw blurRad="38100" dist="38100" dir="2700000" algn="tl">
                    <a:srgbClr val="000000"/>
                  </a:outerShdw>
                </a:effectLst>
                <a:latin typeface="+mn-ea"/>
              </a:rPr>
              <a:t> 9:47)</a:t>
            </a:r>
            <a:endParaRPr lang="es-ES" sz="2000" b="1" dirty="0">
              <a:solidFill>
                <a:srgbClr val="D8FFE4"/>
              </a:solidFill>
              <a:effectLst>
                <a:outerShdw blurRad="38100" dist="38100" dir="2700000" algn="tl">
                  <a:srgbClr val="000000"/>
                </a:outerShdw>
              </a:effectLst>
              <a:latin typeface="+mn-ea"/>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727877" cy="400110"/>
          </a:xfrm>
          <a:prstGeom prst="rect">
            <a:avLst/>
          </a:prstGeom>
          <a:noFill/>
        </p:spPr>
        <p:txBody>
          <a:bodyPr wrap="square" rtlCol="0">
            <a:spAutoFit/>
          </a:bodyPr>
          <a:lstStyle/>
          <a:p>
            <a:pPr>
              <a:spcBef>
                <a:spcPts val="600"/>
              </a:spcBef>
            </a:pPr>
            <a:r>
              <a:rPr lang="ja-JP" altLang="en-US" sz="2000" b="1" dirty="0"/>
              <a:t>イエスは、罪を避けるよう私たちに明確な教えを残されました：</a:t>
            </a:r>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71525341"/>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384721"/>
          </a:xfrm>
          <a:prstGeom prst="rect">
            <a:avLst/>
          </a:prstGeom>
          <a:noFill/>
        </p:spPr>
        <p:txBody>
          <a:bodyPr wrap="square" rtlCol="0">
            <a:spAutoFit/>
          </a:bodyPr>
          <a:lstStyle/>
          <a:p>
            <a:pPr>
              <a:spcBef>
                <a:spcPts val="600"/>
              </a:spcBef>
            </a:pPr>
            <a:r>
              <a:rPr lang="ja-JP" altLang="en-US" sz="1900" b="1" dirty="0"/>
              <a:t>罪を犯すことは当然ですが、出来る限り罪の誘惑を避けることです。そのことについて祈りなさい。</a:t>
            </a:r>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1108301204"/>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3A03C9D5-55E5-D98B-D0FF-FE69F890DD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8B410B0-0480-18D5-D179-09C50D5F9F82}"/>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イエスは、私たちの手、足、目が私たちに　罪を犯させるとき、どうすべきかにつ いて　警告されました。イエスは何について　　　警告しておられたのでしょうか。　　　　　　　　</a:t>
            </a:r>
            <a:r>
              <a:rPr lang="ja-JP" altLang="en-US" sz="3100" b="1" dirty="0"/>
              <a:t>マルコ</a:t>
            </a:r>
            <a:r>
              <a:rPr lang="en-US" altLang="ja-JP" sz="3100" b="1" dirty="0"/>
              <a:t>9:42</a:t>
            </a:r>
            <a:r>
              <a:rPr lang="ja-JP" altLang="en-US" sz="3100" b="1" dirty="0"/>
              <a:t>～</a:t>
            </a:r>
            <a:r>
              <a:rPr lang="en-US" altLang="ja-JP" sz="3100" b="1" dirty="0"/>
              <a:t>48 </a:t>
            </a:r>
            <a:r>
              <a:rPr lang="ja-JP" altLang="en-US" sz="3100" b="1" dirty="0"/>
              <a:t>を読んでください。 </a:t>
            </a:r>
            <a:br>
              <a:rPr lang="en-US" altLang="ja-JP" b="1" dirty="0"/>
            </a:br>
            <a:r>
              <a:rPr lang="en-US" altLang="ja-JP" sz="2900" b="1" dirty="0"/>
              <a:t>9:42</a:t>
            </a:r>
            <a:r>
              <a:rPr lang="ja-JP" altLang="en-US" sz="2900" b="1" dirty="0"/>
              <a:t>「わたしを信じるこれらの小さな者 の一人をつまずかせる者は、　　大きな石臼 を首に懸けられて、海に投げ込まれてし まう方がはるかによい。 </a:t>
            </a:r>
            <a:r>
              <a:rPr lang="en-US" altLang="ja-JP" sz="2900" b="1" dirty="0"/>
              <a:t>9:43 </a:t>
            </a:r>
            <a:r>
              <a:rPr lang="ja-JP" altLang="en-US" sz="2900" b="1" dirty="0">
                <a:highlight>
                  <a:srgbClr val="00FFFF"/>
                </a:highlight>
              </a:rPr>
              <a:t>もし片方の手があなたをつまずか せるなら、切り捨てて　しまいなさい。</a:t>
            </a:r>
            <a:r>
              <a:rPr lang="ja-JP" altLang="en-US" sz="2900" b="1" dirty="0"/>
              <a:t>両 手がそろったまま地獄の消えない火の中 に落ちる　よりは、片手になっても命にあ ずかる方がよい。 </a:t>
            </a:r>
            <a:r>
              <a:rPr lang="en-US" altLang="ja-JP" sz="2900" b="1" dirty="0"/>
              <a:t>9:44† 9:45 </a:t>
            </a:r>
            <a:r>
              <a:rPr lang="ja-JP" altLang="en-US" sz="2900" b="1" dirty="0">
                <a:highlight>
                  <a:srgbClr val="00FFFF"/>
                </a:highlight>
              </a:rPr>
              <a:t>もし片方の足があなたをつまずか せるなら、切り捨ててしまいなさい。</a:t>
            </a:r>
            <a:r>
              <a:rPr lang="ja-JP" altLang="en-US" sz="2900" b="1" dirty="0"/>
              <a:t>両 足が　　そろったままで地獄に投げ込まれる よりは、片足になっても命に　　あずかる方 がよい。 </a:t>
            </a:r>
            <a:r>
              <a:rPr lang="en-US" altLang="ja-JP" sz="2900" b="1" dirty="0"/>
              <a:t>9:46† 9:47 </a:t>
            </a:r>
            <a:r>
              <a:rPr lang="ja-JP" altLang="en-US" sz="2900" b="1" dirty="0">
                <a:highlight>
                  <a:srgbClr val="00FFFF"/>
                </a:highlight>
              </a:rPr>
              <a:t>もし片方の目があなたをつまずか せるなら、えぐり出しなさい。</a:t>
            </a:r>
            <a:r>
              <a:rPr lang="ja-JP" altLang="en-US" sz="2900" b="1" dirty="0"/>
              <a:t>両方の目 がそろったまま　地獄に投げ　　込まれるより は、一つの目になっても神の国に入る方 がよい。 　　　　　　　</a:t>
            </a:r>
            <a:r>
              <a:rPr lang="en-US" altLang="ja-JP" sz="2900" b="1" dirty="0"/>
              <a:t>9:48 </a:t>
            </a:r>
            <a:r>
              <a:rPr lang="ja-JP" altLang="en-US" sz="2900" b="1" dirty="0"/>
              <a:t>地獄では蛆が尽きることも、火が消 えることもない。</a:t>
            </a:r>
            <a:endParaRPr kumimoji="1" lang="ja-JP" altLang="en-US" sz="2900" b="1" dirty="0"/>
          </a:p>
        </p:txBody>
      </p:sp>
    </p:spTree>
    <p:extLst>
      <p:ext uri="{BB962C8B-B14F-4D97-AF65-F5344CB8AC3E}">
        <p14:creationId xmlns:p14="http://schemas.microsoft.com/office/powerpoint/2010/main" val="372268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890</TotalTime>
  <Words>4954</Words>
  <Application>Microsoft Office PowerPoint</Application>
  <PresentationFormat>Panorámica</PresentationFormat>
  <Paragraphs>80</Paragraphs>
  <Slides>18</Slides>
  <Notes>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18</vt:i4>
      </vt:variant>
    </vt:vector>
  </HeadingPairs>
  <TitlesOfParts>
    <vt:vector size="27" baseType="lpstr">
      <vt:lpstr>Arial</vt:lpstr>
      <vt:lpstr>Comic Sans MS</vt:lpstr>
      <vt:lpstr>游ゴシック</vt:lpstr>
      <vt:lpstr>Aptos Display</vt:lpstr>
      <vt:lpstr>Constantia</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今、あなたはどんなことで悩んでいますか。神の言葉は今、どのようにあなたを 助けることができるでしょうか。</vt:lpstr>
      <vt:lpstr>Presentación de PowerPoint</vt:lpstr>
      <vt:lpstr>イエスは、私たちの手、足、目が私たちに　罪を犯させるとき、どうすべきかにつ いて　警告されました。イエスは何について　　　警告しておられたのでしょうか。　　　　　　　　マルコ9:42～48 を読んでください。  9:42「わたしを信じるこれらの小さな者 の一人をつまずかせる者は、　　大きな石臼 を首に懸けられて、海に投げ込まれてし まう方がはるかによい。 9:43 もし片方の手があなたをつまずか せるなら、切り捨てて　しまいなさい。両 手がそろったまま地獄の消えない火の中 に落ちる　よりは、片手になっても命にあ ずかる方がよい。 9:44† 9:45 もし片方の足があなたをつまずか せるなら、切り捨ててしまいなさい。両 足が　　そろったままで地獄に投げ込まれる よりは、片足になっても命に　　あずかる方 がよい。 9:46† 9:47 もし片方の目があなたをつまずか せるなら、えぐり出しなさい。両方の目 がそろったまま　地獄に投げ　　込まれるより は、一つの目になっても神の国に入る方 がよい。 　　　　　　　9:48 地獄では蛆が尽きることも、火が消 えることもない。</vt:lpstr>
      <vt:lpstr>Presentación de PowerPoint</vt:lpstr>
      <vt:lpstr>Presentación de PowerPoint</vt:lpstr>
      <vt:lpstr>（１） 1から5の尺度で答えるとして、 生ける御言葉(とその一部である律法)は、 あなた にとってどれほど貴重ですか。  （２） 神の律法について考えるとき、 それはをあなたを束縛するものですか。 それとも、 強めるものですか。 もし前者に当てはまる場合、どうしたら 律法をもっと深く理解できるでしょうか。  （３） 神とほかの人への愛という神の律法が、もしあなたの人生、家族、教会の中心に　　　据えられたら、何が起こるでしょうか。 あなたの人生と人間関係は、 どのように変わ るでしょうか。</vt:lpstr>
      <vt:lpstr>Presentación de PowerPoint</vt:lpstr>
      <vt:lpstr>Presentación de PowerPoint</vt:lpstr>
      <vt:lpstr>次の聖句を読んでください(ロマ3:28、4:13～16、ガラ2:16、3:13、フィリ〔ピリ〕3:9)。 これらの聖句は、　　私たちが律法主義に陥ることなく律法を守るために、　どんなこと を教えていますか。 ロマ3:28 （新共同訳） 3:28 なぜなら、わたしたちは、人が義と されるのは律法の行いに　よるのではな く、信仰によると考えるからです。 ロマ4:13～16 （新共同訳） 4:13神は　　アブラハムやその子孫に世界を 受け継がせることを約束されたが、その 約束は、律法に　　　　基づいてではなく、信仰 による義に基づいてなされたのです。 14 律法に頼る者が世界を　受け継ぐのであれ ば、信仰はもはや無意味であり、約束は 廃止されたことになります。 　15実に、律 法は怒りを招くものであり、律法のない ところには違犯もありません。　　　16 従っ て、信仰によってこそ世界を受け継ぐ者 となるのです。恵みによって、アブラハ ムのすべての子孫、つまり、単に律法に 頼る者だけでなく、彼の信仰に従う者も、 確実に約束にあずかれるのです。彼はわたしたちすべての父です。 ガラ2:16 （新共同訳） 2:16けれども、人は律法の実行ではなく、 ただイエス・キリストへの信仰によって 義とされると知って、　わたしたちもキリ スト・イエスを信じました。これは、律 法の実行ではなく、キリストへの信仰に よって義としていただくためでした。な ぜなら、律法の実行によっては、だれ一 人として義とされないからです。 ガラ3:13 （新共同訳） 3:13 キリストは、わたしたちのために呪 いとなって、わたしたちを律法の呪いか ら贖い出してくださいました。「木に　　　　　　かけ られた者は皆呪われている」と書いてあ るからです。 フィリ3:9 （新共同訳） 3:9 　　キリストの内にいる者と認められる ためです。わたしには、律法から生じる 自分の義では　なく、キリストへの信仰に よる義、信仰に基づいて神から与えられ る義があります。</vt:lpstr>
      <vt:lpstr>Presentación de PowerPoint</vt:lpstr>
      <vt:lpstr>山上の説教を締めくくる際に、イエスは痛烈な最後の挑戦を聞き手に残されました。　　それはどんな挑戦でしたか(マタ7:24～29参照)。  7:24「そこで、わたしのこれらの言葉を 聞いて行う者は皆、岩の上に自分の家を 建てた賢い人に似ている。 7:25 雨が降り、川が　あふれ、風が吹いて その家を襲っても、倒れなかった。岩を 土台としていたからである。 7:26わたしのこれらの言葉を聞くだけで 行わない者は皆、砂の上に家を建てた愚 かな人に似ている。 　7:27 雨が降り、川があふれ、風が吹いて その家に襲いかかると、　　倒れて、その倒 れ方がひどかった。」 7:28 イエスがこれらの 　言葉を語り終えられると、群衆はその教 えに非常に驚いた。　 7:29 彼らの律法学者のようにではなく、 権威ある者として　　　お教えになったからで ある。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2026-04-14T06:19:54Z</dcterms:created>
  <dcterms:modified xsi:type="dcterms:W3CDTF">2026-05-25T06:11:31Z</dcterms:modified>
</cp:coreProperties>
</file>