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Lst>
  <p:sldIdLst>
    <p:sldId id="257" r:id="rId4"/>
    <p:sldId id="272" r:id="rId5"/>
    <p:sldId id="273" r:id="rId6"/>
    <p:sldId id="259" r:id="rId7"/>
    <p:sldId id="260" r:id="rId8"/>
    <p:sldId id="274" r:id="rId9"/>
    <p:sldId id="261" r:id="rId10"/>
    <p:sldId id="275" r:id="rId11"/>
    <p:sldId id="262" r:id="rId12"/>
    <p:sldId id="276" r:id="rId13"/>
    <p:sldId id="263" r:id="rId14"/>
    <p:sldId id="277" r:id="rId15"/>
    <p:sldId id="264" r:id="rId16"/>
    <p:sldId id="278" r:id="rId17"/>
    <p:sldId id="265" r:id="rId18"/>
  </p:sldIdLst>
  <p:sldSz cx="12192000" cy="6858000"/>
  <p:notesSz cx="6858000" cy="9144000"/>
  <p:embeddedFontLst>
    <p:embeddedFont>
      <p:font typeface="游ゴシック" panose="020B0400000000000000" pitchFamily="34" charset="-128"/>
      <p:regular r:id="rId19"/>
      <p:bold r:id="rId20"/>
    </p:embeddedFont>
    <p:embeddedFont>
      <p:font typeface="Constantia" panose="02030602050306030303" pitchFamily="18" charset="0"/>
      <p:regular r:id="rId21"/>
      <p:bold r:id="rId22"/>
      <p:italic r:id="rId23"/>
      <p:boldItalic r:id="rId2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CCFFFF"/>
    <a:srgbClr val="CCFFCC"/>
    <a:srgbClr val="FFFF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23" d="100"/>
          <a:sy n="23" d="100"/>
        </p:scale>
        <p:origin x="54" y="16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pPr algn="ctr"/>
          <a:r>
            <a:rPr lang="ja-JP" altLang="en-US" sz="2200" b="1" noProof="0" dirty="0">
              <a:effectLst>
                <a:outerShdw blurRad="38100" dist="38100" dir="2700000" algn="tl">
                  <a:srgbClr val="000000"/>
                </a:outerShdw>
              </a:effectLst>
            </a:rPr>
            <a:t>神に召されたイエスの使徒、パウロ</a:t>
          </a:r>
          <a:endParaRPr lang="en" sz="2200" b="1" noProof="0" dirty="0">
            <a:effectLst>
              <a:outerShdw blurRad="38100" dist="38100" dir="2700000" algn="tl">
                <a:srgbClr val="000000"/>
              </a:outerShdw>
            </a:effectLst>
          </a:endParaRP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en" sz="2600" b="1" noProof="0" dirty="0">
            <a:effectLst>
              <a:outerShdw blurRad="38100" dist="38100" dir="2700000" algn="tl">
                <a:srgbClr val="000000"/>
              </a:outerShdw>
            </a:effectLst>
          </a:endParaRPr>
        </a:p>
      </dgm:t>
    </dgm:pt>
    <dgm:pt modelId="{5B16BCE2-730E-45FF-8BAB-0ECA5A979999}">
      <dgm:prSet phldrT="[Texto]" phldr="0" custT="1"/>
      <dgm:spPr/>
      <dgm:t>
        <a:bodyPr/>
        <a:lstStyle/>
        <a:p>
          <a:r>
            <a:rPr lang="ja-JP" altLang="en-US" sz="2300" b="1" noProof="0" dirty="0">
              <a:effectLst>
                <a:outerShdw blurRad="38100" dist="38100" dir="2700000" algn="tl">
                  <a:srgbClr val="000000"/>
                </a:outerShdw>
              </a:effectLst>
            </a:rPr>
            <a:t>アテネからコリントへ</a:t>
          </a:r>
          <a:endParaRPr lang="en" sz="2300" b="1" noProof="0" dirty="0">
            <a:effectLst>
              <a:outerShdw blurRad="38100" dist="38100" dir="2700000" algn="tl">
                <a:srgbClr val="000000"/>
              </a:outerShdw>
            </a:effectLst>
          </a:endParaRP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en" sz="2600" b="1" noProof="0" dirty="0">
            <a:effectLst>
              <a:outerShdw blurRad="38100" dist="38100" dir="2700000" algn="tl">
                <a:srgbClr val="000000"/>
              </a:outerShdw>
            </a:effectLst>
          </a:endParaRPr>
        </a:p>
      </dgm:t>
    </dgm:pt>
    <dgm:pt modelId="{2A12D8B3-E34D-48DF-BC55-C72825D9FBA6}">
      <dgm:prSet phldrT="[Texto]" phldr="0" custT="1"/>
      <dgm:spPr/>
      <dgm:t>
        <a:bodyPr/>
        <a:lstStyle/>
        <a:p>
          <a:r>
            <a:rPr lang="ja-JP" altLang="en-US" sz="2300" b="1" noProof="0" dirty="0">
              <a:effectLst>
                <a:outerShdw blurRad="38100" dist="38100" dir="2700000" algn="tl">
                  <a:srgbClr val="000000"/>
                </a:outerShdw>
              </a:effectLst>
            </a:rPr>
            <a:t>コリントの町</a:t>
          </a:r>
          <a:endParaRPr lang="en" sz="2300" b="1" noProof="0" dirty="0">
            <a:effectLst>
              <a:outerShdw blurRad="38100" dist="38100" dir="2700000" algn="tl">
                <a:srgbClr val="000000"/>
              </a:outerShdw>
            </a:effectLst>
          </a:endParaRP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en" sz="2600" b="1" noProof="0" dirty="0">
            <a:effectLst>
              <a:outerShdw blurRad="38100" dist="38100" dir="2700000" algn="tl">
                <a:srgbClr val="000000"/>
              </a:outerShdw>
            </a:effectLst>
          </a:endParaRPr>
        </a:p>
      </dgm:t>
    </dgm:pt>
    <dgm:pt modelId="{0C0F3075-A77A-428D-8933-5B241659F799}">
      <dgm:prSet phldrT="[Texto]" phldr="0" custT="1"/>
      <dgm:spPr/>
      <dgm:t>
        <a:bodyPr/>
        <a:lstStyle/>
        <a:p>
          <a:r>
            <a:rPr lang="ja-JP" altLang="en-US" sz="2600" b="1" noProof="0" dirty="0">
              <a:effectLst>
                <a:outerShdw blurRad="38100" dist="38100" dir="2700000" algn="tl">
                  <a:srgbClr val="000000"/>
                </a:outerShdw>
              </a:effectLst>
            </a:rPr>
            <a:t>「コリントの多くの人々」</a:t>
          </a:r>
          <a:endParaRPr lang="en" sz="2600" b="1" noProof="0" dirty="0">
            <a:effectLst>
              <a:outerShdw blurRad="38100" dist="38100" dir="2700000" algn="tl">
                <a:srgbClr val="000000"/>
              </a:outerShdw>
            </a:effectLst>
          </a:endParaRP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en" sz="2600" b="1" noProof="0" dirty="0">
            <a:effectLst>
              <a:outerShdw blurRad="38100" dist="38100" dir="2700000" algn="tl">
                <a:srgbClr val="000000"/>
              </a:outerShdw>
            </a:effectLst>
          </a:endParaRPr>
        </a:p>
      </dgm:t>
    </dgm:pt>
    <dgm:pt modelId="{65EB6C3F-ABD0-4183-8330-FD4AB89EA6D1}">
      <dgm:prSet phldrT="[Texto]" phldr="0" custT="1"/>
      <dgm:spPr/>
      <dgm:t>
        <a:bodyPr/>
        <a:lstStyle/>
        <a:p>
          <a:r>
            <a:rPr lang="ja-JP" altLang="en-US" sz="2200" b="1" noProof="0" dirty="0">
              <a:effectLst>
                <a:outerShdw blurRad="38100" dist="38100" dir="2700000" algn="tl">
                  <a:srgbClr val="000000"/>
                </a:outerShdw>
              </a:effectLst>
            </a:rPr>
            <a:t>コリントの信徒へのパウロの手紙</a:t>
          </a:r>
          <a:endParaRPr lang="en" sz="2200" b="1" noProof="0" dirty="0">
            <a:effectLst>
              <a:outerShdw blurRad="38100" dist="38100" dir="2700000" algn="tl">
                <a:srgbClr val="000000"/>
              </a:outerShdw>
            </a:effectLst>
          </a:endParaRP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nchor="t"/>
        <a:lstStyle/>
        <a:p>
          <a:pPr>
            <a:lnSpc>
              <a:spcPts val="1900"/>
            </a:lnSpc>
          </a:pPr>
          <a:r>
            <a:rPr kumimoji="1" lang="ja-JP" altLang="en-US" sz="1800" b="1" i="0" baseline="0" noProof="0" dirty="0">
              <a:effectLst>
                <a:outerShdw blurRad="38100" dist="38100" dir="2700000" algn="tl">
                  <a:srgbClr val="000000"/>
                </a:outerShdw>
              </a:effectLst>
            </a:rPr>
            <a:t>パウロはどのようにして使徒になったのか？</a:t>
          </a:r>
        </a:p>
      </dgm:t>
    </dgm:pt>
    <dgm:pt modelId="{7A551D68-77E3-4860-9438-A26548CD1378}" type="parTrans" cxnId="{DBDDCA28-02DF-42F9-8AFE-80B890F718A7}">
      <dgm:prSet/>
      <dgm:spPr/>
      <dgm:t>
        <a:bodyPr/>
        <a:lstStyle/>
        <a:p>
          <a:endParaRPr lang="es-ES" sz="2000"/>
        </a:p>
      </dgm:t>
    </dgm:pt>
    <dgm:pt modelId="{2A2378DC-D437-4D31-A09F-353CCC79CB6A}" type="sibTrans" cxnId="{DBDDCA28-02DF-42F9-8AFE-80B890F718A7}">
      <dgm:prSet/>
      <dgm:spPr/>
      <dgm:t>
        <a:bodyPr/>
        <a:lstStyle/>
        <a:p>
          <a:endParaRPr lang="es-ES" sz="20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kumimoji="1" lang="ja-JP" altLang="en-US" sz="2000" b="1" noProof="0" dirty="0">
              <a:latin typeface="+mn-ea"/>
              <a:ea typeface="+mn-ea"/>
            </a:rPr>
            <a:t>イエスの選択によって </a:t>
          </a:r>
          <a:r>
            <a:rPr lang="en" sz="1800" b="1" noProof="0" dirty="0">
              <a:latin typeface="+mn-ea"/>
              <a:ea typeface="+mn-ea"/>
            </a:rPr>
            <a:t>(</a:t>
          </a:r>
          <a:r>
            <a:rPr lang="ja-JP" altLang="en-US" sz="1800" b="1" noProof="0" dirty="0">
              <a:latin typeface="+mn-ea"/>
              <a:ea typeface="+mn-ea"/>
            </a:rPr>
            <a:t>ガラ</a:t>
          </a:r>
          <a:r>
            <a:rPr lang="en" sz="1800" b="1" noProof="0" dirty="0">
              <a:latin typeface="+mn-ea"/>
              <a:ea typeface="+mn-ea"/>
            </a:rPr>
            <a:t> 1:1)</a:t>
          </a:r>
          <a:endParaRPr lang="en" sz="2000" noProof="0" dirty="0">
            <a:latin typeface="+mn-ea"/>
            <a:ea typeface="+mn-ea"/>
          </a:endParaRPr>
        </a:p>
      </dgm:t>
    </dgm:pt>
    <dgm:pt modelId="{66ABB793-9548-44B3-9C3F-67DE13D1BDE8}" type="parTrans" cxnId="{E55F7916-2F7B-4A61-9686-23E93AF0BA07}">
      <dgm:prSet/>
      <dgm:spPr/>
      <dgm:t>
        <a:bodyPr/>
        <a:lstStyle/>
        <a:p>
          <a:endParaRPr lang="es-ES" sz="2000"/>
        </a:p>
      </dgm:t>
    </dgm:pt>
    <dgm:pt modelId="{44597F3B-CD99-40E2-A977-43DF612351BA}" type="sibTrans" cxnId="{E55F7916-2F7B-4A61-9686-23E93AF0BA07}">
      <dgm:prSet/>
      <dgm:spPr/>
      <dgm:t>
        <a:bodyPr/>
        <a:lstStyle/>
        <a:p>
          <a:endParaRPr lang="es-ES" sz="20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nchor="t"/>
        <a:lstStyle/>
        <a:p>
          <a:pPr>
            <a:lnSpc>
              <a:spcPts val="1900"/>
            </a:lnSpc>
          </a:pPr>
          <a:r>
            <a:rPr lang="ja-JP" altLang="en-US" sz="1900" b="1" noProof="0" dirty="0">
              <a:effectLst>
                <a:outerShdw blurRad="38100" dist="38100" dir="2700000" algn="tl">
                  <a:srgbClr val="000000"/>
                </a:outerShdw>
              </a:effectLst>
            </a:rPr>
            <a:t>パウロはいつ選ばれたのか？</a:t>
          </a:r>
          <a:endParaRPr lang="en" sz="1900" noProof="0" dirty="0">
            <a:effectLst>
              <a:outerShdw blurRad="38100" dist="38100" dir="2700000" algn="tl">
                <a:srgbClr val="000000"/>
              </a:outerShdw>
            </a:effectLst>
          </a:endParaRPr>
        </a:p>
      </dgm:t>
    </dgm:pt>
    <dgm:pt modelId="{D9EF1E86-43F9-48BB-8584-C17E08C7C29A}" type="parTrans" cxnId="{B37287AC-80D2-4177-9585-8AF1BF17D287}">
      <dgm:prSet/>
      <dgm:spPr/>
      <dgm:t>
        <a:bodyPr/>
        <a:lstStyle/>
        <a:p>
          <a:endParaRPr lang="es-ES" sz="2000"/>
        </a:p>
      </dgm:t>
    </dgm:pt>
    <dgm:pt modelId="{2EDF595D-9824-45F9-A8B7-6A3CF4686F8C}" type="sibTrans" cxnId="{B37287AC-80D2-4177-9585-8AF1BF17D287}">
      <dgm:prSet/>
      <dgm:spPr/>
      <dgm:t>
        <a:bodyPr/>
        <a:lstStyle/>
        <a:p>
          <a:endParaRPr lang="es-ES" sz="20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kumimoji="1" lang="ja-JP" altLang="en-US" sz="2000" b="1" noProof="0" dirty="0">
              <a:latin typeface="+mn-ea"/>
              <a:ea typeface="+mn-ea"/>
            </a:rPr>
            <a:t>母の胎内にいるときから</a:t>
          </a:r>
          <a:r>
            <a:rPr lang="en" sz="1800" b="1" noProof="0" dirty="0">
              <a:latin typeface="+mn-ea"/>
              <a:ea typeface="+mn-ea"/>
            </a:rPr>
            <a:t>(</a:t>
          </a:r>
          <a:r>
            <a:rPr lang="ja-JP" altLang="en-US" sz="1800" b="1" noProof="0" dirty="0">
              <a:latin typeface="+mn-ea"/>
              <a:ea typeface="+mn-ea"/>
            </a:rPr>
            <a:t>ガラ</a:t>
          </a:r>
          <a:r>
            <a:rPr lang="en" sz="1800" b="1" noProof="0" dirty="0">
              <a:latin typeface="+mn-ea"/>
              <a:ea typeface="+mn-ea"/>
            </a:rPr>
            <a:t> 1:15)</a:t>
          </a:r>
          <a:endParaRPr lang="en" sz="2000" noProof="0" dirty="0">
            <a:latin typeface="+mn-ea"/>
            <a:ea typeface="+mn-ea"/>
          </a:endParaRPr>
        </a:p>
      </dgm:t>
    </dgm:pt>
    <dgm:pt modelId="{C4C419B3-CB1A-4EBB-AAB9-F12F0387CB16}" type="parTrans" cxnId="{8FDD6708-703A-4FC6-B631-DF23C4B14FE3}">
      <dgm:prSet/>
      <dgm:spPr/>
      <dgm:t>
        <a:bodyPr/>
        <a:lstStyle/>
        <a:p>
          <a:endParaRPr lang="es-ES" sz="2000"/>
        </a:p>
      </dgm:t>
    </dgm:pt>
    <dgm:pt modelId="{F5DB8E69-5E2B-40D5-87E8-AA065FD9593B}" type="sibTrans" cxnId="{8FDD6708-703A-4FC6-B631-DF23C4B14FE3}">
      <dgm:prSet/>
      <dgm:spPr/>
      <dgm:t>
        <a:bodyPr/>
        <a:lstStyle/>
        <a:p>
          <a:endParaRPr lang="es-ES" sz="20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nchor="t"/>
        <a:lstStyle/>
        <a:p>
          <a:pPr>
            <a:lnSpc>
              <a:spcPts val="1900"/>
            </a:lnSpc>
          </a:pPr>
          <a:r>
            <a:rPr lang="ja-JP" altLang="en-US" sz="1900" b="1" noProof="0" dirty="0">
              <a:effectLst>
                <a:outerShdw blurRad="38100" dist="38100" dir="2700000" algn="tl">
                  <a:srgbClr val="000000"/>
                </a:outerShdw>
              </a:effectLst>
            </a:rPr>
            <a:t>パウロの正式な召しはいつ？</a:t>
          </a:r>
          <a:endParaRPr lang="en" sz="1900" noProof="0" dirty="0">
            <a:effectLst>
              <a:outerShdw blurRad="38100" dist="38100" dir="2700000" algn="tl">
                <a:srgbClr val="000000"/>
              </a:outerShdw>
            </a:effectLst>
          </a:endParaRPr>
        </a:p>
      </dgm:t>
    </dgm:pt>
    <dgm:pt modelId="{6A7AE719-9DAD-4493-A511-133DD17DD300}" type="parTrans" cxnId="{0CBD8B46-3AD3-41CC-B2BE-0A1C3602AF07}">
      <dgm:prSet/>
      <dgm:spPr/>
      <dgm:t>
        <a:bodyPr/>
        <a:lstStyle/>
        <a:p>
          <a:endParaRPr lang="es-ES" sz="2000"/>
        </a:p>
      </dgm:t>
    </dgm:pt>
    <dgm:pt modelId="{3ACBA797-2B98-40F5-95A3-BFE3834F0B57}" type="sibTrans" cxnId="{0CBD8B46-3AD3-41CC-B2BE-0A1C3602AF07}">
      <dgm:prSet/>
      <dgm:spPr/>
      <dgm:t>
        <a:bodyPr/>
        <a:lstStyle/>
        <a:p>
          <a:endParaRPr lang="es-ES" sz="20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kumimoji="1" lang="ja-JP" altLang="en-US" sz="2000" b="1" noProof="0" dirty="0">
              <a:latin typeface="+mn-ea"/>
              <a:ea typeface="+mn-ea"/>
            </a:rPr>
            <a:t>ダマスコへの道中</a:t>
          </a:r>
          <a:r>
            <a:rPr lang="en" sz="1800" b="1" noProof="0" dirty="0">
              <a:latin typeface="+mn-ea"/>
              <a:ea typeface="+mn-ea"/>
            </a:rPr>
            <a:t>(</a:t>
          </a:r>
          <a:r>
            <a:rPr lang="ja-JP" altLang="en-US" sz="1800" b="1" noProof="0" dirty="0">
              <a:latin typeface="+mn-ea"/>
              <a:ea typeface="+mn-ea"/>
            </a:rPr>
            <a:t>使</a:t>
          </a:r>
          <a:r>
            <a:rPr lang="en" sz="1800" b="1" noProof="0" dirty="0">
              <a:latin typeface="+mn-ea"/>
              <a:ea typeface="+mn-ea"/>
            </a:rPr>
            <a:t> 22:6-7)</a:t>
          </a:r>
          <a:endParaRPr lang="en" sz="2000" noProof="0" dirty="0">
            <a:latin typeface="+mn-ea"/>
            <a:ea typeface="+mn-ea"/>
          </a:endParaRPr>
        </a:p>
      </dgm:t>
    </dgm:pt>
    <dgm:pt modelId="{B8CAA0CA-0A80-48A3-A212-AC143EF1E8CF}" type="parTrans" cxnId="{C3084F35-B36C-4DF9-8E28-754DDFB71CFC}">
      <dgm:prSet/>
      <dgm:spPr/>
      <dgm:t>
        <a:bodyPr/>
        <a:lstStyle/>
        <a:p>
          <a:endParaRPr lang="es-ES" sz="2000"/>
        </a:p>
      </dgm:t>
    </dgm:pt>
    <dgm:pt modelId="{F9F0FB67-F4E3-4393-8311-2D8C014AAEB7}" type="sibTrans" cxnId="{C3084F35-B36C-4DF9-8E28-754DDFB71CFC}">
      <dgm:prSet/>
      <dgm:spPr/>
      <dgm:t>
        <a:bodyPr/>
        <a:lstStyle/>
        <a:p>
          <a:endParaRPr lang="es-ES" sz="20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nchor="t"/>
        <a:lstStyle/>
        <a:p>
          <a:pPr>
            <a:lnSpc>
              <a:spcPts val="1900"/>
            </a:lnSpc>
          </a:pPr>
          <a:r>
            <a:rPr kumimoji="1" lang="ja-JP" altLang="en-US" sz="1900" b="1" noProof="0" dirty="0">
              <a:effectLst>
                <a:outerShdw blurRad="38100" dist="38100" dir="2700000" algn="tl">
                  <a:srgbClr val="000000"/>
                </a:outerShdw>
              </a:effectLst>
            </a:rPr>
            <a:t>パウロは誰のための　使徒だった のか？</a:t>
          </a:r>
        </a:p>
      </dgm:t>
    </dgm:pt>
    <dgm:pt modelId="{92EF9C7C-15F2-445C-9108-09DAF31EFF62}" type="parTrans" cxnId="{EC857898-0C10-47F3-9723-A372D9BD0E74}">
      <dgm:prSet/>
      <dgm:spPr/>
      <dgm:t>
        <a:bodyPr/>
        <a:lstStyle/>
        <a:p>
          <a:endParaRPr lang="es-ES" sz="2000"/>
        </a:p>
      </dgm:t>
    </dgm:pt>
    <dgm:pt modelId="{1A170546-43C8-4D7C-AB54-7D54D14EECE7}" type="sibTrans" cxnId="{EC857898-0C10-47F3-9723-A372D9BD0E74}">
      <dgm:prSet/>
      <dgm:spPr/>
      <dgm:t>
        <a:bodyPr/>
        <a:lstStyle/>
        <a:p>
          <a:endParaRPr lang="es-ES" sz="20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kumimoji="1" lang="ja-JP" altLang="en-US" sz="2000" b="1" noProof="0" dirty="0"/>
            <a:t>異邦人への（ガラ </a:t>
          </a:r>
          <a:r>
            <a:rPr kumimoji="1" lang="en-US" altLang="ja-JP" sz="2000" b="1" noProof="0" dirty="0"/>
            <a:t>2:9</a:t>
          </a:r>
          <a:r>
            <a:rPr kumimoji="1" lang="ja-JP" altLang="en-US" sz="2000" b="1" noProof="0" dirty="0"/>
            <a:t>）</a:t>
          </a:r>
          <a:endParaRPr lang="en" sz="2000" noProof="0" dirty="0"/>
        </a:p>
      </dgm:t>
    </dgm:pt>
    <dgm:pt modelId="{8E147701-2D20-41B5-A82D-7D156C9686E7}" type="parTrans" cxnId="{4C6D0289-8419-41A6-8CE0-352DE4692A76}">
      <dgm:prSet/>
      <dgm:spPr/>
      <dgm:t>
        <a:bodyPr/>
        <a:lstStyle/>
        <a:p>
          <a:endParaRPr lang="es-ES" sz="2000"/>
        </a:p>
      </dgm:t>
    </dgm:pt>
    <dgm:pt modelId="{E98D7670-C40D-4E3A-AA33-E100BD4FE161}" type="sibTrans" cxnId="{4C6D0289-8419-41A6-8CE0-352DE4692A76}">
      <dgm:prSet/>
      <dgm:spPr/>
      <dgm:t>
        <a:bodyPr/>
        <a:lstStyle/>
        <a:p>
          <a:endParaRPr lang="es-ES" sz="2000"/>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en" sz="2000" b="1" noProof="0" dirty="0">
              <a:effectLst>
                <a:outerShdw blurRad="38100" dist="38100" dir="2700000" algn="tl">
                  <a:srgbClr val="000000"/>
                </a:outerShdw>
              </a:effectLst>
            </a:rPr>
            <a:t>1 </a:t>
          </a:r>
          <a:r>
            <a:rPr lang="ja-JP" altLang="en-US" sz="2000" b="1" noProof="0" dirty="0">
              <a:effectLst>
                <a:outerShdw blurRad="38100" dist="38100" dir="2700000" algn="tl">
                  <a:srgbClr val="000000"/>
                </a:outerShdw>
              </a:effectLst>
            </a:rPr>
            <a:t>コリント</a:t>
          </a:r>
          <a:r>
            <a:rPr lang="en" sz="2000" b="1" noProof="0" dirty="0">
              <a:effectLst>
                <a:outerShdw blurRad="38100" dist="38100" dir="2700000" algn="tl">
                  <a:srgbClr val="000000"/>
                </a:outerShdw>
              </a:effectLst>
            </a:rPr>
            <a:t> 1-6</a:t>
          </a:r>
          <a:r>
            <a:rPr lang="ja-JP" altLang="en-US" sz="2000" b="1" noProof="0" dirty="0">
              <a:effectLst>
                <a:outerShdw blurRad="38100" dist="38100" dir="2700000" algn="tl">
                  <a:srgbClr val="000000"/>
                </a:outerShdw>
              </a:effectLst>
            </a:rPr>
            <a:t>章</a:t>
          </a:r>
          <a:endParaRPr lang="en" sz="2000" noProof="0" dirty="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1800"/>
        </a:p>
      </dgm:t>
    </dgm:pt>
    <dgm:pt modelId="{556A5190-F9C3-4488-ADE6-0488E696DEA2}" type="sibTrans" cxnId="{5FE5E055-8529-447D-ADAB-2BE851978BCE}">
      <dgm:prSet/>
      <dgm:spPr/>
      <dgm:t>
        <a:bodyPr/>
        <a:lstStyle/>
        <a:p>
          <a:endParaRPr lang="es-ES" sz="18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lnSpc>
              <a:spcPts val="2200"/>
            </a:lnSpc>
            <a:buNone/>
          </a:pPr>
          <a:r>
            <a:rPr kumimoji="1" lang="ja-JP" altLang="en-US" sz="1900" b="1" noProof="0" dirty="0"/>
            <a:t>パウロはクロエから教会にいくつかの問題があることを知らされ、　　　党派争い、性的不品行、争い、そして売春について彼らを戒めます。</a:t>
          </a:r>
          <a:endParaRPr lang="en" sz="1900" noProof="0" dirty="0"/>
        </a:p>
      </dgm:t>
    </dgm:pt>
    <dgm:pt modelId="{488092FE-7A51-4CC6-99DF-DBB7D428A3CC}" type="parTrans" cxnId="{CB50A183-EB2F-4FDD-A731-3561FD1E2FAD}">
      <dgm:prSet/>
      <dgm:spPr/>
      <dgm:t>
        <a:bodyPr/>
        <a:lstStyle/>
        <a:p>
          <a:endParaRPr lang="es-ES" sz="1800"/>
        </a:p>
      </dgm:t>
    </dgm:pt>
    <dgm:pt modelId="{125FACD9-A2D8-4FCB-9DE1-7485C6CA227B}" type="sibTrans" cxnId="{CB50A183-EB2F-4FDD-A731-3561FD1E2FAD}">
      <dgm:prSet/>
      <dgm:spPr/>
      <dgm:t>
        <a:bodyPr/>
        <a:lstStyle/>
        <a:p>
          <a:endParaRPr lang="es-ES" sz="1800"/>
        </a:p>
      </dgm:t>
    </dgm:pt>
    <dgm:pt modelId="{9ED67DD9-9A29-4640-B035-9B246A5F6E05}">
      <dgm:prSet custT="1"/>
      <dgm:spPr>
        <a:solidFill>
          <a:schemeClr val="accent2">
            <a:lumMod val="75000"/>
          </a:schemeClr>
        </a:solidFill>
      </dgm:spPr>
      <dgm:t>
        <a:bodyPr/>
        <a:lstStyle/>
        <a:p>
          <a:r>
            <a:rPr lang="en" sz="2000" b="1" noProof="0" dirty="0">
              <a:effectLst>
                <a:outerShdw blurRad="38100" dist="38100" dir="2700000" algn="tl">
                  <a:srgbClr val="000000"/>
                </a:outerShdw>
              </a:effectLst>
            </a:rPr>
            <a:t>1 </a:t>
          </a:r>
          <a:r>
            <a:rPr lang="ja-JP" altLang="en-US" sz="2000" b="1" noProof="0" dirty="0">
              <a:effectLst>
                <a:outerShdw blurRad="38100" dist="38100" dir="2700000" algn="tl">
                  <a:srgbClr val="000000"/>
                </a:outerShdw>
              </a:effectLst>
            </a:rPr>
            <a:t>コリント</a:t>
          </a:r>
          <a:r>
            <a:rPr lang="en" sz="2000" b="1" noProof="0" dirty="0">
              <a:effectLst>
                <a:outerShdw blurRad="38100" dist="38100" dir="2700000" algn="tl">
                  <a:srgbClr val="000000"/>
                </a:outerShdw>
              </a:effectLst>
            </a:rPr>
            <a:t> 7-16</a:t>
          </a:r>
          <a:r>
            <a:rPr lang="ja-JP" altLang="en-US" sz="2000" b="1" noProof="0" dirty="0">
              <a:effectLst>
                <a:outerShdw blurRad="38100" dist="38100" dir="2700000" algn="tl">
                  <a:srgbClr val="000000"/>
                </a:outerShdw>
              </a:effectLst>
            </a:rPr>
            <a:t>章</a:t>
          </a:r>
          <a:endParaRPr lang="en" sz="2000" noProof="0" dirty="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1800"/>
        </a:p>
      </dgm:t>
    </dgm:pt>
    <dgm:pt modelId="{5948C030-3705-414D-A5A4-C8B7D3697545}" type="sibTrans" cxnId="{2EA9353F-872D-4AF6-870A-B8E5FC4B3A66}">
      <dgm:prSet/>
      <dgm:spPr/>
      <dgm:t>
        <a:bodyPr/>
        <a:lstStyle/>
        <a:p>
          <a:endParaRPr lang="es-ES" sz="18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lnSpc>
              <a:spcPts val="2200"/>
            </a:lnSpc>
            <a:buNone/>
          </a:pPr>
          <a:r>
            <a:rPr kumimoji="1" lang="ja-JP" altLang="en-US" sz="1900" b="1" noProof="0" dirty="0"/>
            <a:t>クロエの家族はまた、教会からのいくつかの質問が記された手紙を　パウロに届けました。それらの質問は、結婚、離婚、独身、偶像に　捧げられた食物、礼拝の際の振る舞い、霊の賜物の用い方、そして　復活といった事柄に関するものでした。</a:t>
          </a:r>
          <a:endParaRPr lang="en" sz="1900" noProof="0" dirty="0"/>
        </a:p>
      </dgm:t>
    </dgm:pt>
    <dgm:pt modelId="{D22194F4-528C-4871-A8BB-F832570CA578}" type="parTrans" cxnId="{545B21B1-3473-40A8-8C15-96E1BCF37144}">
      <dgm:prSet/>
      <dgm:spPr/>
      <dgm:t>
        <a:bodyPr/>
        <a:lstStyle/>
        <a:p>
          <a:endParaRPr lang="es-ES" sz="1800"/>
        </a:p>
      </dgm:t>
    </dgm:pt>
    <dgm:pt modelId="{60BF462E-50B0-43F1-9E86-B0CB77F8B0DC}" type="sibTrans" cxnId="{545B21B1-3473-40A8-8C15-96E1BCF37144}">
      <dgm:prSet/>
      <dgm:spPr/>
      <dgm:t>
        <a:bodyPr/>
        <a:lstStyle/>
        <a:p>
          <a:endParaRPr lang="es-ES" sz="1800"/>
        </a:p>
      </dgm:t>
    </dgm:pt>
    <dgm:pt modelId="{3263BA8C-8C46-4557-9337-23AE41ACA7AE}">
      <dgm:prSet custT="1"/>
      <dgm:spPr/>
      <dgm:t>
        <a:bodyPr/>
        <a:lstStyle/>
        <a:p>
          <a:r>
            <a:rPr lang="en" sz="2000" b="1" noProof="0" dirty="0">
              <a:effectLst>
                <a:outerShdw blurRad="38100" dist="38100" dir="2700000" algn="tl">
                  <a:srgbClr val="000000"/>
                </a:outerShdw>
              </a:effectLst>
            </a:rPr>
            <a:t>2 </a:t>
          </a:r>
          <a:r>
            <a:rPr lang="ja-JP" altLang="en-US" sz="2000" b="1" noProof="0" dirty="0">
              <a:effectLst>
                <a:outerShdw blurRad="38100" dist="38100" dir="2700000" algn="tl">
                  <a:srgbClr val="000000"/>
                </a:outerShdw>
              </a:effectLst>
            </a:rPr>
            <a:t>コリント</a:t>
          </a:r>
          <a:endParaRPr lang="en" sz="2000" noProof="0" dirty="0">
            <a:effectLst>
              <a:outerShdw blurRad="38100" dist="38100" dir="2700000" algn="tl">
                <a:srgbClr val="000000"/>
              </a:outerShdw>
            </a:effectLst>
          </a:endParaRPr>
        </a:p>
      </dgm:t>
    </dgm:pt>
    <dgm:pt modelId="{84419FFF-6C17-4435-BC0F-99BAD8A90C1A}" type="parTrans" cxnId="{5E864914-8E9B-42DB-A21E-3D81DC8BE480}">
      <dgm:prSet/>
      <dgm:spPr/>
      <dgm:t>
        <a:bodyPr/>
        <a:lstStyle/>
        <a:p>
          <a:endParaRPr lang="es-ES" sz="1800"/>
        </a:p>
      </dgm:t>
    </dgm:pt>
    <dgm:pt modelId="{A588AF8A-E0AF-46DB-9036-932E6B17650C}" type="sibTrans" cxnId="{5E864914-8E9B-42DB-A21E-3D81DC8BE480}">
      <dgm:prSet/>
      <dgm:spPr/>
      <dgm:t>
        <a:bodyPr/>
        <a:lstStyle/>
        <a:p>
          <a:endParaRPr lang="es-ES" sz="1800"/>
        </a:p>
      </dgm:t>
    </dgm:pt>
    <dgm:pt modelId="{2C58859A-9D53-428E-BC4A-A842E0CF2AED}">
      <dgm:prSet custT="1"/>
      <dgm:spPr>
        <a:solidFill>
          <a:srgbClr val="E5FFE5"/>
        </a:solidFill>
      </dgm:spPr>
      <dgm:t>
        <a:bodyPr lIns="180000" rIns="180000"/>
        <a:lstStyle/>
        <a:p>
          <a:pPr marL="0" indent="0">
            <a:lnSpc>
              <a:spcPts val="2100"/>
            </a:lnSpc>
            <a:buNone/>
          </a:pPr>
          <a:r>
            <a:rPr kumimoji="1" lang="ja-JP" altLang="en-US" sz="1900" b="1" noProof="0" dirty="0">
              <a:latin typeface="+mn-ea"/>
              <a:ea typeface="+mn-ea"/>
            </a:rPr>
            <a:t>これは現存する</a:t>
          </a:r>
          <a:r>
            <a:rPr kumimoji="1" lang="en-US" altLang="ja-JP" sz="1900" b="1" noProof="0" dirty="0">
              <a:latin typeface="+mn-ea"/>
              <a:ea typeface="+mn-ea"/>
            </a:rPr>
            <a:t>2</a:t>
          </a:r>
          <a:r>
            <a:rPr kumimoji="1" lang="ja-JP" altLang="en-US" sz="1900" b="1" noProof="0" dirty="0">
              <a:latin typeface="+mn-ea"/>
              <a:ea typeface="+mn-ea"/>
            </a:rPr>
            <a:t>番目の手紙ですが、パウロは他にもいくつかの手紙を書いていました（おそらく現存する</a:t>
          </a:r>
          <a:r>
            <a:rPr kumimoji="1" lang="en-US" altLang="ja-JP" sz="1900" b="1" noProof="0" dirty="0">
              <a:latin typeface="+mn-ea"/>
              <a:ea typeface="+mn-ea"/>
            </a:rPr>
            <a:t>2</a:t>
          </a:r>
          <a:r>
            <a:rPr kumimoji="1" lang="ja-JP" altLang="en-US" sz="1900" b="1" noProof="0" dirty="0">
              <a:latin typeface="+mn-ea"/>
              <a:ea typeface="+mn-ea"/>
            </a:rPr>
            <a:t>通より前、あるいはその</a:t>
          </a:r>
          <a:r>
            <a:rPr kumimoji="1" lang="en-US" altLang="ja-JP" sz="1900" b="1" noProof="0" dirty="0">
              <a:latin typeface="+mn-ea"/>
              <a:ea typeface="+mn-ea"/>
            </a:rPr>
            <a:t>2</a:t>
          </a:r>
          <a:r>
            <a:rPr kumimoji="1" lang="ja-JP" altLang="en-US" sz="1900" b="1" noProof="0" dirty="0">
              <a:latin typeface="+mn-ea"/>
              <a:ea typeface="+mn-ea"/>
            </a:rPr>
            <a:t>通の間の時期に）。彼は、コリントの信徒たちがいくつかの問題を解決したそのあり方を評価しつつも、周囲の文化の影響を避け、福音</a:t>
          </a:r>
          <a:r>
            <a:rPr kumimoji="1" lang="ja-JP" altLang="en-US" sz="1900" b="1" noProof="0">
              <a:latin typeface="+mn-ea"/>
              <a:ea typeface="+mn-ea"/>
            </a:rPr>
            <a:t>という　レンズ</a:t>
          </a:r>
          <a:r>
            <a:rPr kumimoji="1" lang="ja-JP" altLang="en-US" sz="1900" b="1" noProof="0" dirty="0">
              <a:latin typeface="+mn-ea"/>
              <a:ea typeface="+mn-ea"/>
            </a:rPr>
            <a:t>を通して世界を見るよう彼らに強く促しています。</a:t>
          </a:r>
          <a:endParaRPr lang="en" sz="1900" noProof="0" dirty="0">
            <a:latin typeface="+mn-ea"/>
            <a:ea typeface="+mn-ea"/>
          </a:endParaRPr>
        </a:p>
      </dgm:t>
    </dgm:pt>
    <dgm:pt modelId="{E8ECF323-24CE-44D2-A346-2910B2CB6600}" type="parTrans" cxnId="{EAEAC76B-FD6D-4822-853D-D32C0BF9633F}">
      <dgm:prSet/>
      <dgm:spPr/>
      <dgm:t>
        <a:bodyPr/>
        <a:lstStyle/>
        <a:p>
          <a:endParaRPr lang="es-ES" sz="1800"/>
        </a:p>
      </dgm:t>
    </dgm:pt>
    <dgm:pt modelId="{3F6C76F8-1996-47EA-9F96-EA80CF045C06}" type="sibTrans" cxnId="{EAEAC76B-FD6D-4822-853D-D32C0BF9633F}">
      <dgm:prSet/>
      <dgm:spPr/>
      <dgm:t>
        <a:bodyPr/>
        <a:lstStyle/>
        <a:p>
          <a:endParaRPr lang="es-ES" sz="18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5370827"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ja-JP" altLang="en-US" sz="2200" b="1" kern="1200" noProof="0" dirty="0">
              <a:effectLst>
                <a:outerShdw blurRad="38100" dist="38100" dir="2700000" algn="tl">
                  <a:srgbClr val="000000"/>
                </a:outerShdw>
              </a:effectLst>
            </a:rPr>
            <a:t>神に召されたイエスの使徒、パウロ</a:t>
          </a:r>
          <a:endParaRPr lang="en" sz="2200" b="1" kern="1200" noProof="0" dirty="0">
            <a:effectLst>
              <a:outerShdw blurRad="38100" dist="38100" dir="2700000" algn="tl">
                <a:srgbClr val="000000"/>
              </a:outerShdw>
            </a:effectLst>
          </a:endParaRPr>
        </a:p>
      </dsp:txBody>
      <dsp:txXfrm>
        <a:off x="16672" y="16672"/>
        <a:ext cx="4690002" cy="535870"/>
      </dsp:txXfrm>
    </dsp:sp>
    <dsp:sp modelId="{FAC792D5-4117-4527-BFFA-AD1E2C12CB7B}">
      <dsp:nvSpPr>
        <dsp:cNvPr id="0" name=""/>
        <dsp:cNvSpPr/>
      </dsp:nvSpPr>
      <dsp:spPr>
        <a:xfrm>
          <a:off x="401068" y="648271"/>
          <a:ext cx="5370827"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ja-JP" altLang="en-US" sz="2300" b="1" kern="1200" noProof="0" dirty="0">
              <a:effectLst>
                <a:outerShdw blurRad="38100" dist="38100" dir="2700000" algn="tl">
                  <a:srgbClr val="000000"/>
                </a:outerShdw>
              </a:effectLst>
            </a:rPr>
            <a:t>アテネからコリントへ</a:t>
          </a:r>
          <a:endParaRPr lang="en" sz="2300" b="1" kern="1200" noProof="0" dirty="0">
            <a:effectLst>
              <a:outerShdw blurRad="38100" dist="38100" dir="2700000" algn="tl">
                <a:srgbClr val="000000"/>
              </a:outerShdw>
            </a:effectLst>
          </a:endParaRPr>
        </a:p>
      </dsp:txBody>
      <dsp:txXfrm>
        <a:off x="417740" y="664943"/>
        <a:ext cx="4566426" cy="535870"/>
      </dsp:txXfrm>
    </dsp:sp>
    <dsp:sp modelId="{A4769B0C-11C2-47B7-A6A7-52579446E8B9}">
      <dsp:nvSpPr>
        <dsp:cNvPr id="0" name=""/>
        <dsp:cNvSpPr/>
      </dsp:nvSpPr>
      <dsp:spPr>
        <a:xfrm>
          <a:off x="802136" y="1296543"/>
          <a:ext cx="5370827"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ja-JP" altLang="en-US" sz="2300" b="1" kern="1200" noProof="0" dirty="0">
              <a:effectLst>
                <a:outerShdw blurRad="38100" dist="38100" dir="2700000" algn="tl">
                  <a:srgbClr val="000000"/>
                </a:outerShdw>
              </a:effectLst>
            </a:rPr>
            <a:t>コリントの町</a:t>
          </a:r>
          <a:endParaRPr lang="en" sz="2300" b="1" kern="1200" noProof="0" dirty="0">
            <a:effectLst>
              <a:outerShdw blurRad="38100" dist="38100" dir="2700000" algn="tl">
                <a:srgbClr val="000000"/>
              </a:outerShdw>
            </a:effectLst>
          </a:endParaRPr>
        </a:p>
      </dsp:txBody>
      <dsp:txXfrm>
        <a:off x="818808" y="1313215"/>
        <a:ext cx="4566426" cy="535869"/>
      </dsp:txXfrm>
    </dsp:sp>
    <dsp:sp modelId="{D16E78D5-F212-49D8-9C32-18EA073A8EB6}">
      <dsp:nvSpPr>
        <dsp:cNvPr id="0" name=""/>
        <dsp:cNvSpPr/>
      </dsp:nvSpPr>
      <dsp:spPr>
        <a:xfrm>
          <a:off x="1203204" y="1944814"/>
          <a:ext cx="5370827"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ja-JP" altLang="en-US" sz="2600" b="1" kern="1200" noProof="0" dirty="0">
              <a:effectLst>
                <a:outerShdw blurRad="38100" dist="38100" dir="2700000" algn="tl">
                  <a:srgbClr val="000000"/>
                </a:outerShdw>
              </a:effectLst>
            </a:rPr>
            <a:t>「コリントの多くの人々」</a:t>
          </a:r>
          <a:endParaRPr lang="en" sz="2600" b="1" kern="1200" noProof="0" dirty="0">
            <a:effectLst>
              <a:outerShdw blurRad="38100" dist="38100" dir="2700000" algn="tl">
                <a:srgbClr val="000000"/>
              </a:outerShdw>
            </a:effectLst>
          </a:endParaRPr>
        </a:p>
      </dsp:txBody>
      <dsp:txXfrm>
        <a:off x="1219876" y="1961486"/>
        <a:ext cx="4566426" cy="535870"/>
      </dsp:txXfrm>
    </dsp:sp>
    <dsp:sp modelId="{C105352C-7085-4BFD-B463-B0F860E365EA}">
      <dsp:nvSpPr>
        <dsp:cNvPr id="0" name=""/>
        <dsp:cNvSpPr/>
      </dsp:nvSpPr>
      <dsp:spPr>
        <a:xfrm>
          <a:off x="1604273" y="2593086"/>
          <a:ext cx="5370827"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ja-JP" altLang="en-US" sz="2200" b="1" kern="1200" noProof="0" dirty="0">
              <a:effectLst>
                <a:outerShdw blurRad="38100" dist="38100" dir="2700000" algn="tl">
                  <a:srgbClr val="000000"/>
                </a:outerShdw>
              </a:effectLst>
            </a:rPr>
            <a:t>コリントの信徒へのパウロの手紙</a:t>
          </a:r>
          <a:endParaRPr lang="en" sz="2200" b="1" kern="1200" noProof="0" dirty="0">
            <a:effectLst>
              <a:outerShdw blurRad="38100" dist="38100" dir="2700000" algn="tl">
                <a:srgbClr val="000000"/>
              </a:outerShdw>
            </a:effectLst>
          </a:endParaRPr>
        </a:p>
      </dsp:txBody>
      <dsp:txXfrm>
        <a:off x="1620945" y="2609758"/>
        <a:ext cx="4566426" cy="535869"/>
      </dsp:txXfrm>
    </dsp:sp>
    <dsp:sp modelId="{24C2F7A0-3B9B-4550-9C1B-0762B8A40C19}">
      <dsp:nvSpPr>
        <dsp:cNvPr id="0" name=""/>
        <dsp:cNvSpPr/>
      </dsp:nvSpPr>
      <dsp:spPr>
        <a:xfrm>
          <a:off x="5000838"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5084086" y="415842"/>
        <a:ext cx="203493" cy="278417"/>
      </dsp:txXfrm>
    </dsp:sp>
    <dsp:sp modelId="{2D28A9E1-DAB2-4C81-AD5A-FAD7260FFD58}">
      <dsp:nvSpPr>
        <dsp:cNvPr id="0" name=""/>
        <dsp:cNvSpPr/>
      </dsp:nvSpPr>
      <dsp:spPr>
        <a:xfrm>
          <a:off x="5401906"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5485154" y="1064113"/>
        <a:ext cx="203493" cy="278417"/>
      </dsp:txXfrm>
    </dsp:sp>
    <dsp:sp modelId="{FF3B14A5-C43A-4CBC-A2D0-4A8A0D2D65DA}">
      <dsp:nvSpPr>
        <dsp:cNvPr id="0" name=""/>
        <dsp:cNvSpPr/>
      </dsp:nvSpPr>
      <dsp:spPr>
        <a:xfrm>
          <a:off x="580297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5886223" y="1702898"/>
        <a:ext cx="203493" cy="278417"/>
      </dsp:txXfrm>
    </dsp:sp>
    <dsp:sp modelId="{40526A09-FFBA-45E1-9BE0-EC2AACD7D231}">
      <dsp:nvSpPr>
        <dsp:cNvPr id="0" name=""/>
        <dsp:cNvSpPr/>
      </dsp:nvSpPr>
      <dsp:spPr>
        <a:xfrm>
          <a:off x="6204043"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6287291"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kumimoji="1" lang="ja-JP" altLang="en-US" sz="2000" b="1" kern="1200" noProof="0" dirty="0">
              <a:latin typeface="+mn-ea"/>
              <a:ea typeface="+mn-ea"/>
            </a:rPr>
            <a:t>イエスの選択によって </a:t>
          </a:r>
          <a:r>
            <a:rPr lang="en" sz="1800" b="1" kern="1200" noProof="0" dirty="0">
              <a:latin typeface="+mn-ea"/>
              <a:ea typeface="+mn-ea"/>
            </a:rPr>
            <a:t>(</a:t>
          </a:r>
          <a:r>
            <a:rPr lang="ja-JP" altLang="en-US" sz="1800" b="1" kern="1200" noProof="0" dirty="0">
              <a:latin typeface="+mn-ea"/>
              <a:ea typeface="+mn-ea"/>
            </a:rPr>
            <a:t>ガラ</a:t>
          </a:r>
          <a:r>
            <a:rPr lang="en" sz="1800" b="1" kern="1200" noProof="0" dirty="0">
              <a:latin typeface="+mn-ea"/>
              <a:ea typeface="+mn-ea"/>
            </a:rPr>
            <a:t> 1:1)</a:t>
          </a:r>
          <a:endParaRPr lang="en" sz="2000" kern="1200" noProof="0" dirty="0">
            <a:latin typeface="+mn-ea"/>
            <a:ea typeface="+mn-ea"/>
          </a:endParaRPr>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t" anchorCtr="0">
          <a:noAutofit/>
        </a:bodyPr>
        <a:lstStyle/>
        <a:p>
          <a:pPr marL="0" lvl="0" indent="0" algn="ctr" defTabSz="800100">
            <a:lnSpc>
              <a:spcPts val="1900"/>
            </a:lnSpc>
            <a:spcBef>
              <a:spcPct val="0"/>
            </a:spcBef>
            <a:spcAft>
              <a:spcPct val="35000"/>
            </a:spcAft>
            <a:buNone/>
          </a:pPr>
          <a:r>
            <a:rPr kumimoji="1" lang="ja-JP" altLang="en-US" sz="1800" b="1" i="0" kern="1200" baseline="0" noProof="0" dirty="0">
              <a:effectLst>
                <a:outerShdw blurRad="38100" dist="38100" dir="2700000" algn="tl">
                  <a:srgbClr val="000000"/>
                </a:outerShdw>
              </a:effectLst>
            </a:rPr>
            <a:t>パウロはどのようにして使徒になったのか？</a:t>
          </a: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kumimoji="1" lang="ja-JP" altLang="en-US" sz="2000" b="1" kern="1200" noProof="0" dirty="0">
              <a:latin typeface="+mn-ea"/>
              <a:ea typeface="+mn-ea"/>
            </a:rPr>
            <a:t>母の胎内にいるときから</a:t>
          </a:r>
          <a:r>
            <a:rPr lang="en" sz="1800" b="1" kern="1200" noProof="0" dirty="0">
              <a:latin typeface="+mn-ea"/>
              <a:ea typeface="+mn-ea"/>
            </a:rPr>
            <a:t>(</a:t>
          </a:r>
          <a:r>
            <a:rPr lang="ja-JP" altLang="en-US" sz="1800" b="1" kern="1200" noProof="0" dirty="0">
              <a:latin typeface="+mn-ea"/>
              <a:ea typeface="+mn-ea"/>
            </a:rPr>
            <a:t>ガラ</a:t>
          </a:r>
          <a:r>
            <a:rPr lang="en" sz="1800" b="1" kern="1200" noProof="0" dirty="0">
              <a:latin typeface="+mn-ea"/>
              <a:ea typeface="+mn-ea"/>
            </a:rPr>
            <a:t> 1:15)</a:t>
          </a:r>
          <a:endParaRPr lang="en" sz="2000" kern="1200" noProof="0" dirty="0">
            <a:latin typeface="+mn-ea"/>
            <a:ea typeface="+mn-ea"/>
          </a:endParaRPr>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t" anchorCtr="0">
          <a:noAutofit/>
        </a:bodyPr>
        <a:lstStyle/>
        <a:p>
          <a:pPr marL="0" lvl="0" indent="0" algn="ctr" defTabSz="844550">
            <a:lnSpc>
              <a:spcPts val="1900"/>
            </a:lnSpc>
            <a:spcBef>
              <a:spcPct val="0"/>
            </a:spcBef>
            <a:spcAft>
              <a:spcPct val="35000"/>
            </a:spcAft>
            <a:buNone/>
          </a:pPr>
          <a:r>
            <a:rPr lang="ja-JP" altLang="en-US" sz="1900" b="1" kern="1200" noProof="0" dirty="0">
              <a:effectLst>
                <a:outerShdw blurRad="38100" dist="38100" dir="2700000" algn="tl">
                  <a:srgbClr val="000000"/>
                </a:outerShdw>
              </a:effectLst>
            </a:rPr>
            <a:t>パウロはいつ選ばれたのか？</a:t>
          </a:r>
          <a:endParaRPr lang="en" sz="1900" kern="1200" noProof="0" dirty="0">
            <a:effectLst>
              <a:outerShdw blurRad="38100" dist="38100" dir="2700000" algn="tl">
                <a:srgbClr val="000000"/>
              </a:outerShdw>
            </a:effectLst>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kumimoji="1" lang="ja-JP" altLang="en-US" sz="2000" b="1" kern="1200" noProof="0" dirty="0">
              <a:latin typeface="+mn-ea"/>
              <a:ea typeface="+mn-ea"/>
            </a:rPr>
            <a:t>ダマスコへの道中</a:t>
          </a:r>
          <a:r>
            <a:rPr lang="en" sz="1800" b="1" kern="1200" noProof="0" dirty="0">
              <a:latin typeface="+mn-ea"/>
              <a:ea typeface="+mn-ea"/>
            </a:rPr>
            <a:t>(</a:t>
          </a:r>
          <a:r>
            <a:rPr lang="ja-JP" altLang="en-US" sz="1800" b="1" kern="1200" noProof="0" dirty="0">
              <a:latin typeface="+mn-ea"/>
              <a:ea typeface="+mn-ea"/>
            </a:rPr>
            <a:t>使</a:t>
          </a:r>
          <a:r>
            <a:rPr lang="en" sz="1800" b="1" kern="1200" noProof="0" dirty="0">
              <a:latin typeface="+mn-ea"/>
              <a:ea typeface="+mn-ea"/>
            </a:rPr>
            <a:t> 22:6-7)</a:t>
          </a:r>
          <a:endParaRPr lang="en" sz="2000" kern="1200" noProof="0" dirty="0">
            <a:latin typeface="+mn-ea"/>
            <a:ea typeface="+mn-ea"/>
          </a:endParaRPr>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t" anchorCtr="0">
          <a:noAutofit/>
        </a:bodyPr>
        <a:lstStyle/>
        <a:p>
          <a:pPr marL="0" lvl="0" indent="0" algn="ctr" defTabSz="844550">
            <a:lnSpc>
              <a:spcPts val="1900"/>
            </a:lnSpc>
            <a:spcBef>
              <a:spcPct val="0"/>
            </a:spcBef>
            <a:spcAft>
              <a:spcPct val="35000"/>
            </a:spcAft>
            <a:buNone/>
          </a:pPr>
          <a:r>
            <a:rPr lang="ja-JP" altLang="en-US" sz="1900" b="1" kern="1200" noProof="0" dirty="0">
              <a:effectLst>
                <a:outerShdw blurRad="38100" dist="38100" dir="2700000" algn="tl">
                  <a:srgbClr val="000000"/>
                </a:outerShdw>
              </a:effectLst>
            </a:rPr>
            <a:t>パウロの正式な召しはいつ？</a:t>
          </a:r>
          <a:endParaRPr lang="en" sz="1900" kern="1200" noProof="0" dirty="0">
            <a:effectLst>
              <a:outerShdw blurRad="38100" dist="38100" dir="2700000" algn="tl">
                <a:srgbClr val="000000"/>
              </a:outerShdw>
            </a:effectLst>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kumimoji="1" lang="ja-JP" altLang="en-US" sz="2000" b="1" kern="1200" noProof="0" dirty="0"/>
            <a:t>異邦人への（ガラ </a:t>
          </a:r>
          <a:r>
            <a:rPr kumimoji="1" lang="en-US" altLang="ja-JP" sz="2000" b="1" kern="1200" noProof="0" dirty="0"/>
            <a:t>2:9</a:t>
          </a:r>
          <a:r>
            <a:rPr kumimoji="1" lang="ja-JP" altLang="en-US" sz="2000" b="1" kern="1200" noProof="0" dirty="0"/>
            <a:t>）</a:t>
          </a:r>
          <a:endParaRPr lang="en" sz="2000" kern="1200" noProof="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t" anchorCtr="0">
          <a:noAutofit/>
        </a:bodyPr>
        <a:lstStyle/>
        <a:p>
          <a:pPr marL="0" lvl="0" indent="0" algn="ctr" defTabSz="844550">
            <a:lnSpc>
              <a:spcPts val="1900"/>
            </a:lnSpc>
            <a:spcBef>
              <a:spcPct val="0"/>
            </a:spcBef>
            <a:spcAft>
              <a:spcPct val="35000"/>
            </a:spcAft>
            <a:buNone/>
          </a:pPr>
          <a:r>
            <a:rPr kumimoji="1" lang="ja-JP" altLang="en-US" sz="1900" b="1" kern="1200" noProof="0" dirty="0">
              <a:effectLst>
                <a:outerShdw blurRad="38100" dist="38100" dir="2700000" algn="tl">
                  <a:srgbClr val="000000"/>
                </a:outerShdw>
              </a:effectLst>
            </a:rPr>
            <a:t>パウロは誰のための　使徒だった のか？</a:t>
          </a: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264664"/>
          <a:ext cx="7980720" cy="10395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12420" rIns="180000" bIns="135128" numCol="1" spcCol="1270" anchor="t" anchorCtr="0">
          <a:noAutofit/>
        </a:bodyPr>
        <a:lstStyle/>
        <a:p>
          <a:pPr marL="0" lvl="1" indent="0" algn="l" defTabSz="844550">
            <a:lnSpc>
              <a:spcPts val="2200"/>
            </a:lnSpc>
            <a:spcBef>
              <a:spcPct val="0"/>
            </a:spcBef>
            <a:spcAft>
              <a:spcPct val="15000"/>
            </a:spcAft>
            <a:buNone/>
          </a:pPr>
          <a:r>
            <a:rPr kumimoji="1" lang="ja-JP" altLang="en-US" sz="1900" b="1" kern="1200" noProof="0" dirty="0"/>
            <a:t>パウロはクロエから教会にいくつかの問題があることを知らされ、　　　党派争い、性的不品行、争い、そして売春について彼らを戒めます。</a:t>
          </a:r>
          <a:endParaRPr lang="en" sz="1900" kern="1200" noProof="0" dirty="0"/>
        </a:p>
      </dsp:txBody>
      <dsp:txXfrm>
        <a:off x="0" y="264664"/>
        <a:ext cx="7980720" cy="1039500"/>
      </dsp:txXfrm>
    </dsp:sp>
    <dsp:sp modelId="{4F3DFAC6-32B5-4FF7-80EC-1BCA53706CDB}">
      <dsp:nvSpPr>
        <dsp:cNvPr id="0" name=""/>
        <dsp:cNvSpPr/>
      </dsp:nvSpPr>
      <dsp:spPr>
        <a:xfrm>
          <a:off x="399036" y="43264"/>
          <a:ext cx="5586504" cy="44280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n" sz="2000" b="1" kern="1200" noProof="0" dirty="0">
              <a:effectLst>
                <a:outerShdw blurRad="38100" dist="38100" dir="2700000" algn="tl">
                  <a:srgbClr val="000000"/>
                </a:outerShdw>
              </a:effectLst>
            </a:rPr>
            <a:t>1 </a:t>
          </a:r>
          <a:r>
            <a:rPr lang="ja-JP" altLang="en-US" sz="2000" b="1" kern="1200" noProof="0" dirty="0">
              <a:effectLst>
                <a:outerShdw blurRad="38100" dist="38100" dir="2700000" algn="tl">
                  <a:srgbClr val="000000"/>
                </a:outerShdw>
              </a:effectLst>
            </a:rPr>
            <a:t>コリント</a:t>
          </a:r>
          <a:r>
            <a:rPr lang="en" sz="2000" b="1" kern="1200" noProof="0" dirty="0">
              <a:effectLst>
                <a:outerShdw blurRad="38100" dist="38100" dir="2700000" algn="tl">
                  <a:srgbClr val="000000"/>
                </a:outerShdw>
              </a:effectLst>
            </a:rPr>
            <a:t> 1-6</a:t>
          </a:r>
          <a:r>
            <a:rPr lang="ja-JP" altLang="en-US" sz="2000" b="1" kern="1200" noProof="0" dirty="0">
              <a:effectLst>
                <a:outerShdw blurRad="38100" dist="38100" dir="2700000" algn="tl">
                  <a:srgbClr val="000000"/>
                </a:outerShdw>
              </a:effectLst>
            </a:rPr>
            <a:t>章</a:t>
          </a:r>
          <a:endParaRPr lang="en" sz="2000" kern="1200" noProof="0" dirty="0">
            <a:effectLst>
              <a:outerShdw blurRad="38100" dist="38100" dir="2700000" algn="tl">
                <a:srgbClr val="000000"/>
              </a:outerShdw>
            </a:effectLst>
          </a:endParaRPr>
        </a:p>
      </dsp:txBody>
      <dsp:txXfrm>
        <a:off x="420652" y="64880"/>
        <a:ext cx="5543272" cy="399568"/>
      </dsp:txXfrm>
    </dsp:sp>
    <dsp:sp modelId="{4356964C-7D4C-4136-BFD4-003022A3A988}">
      <dsp:nvSpPr>
        <dsp:cNvPr id="0" name=""/>
        <dsp:cNvSpPr/>
      </dsp:nvSpPr>
      <dsp:spPr>
        <a:xfrm>
          <a:off x="0" y="1606564"/>
          <a:ext cx="7980720" cy="160650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12420" rIns="180000" bIns="135128" numCol="1" spcCol="1270" anchor="t" anchorCtr="0">
          <a:noAutofit/>
        </a:bodyPr>
        <a:lstStyle/>
        <a:p>
          <a:pPr marL="0" lvl="1" indent="0" algn="l" defTabSz="844550">
            <a:lnSpc>
              <a:spcPts val="2200"/>
            </a:lnSpc>
            <a:spcBef>
              <a:spcPct val="0"/>
            </a:spcBef>
            <a:spcAft>
              <a:spcPct val="15000"/>
            </a:spcAft>
            <a:buNone/>
          </a:pPr>
          <a:r>
            <a:rPr kumimoji="1" lang="ja-JP" altLang="en-US" sz="1900" b="1" kern="1200" noProof="0" dirty="0"/>
            <a:t>クロエの家族はまた、教会からのいくつかの質問が記された手紙を　パウロに届けました。それらの質問は、結婚、離婚、独身、偶像に　捧げられた食物、礼拝の際の振る舞い、霊の賜物の用い方、そして　復活といった事柄に関するものでした。</a:t>
          </a:r>
          <a:endParaRPr lang="en" sz="1900" kern="1200" noProof="0" dirty="0"/>
        </a:p>
      </dsp:txBody>
      <dsp:txXfrm>
        <a:off x="0" y="1606564"/>
        <a:ext cx="7980720" cy="1606500"/>
      </dsp:txXfrm>
    </dsp:sp>
    <dsp:sp modelId="{2F0E2FE6-2CF5-496B-BA7C-3E702B20CEB1}">
      <dsp:nvSpPr>
        <dsp:cNvPr id="0" name=""/>
        <dsp:cNvSpPr/>
      </dsp:nvSpPr>
      <dsp:spPr>
        <a:xfrm>
          <a:off x="399036" y="1385164"/>
          <a:ext cx="5586504" cy="44280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n" sz="2000" b="1" kern="1200" noProof="0" dirty="0">
              <a:effectLst>
                <a:outerShdw blurRad="38100" dist="38100" dir="2700000" algn="tl">
                  <a:srgbClr val="000000"/>
                </a:outerShdw>
              </a:effectLst>
            </a:rPr>
            <a:t>1 </a:t>
          </a:r>
          <a:r>
            <a:rPr lang="ja-JP" altLang="en-US" sz="2000" b="1" kern="1200" noProof="0" dirty="0">
              <a:effectLst>
                <a:outerShdw blurRad="38100" dist="38100" dir="2700000" algn="tl">
                  <a:srgbClr val="000000"/>
                </a:outerShdw>
              </a:effectLst>
            </a:rPr>
            <a:t>コリント</a:t>
          </a:r>
          <a:r>
            <a:rPr lang="en" sz="2000" b="1" kern="1200" noProof="0" dirty="0">
              <a:effectLst>
                <a:outerShdw blurRad="38100" dist="38100" dir="2700000" algn="tl">
                  <a:srgbClr val="000000"/>
                </a:outerShdw>
              </a:effectLst>
            </a:rPr>
            <a:t> 7-16</a:t>
          </a:r>
          <a:r>
            <a:rPr lang="ja-JP" altLang="en-US" sz="2000" b="1" kern="1200" noProof="0" dirty="0">
              <a:effectLst>
                <a:outerShdw blurRad="38100" dist="38100" dir="2700000" algn="tl">
                  <a:srgbClr val="000000"/>
                </a:outerShdw>
              </a:effectLst>
            </a:rPr>
            <a:t>章</a:t>
          </a:r>
          <a:endParaRPr lang="en" sz="2000" kern="1200" noProof="0" dirty="0">
            <a:effectLst>
              <a:outerShdw blurRad="38100" dist="38100" dir="2700000" algn="tl">
                <a:srgbClr val="000000"/>
              </a:outerShdw>
            </a:effectLst>
          </a:endParaRPr>
        </a:p>
      </dsp:txBody>
      <dsp:txXfrm>
        <a:off x="420652" y="1406780"/>
        <a:ext cx="5543272" cy="399568"/>
      </dsp:txXfrm>
    </dsp:sp>
    <dsp:sp modelId="{BF2165CA-3783-4C74-A25A-6E59360B8C21}">
      <dsp:nvSpPr>
        <dsp:cNvPr id="0" name=""/>
        <dsp:cNvSpPr/>
      </dsp:nvSpPr>
      <dsp:spPr>
        <a:xfrm>
          <a:off x="0" y="3515464"/>
          <a:ext cx="7980720" cy="184275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12420" rIns="180000" bIns="135128" numCol="1" spcCol="1270" anchor="t" anchorCtr="0">
          <a:noAutofit/>
        </a:bodyPr>
        <a:lstStyle/>
        <a:p>
          <a:pPr marL="0" lvl="1" indent="0" algn="l" defTabSz="844550">
            <a:lnSpc>
              <a:spcPts val="2100"/>
            </a:lnSpc>
            <a:spcBef>
              <a:spcPct val="0"/>
            </a:spcBef>
            <a:spcAft>
              <a:spcPct val="15000"/>
            </a:spcAft>
            <a:buNone/>
          </a:pPr>
          <a:r>
            <a:rPr kumimoji="1" lang="ja-JP" altLang="en-US" sz="1900" b="1" kern="1200" noProof="0" dirty="0">
              <a:latin typeface="+mn-ea"/>
              <a:ea typeface="+mn-ea"/>
            </a:rPr>
            <a:t>これは現存する</a:t>
          </a:r>
          <a:r>
            <a:rPr kumimoji="1" lang="en-US" altLang="ja-JP" sz="1900" b="1" kern="1200" noProof="0" dirty="0">
              <a:latin typeface="+mn-ea"/>
              <a:ea typeface="+mn-ea"/>
            </a:rPr>
            <a:t>2</a:t>
          </a:r>
          <a:r>
            <a:rPr kumimoji="1" lang="ja-JP" altLang="en-US" sz="1900" b="1" kern="1200" noProof="0" dirty="0">
              <a:latin typeface="+mn-ea"/>
              <a:ea typeface="+mn-ea"/>
            </a:rPr>
            <a:t>番目の手紙ですが、パウロは他にもいくつかの手紙を書いていました（おそらく現存する</a:t>
          </a:r>
          <a:r>
            <a:rPr kumimoji="1" lang="en-US" altLang="ja-JP" sz="1900" b="1" kern="1200" noProof="0" dirty="0">
              <a:latin typeface="+mn-ea"/>
              <a:ea typeface="+mn-ea"/>
            </a:rPr>
            <a:t>2</a:t>
          </a:r>
          <a:r>
            <a:rPr kumimoji="1" lang="ja-JP" altLang="en-US" sz="1900" b="1" kern="1200" noProof="0" dirty="0">
              <a:latin typeface="+mn-ea"/>
              <a:ea typeface="+mn-ea"/>
            </a:rPr>
            <a:t>通より前、あるいはその</a:t>
          </a:r>
          <a:r>
            <a:rPr kumimoji="1" lang="en-US" altLang="ja-JP" sz="1900" b="1" kern="1200" noProof="0" dirty="0">
              <a:latin typeface="+mn-ea"/>
              <a:ea typeface="+mn-ea"/>
            </a:rPr>
            <a:t>2</a:t>
          </a:r>
          <a:r>
            <a:rPr kumimoji="1" lang="ja-JP" altLang="en-US" sz="1900" b="1" kern="1200" noProof="0" dirty="0">
              <a:latin typeface="+mn-ea"/>
              <a:ea typeface="+mn-ea"/>
            </a:rPr>
            <a:t>通の間の時期に）。彼は、コリントの信徒たちがいくつかの問題を解決したそのあり方を評価しつつも、周囲の文化の影響を避け、福音</a:t>
          </a:r>
          <a:r>
            <a:rPr kumimoji="1" lang="ja-JP" altLang="en-US" sz="1900" b="1" kern="1200" noProof="0">
              <a:latin typeface="+mn-ea"/>
              <a:ea typeface="+mn-ea"/>
            </a:rPr>
            <a:t>という　レンズ</a:t>
          </a:r>
          <a:r>
            <a:rPr kumimoji="1" lang="ja-JP" altLang="en-US" sz="1900" b="1" kern="1200" noProof="0" dirty="0">
              <a:latin typeface="+mn-ea"/>
              <a:ea typeface="+mn-ea"/>
            </a:rPr>
            <a:t>を通して世界を見るよう彼らに強く促しています。</a:t>
          </a:r>
          <a:endParaRPr lang="en" sz="1900" kern="1200" noProof="0" dirty="0">
            <a:latin typeface="+mn-ea"/>
            <a:ea typeface="+mn-ea"/>
          </a:endParaRPr>
        </a:p>
      </dsp:txBody>
      <dsp:txXfrm>
        <a:off x="0" y="3515464"/>
        <a:ext cx="7980720" cy="1842750"/>
      </dsp:txXfrm>
    </dsp:sp>
    <dsp:sp modelId="{D60E5BAA-BA57-4680-A2E7-E8124F89EBA6}">
      <dsp:nvSpPr>
        <dsp:cNvPr id="0" name=""/>
        <dsp:cNvSpPr/>
      </dsp:nvSpPr>
      <dsp:spPr>
        <a:xfrm>
          <a:off x="399036" y="3294064"/>
          <a:ext cx="5586504" cy="44280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n" sz="2000" b="1" kern="1200" noProof="0" dirty="0">
              <a:effectLst>
                <a:outerShdw blurRad="38100" dist="38100" dir="2700000" algn="tl">
                  <a:srgbClr val="000000"/>
                </a:outerShdw>
              </a:effectLst>
            </a:rPr>
            <a:t>2 </a:t>
          </a:r>
          <a:r>
            <a:rPr lang="ja-JP" altLang="en-US" sz="2000" b="1" kern="1200" noProof="0" dirty="0">
              <a:effectLst>
                <a:outerShdw blurRad="38100" dist="38100" dir="2700000" algn="tl">
                  <a:srgbClr val="000000"/>
                </a:outerShdw>
              </a:effectLst>
            </a:rPr>
            <a:t>コリント</a:t>
          </a:r>
          <a:endParaRPr lang="en" sz="2000" kern="1200" noProof="0" dirty="0">
            <a:effectLst>
              <a:outerShdw blurRad="38100" dist="38100" dir="2700000" algn="tl">
                <a:srgbClr val="000000"/>
              </a:outerShdw>
            </a:effectLst>
          </a:endParaRPr>
        </a:p>
      </dsp:txBody>
      <dsp:txXfrm>
        <a:off x="420652" y="3315680"/>
        <a:ext cx="5543272"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123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088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47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48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793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846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358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131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145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757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49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48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137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54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497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174292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184897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822562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880528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47950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984680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09737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468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466516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763782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95076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37764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94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656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037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605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992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838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4586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16238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17846766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26.jpg"/><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28.png"/><Relationship Id="rId14" Type="http://schemas.microsoft.com/office/2007/relationships/hdphoto" Target="../media/hdphoto6.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0.jpeg"/><Relationship Id="rId4" Type="http://schemas.openxmlformats.org/officeDocument/2006/relationships/diagramLayout" Target="../diagrams/layout2.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761A892A-2C56-EC7E-5373-AFAE1723383E}"/>
              </a:ext>
            </a:extLst>
          </p:cNvPr>
          <p:cNvPicPr>
            <a:picLocks noChangeAspect="1"/>
          </p:cNvPicPr>
          <p:nvPr/>
        </p:nvPicPr>
        <p:blipFill>
          <a:blip r:embed="rId2" cstate="email">
            <a:extLst>
              <a:ext uri="{28A0092B-C50C-407E-A947-70E740481C1C}">
                <a14:useLocalDpi xmlns:a14="http://schemas.microsoft.com/office/drawing/2010/main"/>
              </a:ext>
            </a:extLst>
          </a:blip>
          <a:srcRect r="-1234"/>
          <a:stretch>
            <a:fillRect/>
          </a:stretch>
        </p:blipFill>
        <p:spPr>
          <a:xfrm>
            <a:off x="-1" y="0"/>
            <a:ext cx="12372975" cy="6284871"/>
          </a:xfrm>
          <a:prstGeom prst="rect">
            <a:avLst/>
          </a:prstGeom>
        </p:spPr>
      </p:pic>
      <p:grpSp>
        <p:nvGrpSpPr>
          <p:cNvPr id="12" name="Group 1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170274"/>
            <a:ext cx="12228128"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6" name="CuadroTexto 5">
            <a:extLst>
              <a:ext uri="{FF2B5EF4-FFF2-40B4-BE49-F238E27FC236}">
                <a16:creationId xmlns:a16="http://schemas.microsoft.com/office/drawing/2014/main" id="{6BBDCB46-2A73-D88B-AB44-1B8A44F5E7A5}"/>
              </a:ext>
            </a:extLst>
          </p:cNvPr>
          <p:cNvSpPr txBox="1"/>
          <p:nvPr/>
        </p:nvSpPr>
        <p:spPr>
          <a:xfrm>
            <a:off x="-5984" y="6084190"/>
            <a:ext cx="12228128" cy="830997"/>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uLnTx/>
                <a:uFillTx/>
                <a:latin typeface="Aptos" panose="02110004020202020204"/>
                <a:ea typeface="+mn-ea"/>
                <a:cs typeface="+mn-cs"/>
              </a:rPr>
              <a:t>コリントにおけるパウロの働き</a:t>
            </a:r>
            <a:endParaRPr kumimoji="0" lang="en" sz="4800" b="1" i="0" u="none" strike="noStrike" kern="1200" cap="none" spc="0" normalizeH="0" baseline="0" noProof="0"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A13B7889-06E2-BCB2-8C1D-1500A04D4F8C}"/>
              </a:ext>
            </a:extLst>
          </p:cNvPr>
          <p:cNvSpPr txBox="1"/>
          <p:nvPr/>
        </p:nvSpPr>
        <p:spPr>
          <a:xfrm>
            <a:off x="0" y="-1"/>
            <a:ext cx="27558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solidFill>
                  <a:srgbClr val="4F5F6E"/>
                </a:solidFill>
                <a:latin typeface="+mn-ea"/>
              </a:rPr>
              <a:t>2026</a:t>
            </a:r>
            <a:r>
              <a:rPr lang="ja-JP" altLang="en-US" sz="2000" b="1" dirty="0">
                <a:solidFill>
                  <a:srgbClr val="4F5F6E"/>
                </a:solidFill>
                <a:latin typeface="+mn-ea"/>
              </a:rPr>
              <a:t>年</a:t>
            </a:r>
            <a:r>
              <a:rPr lang="en-US" altLang="ja-JP" sz="2000" b="1" dirty="0">
                <a:solidFill>
                  <a:srgbClr val="4F5F6E"/>
                </a:solidFill>
                <a:latin typeface="+mn-ea"/>
              </a:rPr>
              <a:t>7</a:t>
            </a:r>
            <a:r>
              <a:rPr lang="ja-JP" altLang="en-US" sz="2000" b="1" dirty="0">
                <a:solidFill>
                  <a:srgbClr val="4F5F6E"/>
                </a:solidFill>
                <a:latin typeface="+mn-ea"/>
              </a:rPr>
              <a:t>月</a:t>
            </a:r>
            <a:r>
              <a:rPr lang="en-US" altLang="ja-JP" sz="2000" b="1" dirty="0">
                <a:solidFill>
                  <a:srgbClr val="4F5F6E"/>
                </a:solidFill>
                <a:latin typeface="+mn-ea"/>
              </a:rPr>
              <a:t>4</a:t>
            </a:r>
            <a:r>
              <a:rPr lang="ja-JP" altLang="en-US" sz="2000" b="1" dirty="0">
                <a:solidFill>
                  <a:srgbClr val="4F5F6E"/>
                </a:solidFill>
                <a:latin typeface="+mn-ea"/>
              </a:rPr>
              <a:t>日　第</a:t>
            </a:r>
            <a:r>
              <a:rPr lang="en-US" altLang="ja-JP" sz="2000" b="1" dirty="0">
                <a:solidFill>
                  <a:srgbClr val="4F5F6E"/>
                </a:solidFill>
                <a:latin typeface="+mn-ea"/>
              </a:rPr>
              <a:t>1</a:t>
            </a:r>
            <a:r>
              <a:rPr lang="ja-JP" altLang="en-US" sz="2000" b="1" dirty="0">
                <a:solidFill>
                  <a:srgbClr val="4F5F6E"/>
                </a:solidFill>
                <a:latin typeface="+mn-ea"/>
              </a:rPr>
              <a:t>課</a:t>
            </a:r>
            <a:endParaRPr kumimoji="0" lang="en" sz="2000" b="1" i="0" u="none" strike="noStrike" kern="1200" cap="none" spc="0" normalizeH="0" baseline="0" noProof="0" dirty="0">
              <a:ln>
                <a:noFill/>
              </a:ln>
              <a:solidFill>
                <a:srgbClr val="4F5F6E"/>
              </a:solidFill>
              <a:effectLst/>
              <a:uLnTx/>
              <a:uFillTx/>
              <a:latin typeface="+mn-ea"/>
              <a:cs typeface="+mn-cs"/>
            </a:endParaRPr>
          </a:p>
        </p:txBody>
      </p:sp>
    </p:spTree>
    <p:extLst>
      <p:ext uri="{BB962C8B-B14F-4D97-AF65-F5344CB8AC3E}">
        <p14:creationId xmlns:p14="http://schemas.microsoft.com/office/powerpoint/2010/main" val="354815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a:extLst>
            <a:ext uri="{FF2B5EF4-FFF2-40B4-BE49-F238E27FC236}">
              <a16:creationId xmlns:a16="http://schemas.microsoft.com/office/drawing/2014/main" id="{3D171CB8-6206-6D1C-0862-FBA1BE1552B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939560B-8F89-B849-942A-5CFA73F07E71}"/>
              </a:ext>
            </a:extLst>
          </p:cNvPr>
          <p:cNvSpPr>
            <a:spLocks noGrp="1"/>
          </p:cNvSpPr>
          <p:nvPr>
            <p:ph type="title"/>
          </p:nvPr>
        </p:nvSpPr>
        <p:spPr>
          <a:xfrm>
            <a:off x="466344" y="2766218"/>
            <a:ext cx="11439144" cy="1325563"/>
          </a:xfrm>
        </p:spPr>
        <p:txBody>
          <a:bodyPr>
            <a:normAutofit fontScale="90000"/>
          </a:bodyPr>
          <a:lstStyle/>
          <a:p>
            <a:pPr algn="ctr"/>
            <a:r>
              <a:rPr lang="ja-JP" altLang="ja-JP" b="1" dirty="0"/>
              <a:t>コリントでの宣教活動において、</a:t>
            </a:r>
            <a:br>
              <a:rPr lang="en-US" altLang="ja-JP" b="1" dirty="0"/>
            </a:br>
            <a:r>
              <a:rPr lang="ja-JP" altLang="ja-JP" b="1" dirty="0"/>
              <a:t>パウロは偶像礼拝と放縦に満ちた</a:t>
            </a:r>
            <a:br>
              <a:rPr lang="en-US" altLang="ja-JP" b="1" dirty="0"/>
            </a:br>
            <a:r>
              <a:rPr lang="ja-JP" altLang="ja-JP" b="1" dirty="0"/>
              <a:t>社会という問題 に直面しました。</a:t>
            </a:r>
            <a:br>
              <a:rPr lang="en-US" altLang="ja-JP" b="1" dirty="0"/>
            </a:br>
            <a:r>
              <a:rPr lang="ja-JP" altLang="ja-JP" b="1" dirty="0"/>
              <a:t>今日の文化において、福音を宣べ伝えることを</a:t>
            </a:r>
            <a:br>
              <a:rPr lang="en-US" altLang="ja-JP" b="1" dirty="0"/>
            </a:br>
            <a:r>
              <a:rPr lang="ja-JP" altLang="ja-JP" b="1" dirty="0"/>
              <a:t>困難にしている問題 は何ですか。</a:t>
            </a:r>
            <a:br>
              <a:rPr lang="en-US" altLang="ja-JP" b="1" dirty="0"/>
            </a:br>
            <a:r>
              <a:rPr lang="ja-JP" altLang="ja-JP" b="1" dirty="0"/>
              <a:t>どうすればそれらを克服できますか。</a:t>
            </a:r>
            <a:br>
              <a:rPr lang="en-US" altLang="ja-JP" b="1" dirty="0"/>
            </a:br>
            <a:r>
              <a:rPr lang="ja-JP" altLang="ja-JP" b="1" dirty="0"/>
              <a:t>コリントと今日の町の間には、</a:t>
            </a:r>
            <a:br>
              <a:rPr lang="en-US" altLang="ja-JP" b="1" dirty="0"/>
            </a:br>
            <a:r>
              <a:rPr lang="ja-JP" altLang="ja-JP" b="1" dirty="0"/>
              <a:t>も</a:t>
            </a:r>
            <a:r>
              <a:rPr lang="ja-JP" altLang="en-US" b="1" dirty="0"/>
              <a:t>し</a:t>
            </a:r>
            <a:r>
              <a:rPr lang="ja-JP" altLang="ja-JP" b="1" dirty="0"/>
              <a:t>違いがあるとすれば、</a:t>
            </a:r>
            <a:br>
              <a:rPr lang="en-US" altLang="ja-JP" b="1" dirty="0"/>
            </a:br>
            <a:r>
              <a:rPr lang="ja-JP" altLang="ja-JP" b="1" dirty="0"/>
              <a:t>どれほどの違いがあるでしょうか。</a:t>
            </a:r>
            <a:endParaRPr kumimoji="1" lang="ja-JP" altLang="en-US" b="1" dirty="0"/>
          </a:p>
        </p:txBody>
      </p:sp>
    </p:spTree>
    <p:extLst>
      <p:ext uri="{BB962C8B-B14F-4D97-AF65-F5344CB8AC3E}">
        <p14:creationId xmlns:p14="http://schemas.microsoft.com/office/powerpoint/2010/main" val="155803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600" normalizeH="0" baseline="0" noProof="0" dirty="0">
                <a:ln w="13462">
                  <a:solidFill>
                    <a:prstClr val="white"/>
                  </a:solidFill>
                  <a:prstDash val="solid"/>
                </a:ln>
                <a:solidFill>
                  <a:prstClr val="black">
                    <a:lumMod val="85000"/>
                    <a:lumOff val="15000"/>
                  </a:prstClr>
                </a:solidFill>
                <a:effectLst>
                  <a:outerShdw dist="38100" dir="2700000" algn="bl" rotWithShape="0">
                    <a:srgbClr val="8D30F4"/>
                  </a:outerShdw>
                </a:effectLst>
                <a:uLnTx/>
                <a:uFillTx/>
                <a:latin typeface="Aptos" panose="02110004020202020204"/>
                <a:ea typeface="+mn-ea"/>
                <a:cs typeface="+mn-cs"/>
              </a:rPr>
              <a:t>「コリントの多くの人々」</a:t>
            </a:r>
            <a:endParaRPr kumimoji="0" lang="en" sz="4400" b="1" i="0" u="none" strike="noStrike" kern="1200" cap="none" spc="600" normalizeH="0" baseline="0" noProof="0" dirty="0">
              <a:ln w="13462">
                <a:solidFill>
                  <a:prstClr val="white"/>
                </a:solidFill>
                <a:prstDash val="solid"/>
              </a:ln>
              <a:solidFill>
                <a:prstClr val="black">
                  <a:lumMod val="85000"/>
                  <a:lumOff val="15000"/>
                </a:prstClr>
              </a:solidFill>
              <a:effectLst>
                <a:outerShdw dist="38100" dir="2700000" algn="bl" rotWithShape="0">
                  <a:srgbClr val="8D30F4"/>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0B93D71E-80F3-9C26-1889-51B927790B3B}"/>
              </a:ext>
            </a:extLst>
          </p:cNvPr>
          <p:cNvSpPr txBox="1"/>
          <p:nvPr/>
        </p:nvSpPr>
        <p:spPr>
          <a:xfrm>
            <a:off x="605766" y="700894"/>
            <a:ext cx="7935334" cy="707886"/>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lvl="0" algn="ctr">
              <a:defRPr/>
            </a:pPr>
            <a:r>
              <a:rPr lang="ja-JP" altLang="en-US" sz="2000" b="1" dirty="0">
                <a:solidFill>
                  <a:srgbClr val="CC0066">
                    <a:lumMod val="75000"/>
                  </a:srgbClr>
                </a:solidFill>
                <a:latin typeface="+mn-ea"/>
              </a:rPr>
              <a:t>すると、ある夜、幻のうちに主がパウロに言われた、</a:t>
            </a:r>
            <a:endParaRPr lang="en-US" altLang="ja-JP" sz="2000" b="1" dirty="0">
              <a:solidFill>
                <a:srgbClr val="CC0066">
                  <a:lumMod val="75000"/>
                </a:srgbClr>
              </a:solidFill>
              <a:latin typeface="+mn-ea"/>
            </a:endParaRPr>
          </a:p>
          <a:p>
            <a:pPr lvl="0" algn="ctr">
              <a:defRPr/>
            </a:pPr>
            <a:r>
              <a:rPr lang="ja-JP" altLang="en-US" sz="2000" b="1" dirty="0">
                <a:solidFill>
                  <a:srgbClr val="CC0066">
                    <a:lumMod val="75000"/>
                  </a:srgbClr>
                </a:solidFill>
                <a:latin typeface="+mn-ea"/>
              </a:rPr>
              <a:t>「恐れるな。語りつづけよ、黙っているな。</a:t>
            </a:r>
            <a:r>
              <a:rPr kumimoji="0" lang="en" sz="2000" b="1" i="0" u="none" strike="noStrike" kern="1200" cap="none" spc="0" normalizeH="0" baseline="0" noProof="0" dirty="0">
                <a:ln>
                  <a:noFill/>
                </a:ln>
                <a:solidFill>
                  <a:srgbClr val="CC0066">
                    <a:lumMod val="75000"/>
                  </a:srgbClr>
                </a:solidFill>
                <a:effectLst/>
                <a:uLnTx/>
                <a:uFillTx/>
                <a:latin typeface="+mn-ea"/>
              </a:rPr>
              <a:t>(</a:t>
            </a:r>
            <a:r>
              <a:rPr kumimoji="0" lang="ja-JP" altLang="en-US" sz="2000" b="1" i="0" u="none" strike="noStrike" kern="1200" cap="none" spc="0" normalizeH="0" baseline="0" noProof="0" dirty="0">
                <a:ln>
                  <a:noFill/>
                </a:ln>
                <a:solidFill>
                  <a:srgbClr val="CC0066">
                    <a:lumMod val="75000"/>
                  </a:srgbClr>
                </a:solidFill>
                <a:effectLst/>
                <a:uLnTx/>
                <a:uFillTx/>
                <a:latin typeface="+mn-ea"/>
              </a:rPr>
              <a:t>使徒行伝</a:t>
            </a:r>
            <a:r>
              <a:rPr kumimoji="0" lang="en" sz="2000" b="1" i="0" u="none" strike="noStrike" kern="1200" cap="none" spc="0" normalizeH="0" baseline="0" noProof="0" dirty="0">
                <a:ln>
                  <a:noFill/>
                </a:ln>
                <a:solidFill>
                  <a:srgbClr val="CC0066">
                    <a:lumMod val="75000"/>
                  </a:srgbClr>
                </a:solidFill>
                <a:effectLst/>
                <a:uLnTx/>
                <a:uFillTx/>
                <a:latin typeface="+mn-ea"/>
              </a:rPr>
              <a:t> 18:9)</a:t>
            </a:r>
          </a:p>
        </p:txBody>
      </p:sp>
      <p:sp>
        <p:nvSpPr>
          <p:cNvPr id="6" name="CuadroTexto 5">
            <a:extLst>
              <a:ext uri="{FF2B5EF4-FFF2-40B4-BE49-F238E27FC236}">
                <a16:creationId xmlns:a16="http://schemas.microsoft.com/office/drawing/2014/main" id="{6B3D61E3-A951-28E7-0961-9A4D2A3F92AC}"/>
              </a:ext>
            </a:extLst>
          </p:cNvPr>
          <p:cNvSpPr txBox="1"/>
          <p:nvPr/>
        </p:nvSpPr>
        <p:spPr>
          <a:xfrm>
            <a:off x="3102691" y="1507586"/>
            <a:ext cx="6482780" cy="969496"/>
          </a:xfrm>
          <a:prstGeom prst="rect">
            <a:avLst/>
          </a:prstGeom>
          <a:noFill/>
        </p:spPr>
        <p:txBody>
          <a:bodyPr wrap="square" rtlCol="0">
            <a:spAutoFit/>
          </a:bodyPr>
          <a:lstStyle/>
          <a:p>
            <a:pPr lvl="0">
              <a:spcBef>
                <a:spcPts val="600"/>
              </a:spcBef>
              <a:defRPr/>
            </a:pPr>
            <a:r>
              <a:rPr lang="ja-JP" altLang="en-US" sz="1900" b="1" dirty="0">
                <a:solidFill>
                  <a:prstClr val="black"/>
                </a:solidFill>
                <a:latin typeface="+mn-ea"/>
              </a:rPr>
              <a:t>コリントのユダヤ人たちがそのメッセージを拒絶したため、パウロは会堂を離れ、会堂に隣接する家で異邦人たちと　集まることになった（使</a:t>
            </a:r>
            <a:r>
              <a:rPr lang="en-US" altLang="ja-JP" sz="1900" b="1" dirty="0">
                <a:solidFill>
                  <a:prstClr val="black"/>
                </a:solidFill>
                <a:latin typeface="+mn-ea"/>
              </a:rPr>
              <a:t>18:4-7</a:t>
            </a:r>
            <a:r>
              <a:rPr lang="ja-JP" altLang="en-US" sz="1900" b="1" dirty="0">
                <a:solidFill>
                  <a:prstClr val="black"/>
                </a:solidFill>
                <a:latin typeface="+mn-ea"/>
              </a:rPr>
              <a:t>）。</a:t>
            </a:r>
            <a:endParaRPr kumimoji="0" lang="en" sz="1900" b="1" i="0" u="none" strike="noStrike" kern="1200" cap="none" spc="0" normalizeH="0" baseline="0" noProof="0" dirty="0">
              <a:ln>
                <a:noFill/>
              </a:ln>
              <a:solidFill>
                <a:prstClr val="black"/>
              </a:solidFill>
              <a:effectLst/>
              <a:uLnTx/>
              <a:uFillTx/>
              <a:latin typeface="+mn-ea"/>
            </a:endParaRPr>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10104" y="4578661"/>
            <a:ext cx="6416778" cy="1261884"/>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その時、イエスは夜の幻の中でパウロに現れ、コリントの人々の間で働きを続けるよう励ますとともに、そのメッセージを受け入れる人々が数多くいることを　　　保証された（使</a:t>
            </a:r>
            <a:r>
              <a:rPr lang="en-US" altLang="ja-JP" sz="1900" b="1" dirty="0">
                <a:solidFill>
                  <a:prstClr val="black"/>
                </a:solidFill>
                <a:latin typeface="+mn-ea"/>
              </a:rPr>
              <a:t>18:9-10</a:t>
            </a:r>
            <a:r>
              <a:rPr lang="ja-JP" altLang="en-US" sz="1900" b="1" dirty="0">
                <a:solidFill>
                  <a:prstClr val="black"/>
                </a:solidFill>
                <a:latin typeface="+mn-ea"/>
              </a:rPr>
              <a:t>）。</a:t>
            </a:r>
            <a:endParaRPr kumimoji="0" lang="en" sz="1900" b="1" i="0" u="none" strike="noStrike" kern="1200" cap="none" spc="0" normalizeH="0" baseline="0" noProof="0" dirty="0">
              <a:ln>
                <a:noFill/>
              </a:ln>
              <a:solidFill>
                <a:prstClr val="black"/>
              </a:solidFill>
              <a:effectLst/>
              <a:uLnTx/>
              <a:uFillTx/>
              <a:latin typeface="+mn-ea"/>
            </a:endParaRPr>
          </a:p>
        </p:txBody>
      </p:sp>
      <p:sp>
        <p:nvSpPr>
          <p:cNvPr id="16" name="CuadroTexto 15">
            <a:extLst>
              <a:ext uri="{FF2B5EF4-FFF2-40B4-BE49-F238E27FC236}">
                <a16:creationId xmlns:a16="http://schemas.microsoft.com/office/drawing/2014/main" id="{805CB85D-6674-5547-86C6-C9ACA4FF01A8}"/>
              </a:ext>
            </a:extLst>
          </p:cNvPr>
          <p:cNvSpPr txBox="1"/>
          <p:nvPr/>
        </p:nvSpPr>
        <p:spPr>
          <a:xfrm>
            <a:off x="92686" y="5831638"/>
            <a:ext cx="9577695" cy="969496"/>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この幻に励まされ、パウロはコリントに</a:t>
            </a:r>
            <a:r>
              <a:rPr lang="en-US" altLang="ja-JP" sz="1900" b="1" dirty="0">
                <a:solidFill>
                  <a:prstClr val="black"/>
                </a:solidFill>
                <a:latin typeface="+mn-ea"/>
              </a:rPr>
              <a:t>1</a:t>
            </a:r>
            <a:r>
              <a:rPr lang="ja-JP" altLang="en-US" sz="1900" b="1" dirty="0">
                <a:solidFill>
                  <a:prstClr val="black"/>
                </a:solidFill>
                <a:latin typeface="+mn-ea"/>
              </a:rPr>
              <a:t>年半とどまった（使</a:t>
            </a:r>
            <a:r>
              <a:rPr lang="en-US" altLang="ja-JP" sz="1900" b="1" dirty="0">
                <a:solidFill>
                  <a:prstClr val="black"/>
                </a:solidFill>
                <a:latin typeface="+mn-ea"/>
              </a:rPr>
              <a:t>18:11</a:t>
            </a:r>
            <a:r>
              <a:rPr lang="ja-JP" altLang="en-US" sz="1900" b="1" dirty="0">
                <a:solidFill>
                  <a:prstClr val="black"/>
                </a:solidFill>
                <a:latin typeface="+mn-ea"/>
              </a:rPr>
              <a:t>）。やがて、　　ユダヤ人たちはパウロを法廷に引き出した（使</a:t>
            </a:r>
            <a:r>
              <a:rPr lang="en-US" altLang="ja-JP" sz="1900" b="1" dirty="0">
                <a:solidFill>
                  <a:prstClr val="black"/>
                </a:solidFill>
                <a:latin typeface="+mn-ea"/>
              </a:rPr>
              <a:t>18:12-13</a:t>
            </a:r>
            <a:r>
              <a:rPr lang="ja-JP" altLang="en-US" sz="1900" b="1" dirty="0">
                <a:solidFill>
                  <a:prstClr val="black"/>
                </a:solidFill>
                <a:latin typeface="+mn-ea"/>
              </a:rPr>
              <a:t>）。彼がコリントを去る頃　には、大きな教会が築かれていた（使</a:t>
            </a:r>
            <a:r>
              <a:rPr lang="en-US" altLang="ja-JP" sz="1900" b="1" dirty="0">
                <a:solidFill>
                  <a:prstClr val="black"/>
                </a:solidFill>
                <a:latin typeface="+mn-ea"/>
              </a:rPr>
              <a:t>18:18</a:t>
            </a:r>
            <a:r>
              <a:rPr lang="ja-JP" altLang="en-US" sz="1900" b="1" dirty="0">
                <a:solidFill>
                  <a:prstClr val="black"/>
                </a:solidFill>
                <a:latin typeface="+mn-ea"/>
              </a:rPr>
              <a:t>）。</a:t>
            </a:r>
            <a:endParaRPr kumimoji="0" lang="en" sz="1900" b="1" i="0" u="none" strike="noStrike" kern="1200" cap="none" spc="0" normalizeH="0" baseline="0" noProof="0" dirty="0">
              <a:ln>
                <a:noFill/>
              </a:ln>
              <a:solidFill>
                <a:prstClr val="black"/>
              </a:solidFill>
              <a:effectLst/>
              <a:uLnTx/>
              <a:uFillTx/>
              <a:latin typeface="+mn-ea"/>
            </a:endParaRPr>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02691" y="2441181"/>
            <a:ext cx="6567690" cy="2139047"/>
          </a:xfrm>
          <a:prstGeom prst="rect">
            <a:avLst/>
          </a:prstGeom>
          <a:noFill/>
        </p:spPr>
        <p:txBody>
          <a:bodyPr wrap="square">
            <a:spAutoFit/>
          </a:bodyPr>
          <a:lstStyle/>
          <a:p>
            <a:pPr lvl="0">
              <a:spcBef>
                <a:spcPts val="600"/>
              </a:spcBef>
              <a:defRPr/>
            </a:pPr>
            <a:r>
              <a:rPr lang="ja-JP" altLang="en-US" sz="1900" b="1" dirty="0"/>
              <a:t>「</a:t>
            </a:r>
            <a:r>
              <a:rPr lang="ja-JP" altLang="ja-JP" sz="1900" b="1" dirty="0"/>
              <a:t>パウロはコリントでいくらかの成功をおさめたが、なおこの堕落した都市の邪悪さを見聞きして、ほとんど落胆</a:t>
            </a:r>
            <a:r>
              <a:rPr lang="ja-JP" altLang="en-US" sz="1900" b="1" dirty="0"/>
              <a:t>　</a:t>
            </a:r>
            <a:r>
              <a:rPr lang="ja-JP" altLang="ja-JP" sz="1900" b="1" dirty="0"/>
              <a:t>しそうになった。異邦人の堕落ぶりを目撃し、ユダヤ人</a:t>
            </a:r>
            <a:r>
              <a:rPr lang="ja-JP" altLang="en-US" sz="1900" b="1" dirty="0"/>
              <a:t>　</a:t>
            </a:r>
            <a:r>
              <a:rPr lang="ja-JP" altLang="ja-JP" sz="1900" b="1" dirty="0"/>
              <a:t>からは軽蔑と侮辱を受けて、彼は激しく苦悶した。そして、そこに見いだされる人材で教会を築こうとすることは知恵のないことではないかと、おぼつかない気持ちに</a:t>
            </a:r>
            <a:r>
              <a:rPr lang="ja-JP" altLang="en-US" sz="1900" b="1" dirty="0"/>
              <a:t>　　　</a:t>
            </a:r>
            <a:r>
              <a:rPr lang="ja-JP" altLang="ja-JP" sz="1900" b="1" dirty="0"/>
              <a:t>なった。</a:t>
            </a:r>
            <a:r>
              <a:rPr lang="ja-JP" altLang="en-US" sz="1900" b="1" dirty="0"/>
              <a:t>」（</a:t>
            </a:r>
            <a:r>
              <a:rPr lang="en-US" altLang="ja-JP" sz="1900" b="1" dirty="0"/>
              <a:t>EG</a:t>
            </a:r>
            <a:r>
              <a:rPr lang="ja-JP" altLang="en-US" sz="1900" b="1" dirty="0"/>
              <a:t>ホワイト　艱難から栄光へ　第</a:t>
            </a:r>
            <a:r>
              <a:rPr lang="en-US" altLang="ja-JP" sz="1900" b="1" dirty="0"/>
              <a:t>24</a:t>
            </a:r>
            <a:r>
              <a:rPr lang="ja-JP" altLang="en-US" sz="1900" b="1" dirty="0"/>
              <a:t>章）</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52631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8898D3EF-809B-FFBA-06E8-351F8604386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E62DFB7-77E5-F67F-903C-50CD7DC7F4F0}"/>
              </a:ext>
            </a:extLst>
          </p:cNvPr>
          <p:cNvSpPr>
            <a:spLocks noGrp="1"/>
          </p:cNvSpPr>
          <p:nvPr>
            <p:ph type="title"/>
          </p:nvPr>
        </p:nvSpPr>
        <p:spPr>
          <a:xfrm>
            <a:off x="838200" y="2766218"/>
            <a:ext cx="10515600" cy="1325563"/>
          </a:xfrm>
        </p:spPr>
        <p:txBody>
          <a:bodyPr>
            <a:normAutofit fontScale="90000"/>
          </a:bodyPr>
          <a:lstStyle/>
          <a:p>
            <a:pPr algn="ctr"/>
            <a:r>
              <a:rPr lang="ja-JP" altLang="ja-JP" b="1" dirty="0"/>
              <a:t>イザヤ41:10を読んでください。</a:t>
            </a:r>
            <a:br>
              <a:rPr lang="en-US" altLang="ja-JP" b="1" dirty="0"/>
            </a:br>
            <a:r>
              <a:rPr lang="ja-JP" altLang="en-US" sz="900" b="1" dirty="0"/>
              <a:t>　</a:t>
            </a:r>
            <a:br>
              <a:rPr lang="en-US" altLang="ja-JP" b="1" dirty="0"/>
            </a:br>
            <a:r>
              <a:rPr lang="ja-JP" altLang="ja-JP" sz="3100" b="1" dirty="0"/>
              <a:t>恐れることはない、わたしはあな たと共にいる神。</a:t>
            </a:r>
            <a:br>
              <a:rPr lang="en-US" altLang="ja-JP" sz="3100" b="1" dirty="0"/>
            </a:br>
            <a:r>
              <a:rPr lang="ja-JP" altLang="ja-JP" sz="3100" b="1" dirty="0"/>
              <a:t>たじろぐな、わたしは あなたの神。勢いを与えてあなたを助け /わたしの救いの右の手であなたを支え る。</a:t>
            </a:r>
            <a:br>
              <a:rPr lang="en-US" altLang="ja-JP" sz="3100" b="1" dirty="0"/>
            </a:br>
            <a:r>
              <a:rPr lang="ja-JP" altLang="en-US" sz="900" b="1" dirty="0"/>
              <a:t>　</a:t>
            </a:r>
            <a:br>
              <a:rPr lang="en-US" altLang="ja-JP" sz="3100" b="1" dirty="0"/>
            </a:br>
            <a:r>
              <a:rPr lang="ja-JP" altLang="ja-JP" b="1" dirty="0"/>
              <a:t>この節で神はあなたにどのような素晴らしい約束をさ れていますか。</a:t>
            </a:r>
            <a:br>
              <a:rPr lang="en-US" altLang="ja-JP" b="1" dirty="0"/>
            </a:br>
            <a:r>
              <a:rPr lang="ja-JP" altLang="ja-JP" b="1" dirty="0"/>
              <a:t>それらは今のあなたの人生に</a:t>
            </a:r>
            <a:br>
              <a:rPr lang="en-US" altLang="ja-JP" b="1" dirty="0"/>
            </a:br>
            <a:r>
              <a:rPr lang="ja-JP" altLang="ja-JP" b="1" dirty="0"/>
              <a:t>どんな希望を与えてくれますか。</a:t>
            </a:r>
            <a:endParaRPr kumimoji="1" lang="ja-JP" altLang="en-US" b="1" dirty="0"/>
          </a:p>
        </p:txBody>
      </p:sp>
    </p:spTree>
    <p:extLst>
      <p:ext uri="{BB962C8B-B14F-4D97-AF65-F5344CB8AC3E}">
        <p14:creationId xmlns:p14="http://schemas.microsoft.com/office/powerpoint/2010/main" val="313315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0"/>
            <a:ext cx="8450827" cy="707886"/>
          </a:xfrm>
          <a:prstGeom prst="rect">
            <a:avLst/>
          </a:prstGeom>
          <a:noFill/>
          <a:effectLst>
            <a:outerShdw blurRad="50800" dist="12700" dir="2700000" algn="tl" rotWithShape="0">
              <a:prstClr val="black"/>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rPr>
              <a:t>コリントの信徒へのパウロの手紙</a:t>
            </a:r>
            <a:endParaRPr kumimoji="0" lang="en" sz="4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2D3051C0-2766-5737-CE6E-D94745929424}"/>
              </a:ext>
            </a:extLst>
          </p:cNvPr>
          <p:cNvSpPr txBox="1"/>
          <p:nvPr/>
        </p:nvSpPr>
        <p:spPr>
          <a:xfrm>
            <a:off x="88489" y="593746"/>
            <a:ext cx="8070008" cy="707886"/>
          </a:xfrm>
          <a:prstGeom prst="rect">
            <a:avLst/>
          </a:prstGeom>
          <a:noFill/>
        </p:spPr>
        <p:txBody>
          <a:bodyPr wrap="square">
            <a:spAutoFit/>
          </a:bodyPr>
          <a:lstStyle/>
          <a:p>
            <a:pPr lvl="0" algn="ctr">
              <a:defRPr/>
            </a:pPr>
            <a:r>
              <a:rPr lang="ja-JP" altLang="en-US" sz="2000" b="1" dirty="0">
                <a:solidFill>
                  <a:srgbClr val="3399FF">
                    <a:lumMod val="20000"/>
                    <a:lumOff val="80000"/>
                  </a:srgbClr>
                </a:solidFill>
                <a:effectLst>
                  <a:outerShdw blurRad="38100" dist="38100" dir="2700000" algn="tl">
                    <a:srgbClr val="000000">
                      <a:alpha val="43137"/>
                    </a:srgbClr>
                  </a:outerShdw>
                </a:effectLst>
                <a:latin typeface="+mn-ea"/>
              </a:rPr>
              <a:t>わたしの兄弟たちよ。実は、クロエの家の者たちから、あなたがたの間に争いがあると聞かされている。</a:t>
            </a:r>
            <a:r>
              <a:rPr kumimoji="0" lang="en" sz="2000" b="1" i="0" u="none" strike="noStrike" kern="1200" cap="none" spc="0" normalizeH="0" baseline="0" noProof="0" dirty="0">
                <a:ln>
                  <a:noFill/>
                </a:ln>
                <a:solidFill>
                  <a:srgbClr val="3399FF">
                    <a:lumMod val="20000"/>
                    <a:lumOff val="80000"/>
                  </a:srgbClr>
                </a:solidFill>
                <a:effectLst>
                  <a:outerShdw blurRad="38100" dist="38100" dir="2700000" algn="tl">
                    <a:srgbClr val="000000">
                      <a:alpha val="43137"/>
                    </a:srgbClr>
                  </a:outerShdw>
                </a:effectLst>
                <a:uLnTx/>
                <a:uFillTx/>
                <a:latin typeface="+mn-ea"/>
              </a:rPr>
              <a:t>(1 </a:t>
            </a:r>
            <a:r>
              <a:rPr kumimoji="0" lang="ja-JP" altLang="en-US" sz="2000" b="1" i="0" u="none" strike="noStrike" kern="1200" cap="none" spc="0" normalizeH="0" baseline="0" noProof="0" dirty="0">
                <a:ln>
                  <a:noFill/>
                </a:ln>
                <a:solidFill>
                  <a:srgbClr val="3399FF">
                    <a:lumMod val="20000"/>
                    <a:lumOff val="80000"/>
                  </a:srgbClr>
                </a:solidFill>
                <a:effectLst>
                  <a:outerShdw blurRad="38100" dist="38100" dir="2700000" algn="tl">
                    <a:srgbClr val="000000">
                      <a:alpha val="43137"/>
                    </a:srgbClr>
                  </a:outerShdw>
                </a:effectLst>
                <a:uLnTx/>
                <a:uFillTx/>
                <a:latin typeface="+mn-ea"/>
              </a:rPr>
              <a:t>コリント</a:t>
            </a:r>
            <a:r>
              <a:rPr kumimoji="0" lang="en" sz="2000" b="1" i="0" u="none" strike="noStrike" kern="1200" cap="none" spc="0" normalizeH="0" baseline="0" noProof="0" dirty="0">
                <a:ln>
                  <a:noFill/>
                </a:ln>
                <a:solidFill>
                  <a:srgbClr val="3399FF">
                    <a:lumMod val="20000"/>
                    <a:lumOff val="80000"/>
                  </a:srgbClr>
                </a:solidFill>
                <a:effectLst>
                  <a:outerShdw blurRad="38100" dist="38100" dir="2700000" algn="tl">
                    <a:srgbClr val="000000">
                      <a:alpha val="43137"/>
                    </a:srgbClr>
                  </a:outerShdw>
                </a:effectLst>
                <a:uLnTx/>
                <a:uFillTx/>
                <a:latin typeface="+mn-ea"/>
              </a:rPr>
              <a:t> 1:11)</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1440552052"/>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4311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a:extLst>
            <a:ext uri="{FF2B5EF4-FFF2-40B4-BE49-F238E27FC236}">
              <a16:creationId xmlns:a16="http://schemas.microsoft.com/office/drawing/2014/main" id="{F90AF68B-26B8-14A7-6BD0-C5033CA7C50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754F982-5DBF-FF88-5835-DAD8794007C1}"/>
              </a:ext>
            </a:extLst>
          </p:cNvPr>
          <p:cNvSpPr>
            <a:spLocks noGrp="1"/>
          </p:cNvSpPr>
          <p:nvPr>
            <p:ph type="title"/>
          </p:nvPr>
        </p:nvSpPr>
        <p:spPr>
          <a:xfrm>
            <a:off x="838200" y="2766218"/>
            <a:ext cx="10515600" cy="1325563"/>
          </a:xfrm>
        </p:spPr>
        <p:txBody>
          <a:bodyPr>
            <a:normAutofit fontScale="90000"/>
          </a:bodyPr>
          <a:lstStyle/>
          <a:p>
            <a:pPr algn="ctr"/>
            <a:r>
              <a:rPr lang="ja-JP" altLang="ja-JP" b="1" dirty="0"/>
              <a:t>Ⅱコリント 2:4 をもう一度読んでください。</a:t>
            </a:r>
            <a:br>
              <a:rPr lang="en-US" altLang="ja-JP" b="1" dirty="0"/>
            </a:br>
            <a:r>
              <a:rPr lang="ja-JP" altLang="en-US" sz="900" b="1" dirty="0"/>
              <a:t>　　</a:t>
            </a:r>
            <a:br>
              <a:rPr lang="en-US" altLang="ja-JP" b="1" dirty="0"/>
            </a:br>
            <a:r>
              <a:rPr lang="ja-JP" altLang="ja-JP" sz="3100" b="1" dirty="0"/>
              <a:t>わたしは、悩みと愁いに満ちた心で、 涙ながらに手紙を</a:t>
            </a:r>
            <a:br>
              <a:rPr lang="en-US" altLang="ja-JP" sz="3100" b="1" dirty="0"/>
            </a:br>
            <a:r>
              <a:rPr lang="ja-JP" altLang="ja-JP" sz="3100" b="1" dirty="0"/>
              <a:t>書きました。あなたが たを悲しませるためではなく、</a:t>
            </a:r>
            <a:br>
              <a:rPr lang="en-US" altLang="ja-JP" sz="3100" b="1" dirty="0"/>
            </a:br>
            <a:r>
              <a:rPr lang="ja-JP" altLang="ja-JP" sz="3100" b="1" dirty="0"/>
              <a:t>わたしが あなたがたに対してあふれるほど抱いて いる愛を</a:t>
            </a:r>
            <a:br>
              <a:rPr lang="en-US" altLang="ja-JP" sz="3100" b="1" dirty="0"/>
            </a:br>
            <a:r>
              <a:rPr lang="ja-JP" altLang="ja-JP" sz="3100" b="1" dirty="0"/>
              <a:t>知ってもらうためでした。</a:t>
            </a:r>
            <a:br>
              <a:rPr lang="en-US" altLang="ja-JP" sz="3100" b="1" dirty="0"/>
            </a:br>
            <a:r>
              <a:rPr lang="ja-JP" altLang="en-US" sz="900" b="1" dirty="0"/>
              <a:t>　</a:t>
            </a:r>
            <a:br>
              <a:rPr lang="en-US" altLang="ja-JP" b="1" dirty="0"/>
            </a:br>
            <a:r>
              <a:rPr lang="ja-JP" altLang="ja-JP" b="1" dirty="0"/>
              <a:t>この聖句は、パウロがこれらの人々を</a:t>
            </a:r>
            <a:br>
              <a:rPr lang="en-US" altLang="ja-JP" b="1" dirty="0"/>
            </a:br>
            <a:r>
              <a:rPr lang="ja-JP" altLang="ja-JP" b="1" dirty="0"/>
              <a:t>ど れほど気にかけていたか、</a:t>
            </a:r>
            <a:br>
              <a:rPr lang="en-US" altLang="ja-JP" b="1" dirty="0"/>
            </a:br>
            <a:r>
              <a:rPr lang="ja-JP" altLang="ja-JP" b="1" dirty="0"/>
              <a:t>あなたにどのように伝えていますか。</a:t>
            </a:r>
            <a:br>
              <a:rPr lang="en-US" altLang="ja-JP" b="1" dirty="0"/>
            </a:br>
            <a:r>
              <a:rPr lang="ja-JP" altLang="ja-JP" b="1" dirty="0"/>
              <a:t>それに対して、あな たの心には他者への愛がどれほどあるでしょうか。</a:t>
            </a:r>
            <a:endParaRPr kumimoji="1" lang="ja-JP" altLang="en-US" b="1" dirty="0"/>
          </a:p>
        </p:txBody>
      </p:sp>
    </p:spTree>
    <p:extLst>
      <p:ext uri="{BB962C8B-B14F-4D97-AF65-F5344CB8AC3E}">
        <p14:creationId xmlns:p14="http://schemas.microsoft.com/office/powerpoint/2010/main" val="248263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667371"/>
            <a:ext cx="9151607" cy="5693866"/>
          </a:xfrm>
          <a:prstGeom prst="rect">
            <a:avLst/>
          </a:prstGeom>
          <a:noFill/>
        </p:spPr>
        <p:txBody>
          <a:bodyPr wrap="square">
            <a:spAutoFit/>
          </a:bodyPr>
          <a:lstStyle/>
          <a:p>
            <a:pPr lvl="0">
              <a:spcBef>
                <a:spcPts val="600"/>
              </a:spcBef>
              <a:defRPr/>
            </a:pPr>
            <a:r>
              <a:rPr lang="ja-JP" altLang="ja-JP" sz="2600" b="1" dirty="0"/>
              <a:t>大都会における神の使命者たちは、救いのよきおとずれを</a:t>
            </a:r>
            <a:r>
              <a:rPr lang="ja-JP" altLang="en-US" sz="2600" b="1" dirty="0"/>
              <a:t>　</a:t>
            </a:r>
            <a:r>
              <a:rPr lang="ja-JP" altLang="ja-JP" sz="2600" b="1" dirty="0"/>
              <a:t>伝える一方において、当面しなければならない罪悪、不正、堕落などについて失望してはならないのである。主は、罪悪に満ちたコリントにおいて使徒パウロにお与えになったのと同じ言葉をもって、こうしたすべての働き人を励まされる</a:t>
            </a:r>
            <a:r>
              <a:rPr lang="ja-JP" altLang="en-US" sz="2600" b="1" dirty="0"/>
              <a:t>　</a:t>
            </a:r>
            <a:r>
              <a:rPr lang="ja-JP" altLang="ja-JP" sz="2600" b="1" dirty="0"/>
              <a:t>のである。「恐れるな。語りつづけよ、黙っているな。</a:t>
            </a:r>
            <a:r>
              <a:rPr lang="ja-JP" altLang="en-US" sz="2600" b="1" dirty="0"/>
              <a:t>　　</a:t>
            </a:r>
            <a:r>
              <a:rPr lang="ja-JP" altLang="ja-JP" sz="2600" b="1" dirty="0"/>
              <a:t>あなたには、わたしがついている。だれもあなたを襲って、危害を加えるようなことはない。この町には、わたしの民が大ぜいいる」（使徒行伝18:9、10）。</a:t>
            </a:r>
            <a:r>
              <a:rPr lang="en-US" altLang="ja-JP" sz="2600" b="1" dirty="0"/>
              <a:t>〔</a:t>
            </a:r>
            <a:r>
              <a:rPr lang="ja-JP" altLang="en-US" sz="2600" b="1" dirty="0"/>
              <a:t>・・・</a:t>
            </a:r>
            <a:r>
              <a:rPr lang="en-US" altLang="ja-JP" sz="2600" b="1" dirty="0"/>
              <a:t>〕</a:t>
            </a:r>
            <a:r>
              <a:rPr lang="ja-JP" altLang="ja-JP" sz="2600" b="1" dirty="0"/>
              <a:t>暴力と犯罪に満ちたどの町においても、正しく教えられるならば、</a:t>
            </a:r>
            <a:r>
              <a:rPr lang="ja-JP" altLang="en-US" sz="2600" b="1" dirty="0"/>
              <a:t>　　</a:t>
            </a:r>
            <a:r>
              <a:rPr lang="ja-JP" altLang="ja-JP" sz="2600" b="1" dirty="0"/>
              <a:t>イエスの弟子になることができるものが多くいるのである。このようにして、幾千の人々に救いの真理が伝えられて、</a:t>
            </a:r>
            <a:r>
              <a:rPr lang="ja-JP" altLang="en-US" sz="2600" b="1" dirty="0"/>
              <a:t>　</a:t>
            </a:r>
            <a:r>
              <a:rPr lang="ja-JP" altLang="ja-JP" sz="2600" b="1" dirty="0"/>
              <a:t>キリストを個人的救い主として受け入れるようになるので</a:t>
            </a:r>
            <a:r>
              <a:rPr lang="ja-JP" altLang="en-US" sz="2600" b="1" dirty="0"/>
              <a:t>　</a:t>
            </a:r>
            <a:r>
              <a:rPr lang="ja-JP" altLang="ja-JP" sz="2600" b="1" dirty="0"/>
              <a:t>ある。</a:t>
            </a: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EE48D9C9-45EB-8498-138D-4C2BFF388872}"/>
              </a:ext>
            </a:extLst>
          </p:cNvPr>
          <p:cNvSpPr txBox="1"/>
          <p:nvPr/>
        </p:nvSpPr>
        <p:spPr>
          <a:xfrm>
            <a:off x="7165775" y="6000443"/>
            <a:ext cx="329090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a:t>
            </a:r>
            <a:r>
              <a:rPr kumimoji="0" lang="ja-JP" altLang="en-US" sz="1600" b="1" i="0" u="none" strike="noStrike" kern="1200" cap="none" spc="0" normalizeH="0" baseline="0" noProof="0" dirty="0">
                <a:ln>
                  <a:noFill/>
                </a:ln>
                <a:solidFill>
                  <a:prstClr val="black"/>
                </a:solidFill>
                <a:effectLst/>
                <a:uLnTx/>
                <a:uFillTx/>
                <a:latin typeface="Aptos" panose="02110004020202020204"/>
                <a:ea typeface="+mn-ea"/>
                <a:cs typeface="+mn-cs"/>
              </a:rPr>
              <a:t>ホワイト</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ja-JP" altLang="en-US" sz="1600" b="1" i="0" u="none" strike="noStrike" kern="1200" cap="none" spc="0" normalizeH="0" baseline="0" noProof="0" dirty="0">
                <a:ln>
                  <a:noFill/>
                </a:ln>
                <a:solidFill>
                  <a:prstClr val="black"/>
                </a:solidFill>
                <a:effectLst/>
                <a:uLnTx/>
                <a:uFillTx/>
                <a:latin typeface="Aptos" panose="02110004020202020204"/>
                <a:ea typeface="+mn-ea"/>
                <a:cs typeface="+mn-cs"/>
              </a:rPr>
              <a:t>国と指導者　第</a:t>
            </a:r>
            <a:r>
              <a:rPr kumimoji="0" lang="en-US" altLang="ja-JP" sz="1600" b="1" i="0" u="none" strike="noStrike" kern="1200" cap="none" spc="0" normalizeH="0" baseline="0" noProof="0" dirty="0">
                <a:ln>
                  <a:noFill/>
                </a:ln>
                <a:solidFill>
                  <a:prstClr val="black"/>
                </a:solidFill>
                <a:effectLst/>
                <a:uLnTx/>
                <a:uFillTx/>
                <a:latin typeface="Aptos" panose="02110004020202020204"/>
                <a:ea typeface="+mn-ea"/>
                <a:cs typeface="+mn-cs"/>
              </a:rPr>
              <a:t>22</a:t>
            </a:r>
            <a:r>
              <a:rPr kumimoji="0" lang="ja-JP" altLang="en-US" sz="1600" b="1" i="0" u="none" strike="noStrike" kern="1200" cap="none" spc="0" normalizeH="0" baseline="0" noProof="0" dirty="0">
                <a:ln>
                  <a:noFill/>
                </a:ln>
                <a:solidFill>
                  <a:prstClr val="black"/>
                </a:solidFill>
                <a:effectLst/>
                <a:uLnTx/>
                <a:uFillTx/>
                <a:latin typeface="Aptos" panose="02110004020202020204"/>
                <a:ea typeface="+mn-ea"/>
                <a:cs typeface="+mn-cs"/>
              </a:rPr>
              <a:t>章</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58437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137160" y="305068"/>
            <a:ext cx="2834640" cy="6617196"/>
          </a:xfrm>
          <a:prstGeom prst="rect">
            <a:avLst/>
          </a:prstGeom>
          <a:noFill/>
        </p:spPr>
        <p:txBody>
          <a:bodyPr wrap="square">
            <a:spAutoFit/>
          </a:bodyPr>
          <a:lstStyle/>
          <a:p>
            <a:pPr lvl="0">
              <a:defRPr/>
            </a:pPr>
            <a:r>
              <a:rPr lang="ja-JP" altLang="en-US" sz="2400" b="1" dirty="0">
                <a:solidFill>
                  <a:prstClr val="white"/>
                </a:solidFill>
                <a:effectLst>
                  <a:outerShdw blurRad="38100" dist="38100" dir="2700000" algn="tl">
                    <a:srgbClr val="000000">
                      <a:alpha val="43137"/>
                    </a:srgbClr>
                  </a:outerShdw>
                </a:effectLst>
                <a:latin typeface="+mn-ea"/>
              </a:rPr>
              <a:t>すると、ある夜、幻のうちに主が　パウロに言われた、「恐れるな。　　語りつづけよ、黙っているな。</a:t>
            </a:r>
          </a:p>
          <a:p>
            <a:pPr lvl="0">
              <a:defRPr/>
            </a:pPr>
            <a:r>
              <a:rPr lang="ja-JP" altLang="en-US" sz="2400" b="1" dirty="0">
                <a:solidFill>
                  <a:prstClr val="white"/>
                </a:solidFill>
                <a:effectLst>
                  <a:outerShdw blurRad="38100" dist="38100" dir="2700000" algn="tl">
                    <a:srgbClr val="000000">
                      <a:alpha val="43137"/>
                    </a:srgbClr>
                  </a:outerShdw>
                </a:effectLst>
                <a:latin typeface="+mn-ea"/>
              </a:rPr>
              <a:t> あなたには、　　わたしがついて　いる。だれも　　あなたを襲って、危害を加える　　ようなことはない。この町には、　　わたしの民が　　大ぜいいる」。</a:t>
            </a:r>
            <a:endParaRPr lang="en-US" altLang="ja-JP" sz="2400" b="1" dirty="0">
              <a:solidFill>
                <a:prstClr val="white"/>
              </a:solidFill>
              <a:effectLst>
                <a:outerShdw blurRad="38100" dist="38100" dir="2700000" algn="tl">
                  <a:srgbClr val="000000">
                    <a:alpha val="43137"/>
                  </a:srgbClr>
                </a:outerShdw>
              </a:effectLst>
              <a:latin typeface="+mn-ea"/>
            </a:endParaRPr>
          </a:p>
          <a:p>
            <a:pPr lvl="0">
              <a:defRPr/>
            </a:pPr>
            <a:b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b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a:t>
            </a:r>
            <a:r>
              <a:rPr lang="ja-JP" altLang="en-US" sz="2000" b="1" dirty="0">
                <a:solidFill>
                  <a:prstClr val="white"/>
                </a:solidFill>
                <a:effectLst>
                  <a:outerShdw blurRad="38100" dist="38100" dir="2700000" algn="tl">
                    <a:srgbClr val="000000">
                      <a:alpha val="43137"/>
                    </a:srgbClr>
                  </a:outerShdw>
                </a:effectLst>
                <a:latin typeface="+mn-ea"/>
              </a:rPr>
              <a:t>使徒行伝</a:t>
            </a: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 18:9, 10, </a:t>
            </a:r>
            <a:r>
              <a:rPr kumimoji="0"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　</a:t>
            </a:r>
            <a:r>
              <a:rPr lang="ja-JP" altLang="en-US" sz="2000" b="1" dirty="0">
                <a:solidFill>
                  <a:prstClr val="white"/>
                </a:solidFill>
                <a:effectLst>
                  <a:outerShdw blurRad="38100" dist="38100" dir="2700000" algn="tl">
                    <a:srgbClr val="000000">
                      <a:alpha val="43137"/>
                    </a:srgbClr>
                  </a:outerShdw>
                </a:effectLst>
                <a:latin typeface="+mn-ea"/>
              </a:rPr>
              <a:t>口語訳聖書</a:t>
            </a: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a:t>
            </a:r>
          </a:p>
        </p:txBody>
      </p:sp>
      <p:sp>
        <p:nvSpPr>
          <p:cNvPr id="3" name="テキスト ボックス 3">
            <a:extLst>
              <a:ext uri="{FF2B5EF4-FFF2-40B4-BE49-F238E27FC236}">
                <a16:creationId xmlns:a16="http://schemas.microsoft.com/office/drawing/2014/main" id="{62CC7D6E-EB90-4107-3644-018FA51723EF}"/>
              </a:ext>
            </a:extLst>
          </p:cNvPr>
          <p:cNvSpPr txBox="1"/>
          <p:nvPr/>
        </p:nvSpPr>
        <p:spPr>
          <a:xfrm>
            <a:off x="8449056" y="0"/>
            <a:ext cx="3742944" cy="707886"/>
          </a:xfrm>
          <a:prstGeom prst="rect">
            <a:avLst/>
          </a:prstGeom>
          <a:solidFill>
            <a:schemeClr val="bg1"/>
          </a:solidFill>
          <a:ln>
            <a:solidFill>
              <a:schemeClr val="bg1"/>
            </a:solidFill>
          </a:ln>
        </p:spPr>
        <p:txBody>
          <a:bodyPr wrap="square">
            <a:spAutoFit/>
          </a:bodyPr>
          <a:ls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2026</a:t>
            </a:r>
            <a:r>
              <a:rPr kumimoji="0" lang="ja-JP" altLang="en-US"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年</a:t>
            </a:r>
            <a:r>
              <a:rPr kumimoji="0" lang="en-US" altLang="ja-JP"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7</a:t>
            </a:r>
            <a:r>
              <a:rPr kumimoji="0" lang="ja-JP" altLang="en-US"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月</a:t>
            </a:r>
            <a:r>
              <a:rPr kumimoji="0" lang="en-US" altLang="ja-JP"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4</a:t>
            </a:r>
            <a:r>
              <a:rPr kumimoji="0" lang="ja-JP" altLang="en-US"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日　第</a:t>
            </a:r>
            <a:r>
              <a:rPr kumimoji="0" lang="en-US" altLang="ja-JP"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1</a:t>
            </a:r>
            <a:r>
              <a:rPr kumimoji="0" lang="ja-JP" altLang="en-US"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課</a:t>
            </a:r>
            <a:endParaRPr kumimoji="0" lang="en-US" altLang="ja-JP"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4F5F6E"/>
                </a:solidFill>
                <a:effectLst/>
                <a:uLnTx/>
                <a:uFillTx/>
                <a:latin typeface="+mn-lt"/>
                <a:ea typeface="+mn-ea"/>
                <a:cs typeface="+mn-cs"/>
              </a:rPr>
              <a:t>コリントにおけるパウロの働き</a:t>
            </a:r>
            <a:endParaRPr kumimoji="0" lang="en" altLang="ja-JP" sz="2000" b="1" i="0" u="none" strike="noStrike" kern="1200" cap="none" spc="0" normalizeH="0" baseline="0" noProof="0" dirty="0">
              <a:ln>
                <a:noFill/>
              </a:ln>
              <a:solidFill>
                <a:srgbClr val="4F5F6E"/>
              </a:solidFill>
              <a:effectLst/>
              <a:uLnTx/>
              <a:uFillTx/>
              <a:latin typeface="+mn-lt"/>
              <a:ea typeface="+mn-ea"/>
              <a:cs typeface="+mn-cs"/>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160020" y="349329"/>
            <a:ext cx="2834640" cy="6247864"/>
          </a:xfrm>
          <a:prstGeom prst="rect">
            <a:avLst/>
          </a:prstGeom>
          <a:noFill/>
        </p:spPr>
        <p:txBody>
          <a:bodyPr wrap="square">
            <a:spAutoFit/>
          </a:bodyPr>
          <a:lstStyle/>
          <a:p>
            <a:pPr lvl="0">
              <a:defRPr/>
            </a:pPr>
            <a:r>
              <a:rPr lang="ja-JP" altLang="en-US" sz="2400" b="1" dirty="0">
                <a:solidFill>
                  <a:prstClr val="white"/>
                </a:solidFill>
                <a:effectLst>
                  <a:outerShdw blurRad="38100" dist="38100" dir="2700000" algn="tl">
                    <a:srgbClr val="000000">
                      <a:alpha val="43137"/>
                    </a:srgbClr>
                  </a:outerShdw>
                </a:effectLst>
                <a:latin typeface="+mn-ea"/>
              </a:rPr>
              <a:t>ある夜のこと、主は幻の中でパウロにこう言われた。「恐れるな。　　語り続けよ。　　黙っているな。</a:t>
            </a:r>
          </a:p>
          <a:p>
            <a:pPr lvl="0">
              <a:defRPr/>
            </a:pPr>
            <a:r>
              <a:rPr lang="ja-JP" altLang="en-US" sz="2400" b="1" dirty="0">
                <a:solidFill>
                  <a:prstClr val="white"/>
                </a:solidFill>
                <a:effectLst>
                  <a:outerShdw blurRad="38100" dist="38100" dir="2700000" algn="tl">
                    <a:srgbClr val="000000">
                      <a:alpha val="43137"/>
                    </a:srgbClr>
                  </a:outerShdw>
                </a:effectLst>
                <a:latin typeface="+mn-ea"/>
              </a:rPr>
              <a:t> わたしがあなたと共にいる。だから、あなたを襲って　危害を加える者はない。この町には、わたしの民が　　大勢いるからだ。」。</a:t>
            </a:r>
            <a:endParaRPr lang="en-US" altLang="ja-JP" sz="2400" b="1" dirty="0">
              <a:solidFill>
                <a:prstClr val="white"/>
              </a:solidFill>
              <a:effectLst>
                <a:outerShdw blurRad="38100" dist="38100" dir="2700000" algn="tl">
                  <a:srgbClr val="000000">
                    <a:alpha val="43137"/>
                  </a:srgbClr>
                </a:outerShdw>
              </a:effectLst>
              <a:latin typeface="+mn-ea"/>
            </a:endParaRPr>
          </a:p>
          <a:p>
            <a:pPr lvl="0">
              <a:defRPr/>
            </a:pPr>
            <a:b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b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a:t>
            </a:r>
            <a:r>
              <a:rPr lang="ja-JP" altLang="en-US" sz="2000" b="1" dirty="0">
                <a:solidFill>
                  <a:prstClr val="white"/>
                </a:solidFill>
                <a:effectLst>
                  <a:outerShdw blurRad="38100" dist="38100" dir="2700000" algn="tl">
                    <a:srgbClr val="000000">
                      <a:alpha val="43137"/>
                    </a:srgbClr>
                  </a:outerShdw>
                </a:effectLst>
                <a:latin typeface="+mn-ea"/>
              </a:rPr>
              <a:t>使徒行伝</a:t>
            </a: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 18:9, 10, </a:t>
            </a:r>
            <a:r>
              <a:rPr kumimoji="0"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　　新共同</a:t>
            </a:r>
            <a:r>
              <a:rPr lang="ja-JP" altLang="en-US" sz="2000" b="1" dirty="0">
                <a:solidFill>
                  <a:prstClr val="white"/>
                </a:solidFill>
                <a:effectLst>
                  <a:outerShdw blurRad="38100" dist="38100" dir="2700000" algn="tl">
                    <a:srgbClr val="000000">
                      <a:alpha val="43137"/>
                    </a:srgbClr>
                  </a:outerShdw>
                </a:effectLst>
                <a:latin typeface="+mn-ea"/>
              </a:rPr>
              <a:t>訳聖書</a:t>
            </a: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a:t>
            </a:r>
          </a:p>
        </p:txBody>
      </p:sp>
      <p:sp>
        <p:nvSpPr>
          <p:cNvPr id="4" name="テキスト ボックス 3">
            <a:extLst>
              <a:ext uri="{FF2B5EF4-FFF2-40B4-BE49-F238E27FC236}">
                <a16:creationId xmlns:a16="http://schemas.microsoft.com/office/drawing/2014/main" id="{8E1F4053-89F7-3AFE-1BC8-003877E42CEC}"/>
              </a:ext>
            </a:extLst>
          </p:cNvPr>
          <p:cNvSpPr txBox="1"/>
          <p:nvPr/>
        </p:nvSpPr>
        <p:spPr>
          <a:xfrm>
            <a:off x="8449056" y="0"/>
            <a:ext cx="3742944" cy="707886"/>
          </a:xfrm>
          <a:prstGeom prst="rect">
            <a:avLst/>
          </a:prstGeom>
          <a:solidFill>
            <a:schemeClr val="bg1"/>
          </a:solidFill>
          <a:ln>
            <a:solidFill>
              <a:schemeClr val="bg1"/>
            </a:solidFill>
          </a:ln>
        </p:spPr>
        <p:txBody>
          <a:bodyPr wrap="square">
            <a:spAutoFit/>
          </a:bodyPr>
          <a:ls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2026</a:t>
            </a:r>
            <a:r>
              <a:rPr kumimoji="0" lang="ja-JP" altLang="en-US"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年</a:t>
            </a:r>
            <a:r>
              <a:rPr kumimoji="0" lang="en-US" altLang="ja-JP"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7</a:t>
            </a:r>
            <a:r>
              <a:rPr kumimoji="0" lang="ja-JP" altLang="en-US"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月</a:t>
            </a:r>
            <a:r>
              <a:rPr kumimoji="0" lang="en-US" altLang="ja-JP"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4</a:t>
            </a:r>
            <a:r>
              <a:rPr kumimoji="0" lang="ja-JP" altLang="en-US"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日　第</a:t>
            </a:r>
            <a:r>
              <a:rPr kumimoji="0" lang="en-US" altLang="ja-JP"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1</a:t>
            </a:r>
            <a:r>
              <a:rPr kumimoji="0" lang="ja-JP" altLang="en-US"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rPr>
              <a:t>課</a:t>
            </a:r>
            <a:endParaRPr kumimoji="0" lang="en-US" altLang="ja-JP" sz="2000" b="1" i="0" u="none" strike="noStrike" kern="1200" cap="none" spc="0" normalizeH="0" baseline="0" noProof="0" dirty="0">
              <a:ln>
                <a:noFill/>
              </a:ln>
              <a:solidFill>
                <a:srgbClr val="4F5F6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4F5F6E"/>
                </a:solidFill>
                <a:effectLst/>
                <a:uLnTx/>
                <a:uFillTx/>
                <a:latin typeface="+mn-lt"/>
                <a:ea typeface="+mn-ea"/>
                <a:cs typeface="+mn-cs"/>
              </a:rPr>
              <a:t>コリントにおけるパウロの働き</a:t>
            </a:r>
            <a:endParaRPr kumimoji="0" lang="en" altLang="ja-JP" sz="2000" b="1" i="0" u="none" strike="noStrike" kern="1200" cap="none" spc="0" normalizeH="0" baseline="0" noProof="0" dirty="0">
              <a:ln>
                <a:noFill/>
              </a:ln>
              <a:solidFill>
                <a:srgbClr val="4F5F6E"/>
              </a:solidFill>
              <a:effectLst/>
              <a:uLnTx/>
              <a:uFillTx/>
              <a:latin typeface="+mn-lt"/>
              <a:ea typeface="+mn-ea"/>
              <a:cs typeface="+mn-cs"/>
            </a:endParaRPr>
          </a:p>
        </p:txBody>
      </p:sp>
    </p:spTree>
    <p:extLst>
      <p:ext uri="{BB962C8B-B14F-4D97-AF65-F5344CB8AC3E}">
        <p14:creationId xmlns:p14="http://schemas.microsoft.com/office/powerpoint/2010/main" val="177947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593219007"/>
              </p:ext>
            </p:extLst>
          </p:nvPr>
        </p:nvGraphicFramePr>
        <p:xfrm>
          <a:off x="5109323" y="3505200"/>
          <a:ext cx="6975101"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111388" y="280957"/>
            <a:ext cx="7172325" cy="707886"/>
          </a:xfrm>
          <a:prstGeom prst="rect">
            <a:avLst/>
          </a:prstGeom>
          <a:noFill/>
        </p:spPr>
        <p:txBody>
          <a:bodyPr wrap="square" rtlCol="0">
            <a:spAutoFit/>
          </a:bodyPr>
          <a:lstStyle/>
          <a:p>
            <a:pPr lvl="0">
              <a:spcBef>
                <a:spcPts val="600"/>
              </a:spcBef>
              <a:defRPr/>
            </a:pPr>
            <a:r>
              <a:rPr lang="en-US" altLang="ja-JP" sz="2000" b="1" dirty="0">
                <a:solidFill>
                  <a:prstClr val="black"/>
                </a:solidFill>
              </a:rPr>
              <a:t>『</a:t>
            </a:r>
            <a:r>
              <a:rPr lang="ja-JP" altLang="en-US" sz="2000" b="1" dirty="0">
                <a:solidFill>
                  <a:prstClr val="black"/>
                </a:solidFill>
              </a:rPr>
              <a:t>ローマ人への手紙</a:t>
            </a:r>
            <a:r>
              <a:rPr lang="en-US" altLang="ja-JP" sz="2000" b="1" dirty="0">
                <a:solidFill>
                  <a:prstClr val="black"/>
                </a:solidFill>
              </a:rPr>
              <a:t>』</a:t>
            </a:r>
            <a:r>
              <a:rPr lang="ja-JP" altLang="en-US" sz="2000" b="1" dirty="0">
                <a:solidFill>
                  <a:prstClr val="black"/>
                </a:solidFill>
              </a:rPr>
              <a:t>に次いで、</a:t>
            </a:r>
            <a:r>
              <a:rPr lang="en-US" altLang="ja-JP" sz="2000" b="1" dirty="0">
                <a:solidFill>
                  <a:prstClr val="black"/>
                </a:solidFill>
              </a:rPr>
              <a:t>『</a:t>
            </a:r>
            <a:r>
              <a:rPr lang="ja-JP" altLang="en-US" sz="2000" b="1" dirty="0">
                <a:solidFill>
                  <a:prstClr val="black"/>
                </a:solidFill>
              </a:rPr>
              <a:t>コリント人への手紙</a:t>
            </a:r>
            <a:r>
              <a:rPr lang="en-US" altLang="ja-JP" sz="2000" b="1" dirty="0">
                <a:solidFill>
                  <a:prstClr val="black"/>
                </a:solidFill>
              </a:rPr>
              <a:t>』</a:t>
            </a:r>
            <a:r>
              <a:rPr lang="ja-JP" altLang="en-US" sz="2000" b="1" dirty="0">
                <a:solidFill>
                  <a:prstClr val="black"/>
                </a:solidFill>
              </a:rPr>
              <a:t>は、パウロが書いた手紙の中で最も長いものです。</a:t>
            </a: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5947" r="3969"/>
          <a:stretch>
            <a:fillRect/>
          </a:stretch>
        </p:blipFill>
        <p:spPr>
          <a:xfrm>
            <a:off x="200026" y="3505200"/>
            <a:ext cx="4667809"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111388" y="2454414"/>
            <a:ext cx="7172322" cy="707886"/>
          </a:xfrm>
          <a:prstGeom prst="rect">
            <a:avLst/>
          </a:prstGeom>
          <a:noFill/>
        </p:spPr>
        <p:txBody>
          <a:bodyPr wrap="square">
            <a:spAutoFit/>
          </a:bodyPr>
          <a:lstStyle/>
          <a:p>
            <a:pPr lvl="0">
              <a:spcBef>
                <a:spcPts val="600"/>
              </a:spcBef>
              <a:defRPr/>
            </a:pPr>
            <a:r>
              <a:rPr lang="ja-JP" altLang="en-US" sz="2000" b="1" dirty="0">
                <a:solidFill>
                  <a:prstClr val="black"/>
                </a:solidFill>
              </a:rPr>
              <a:t>彼のメッセージを正しく理解するためには、まずそれが　　書かれた背景を知らなければなりません。</a:t>
            </a:r>
          </a:p>
        </p:txBody>
      </p:sp>
      <p:sp>
        <p:nvSpPr>
          <p:cNvPr id="11" name="CuadroTexto 10">
            <a:extLst>
              <a:ext uri="{FF2B5EF4-FFF2-40B4-BE49-F238E27FC236}">
                <a16:creationId xmlns:a16="http://schemas.microsoft.com/office/drawing/2014/main" id="{59959C8E-7144-81EE-7A4E-7EAFA7B334A1}"/>
              </a:ext>
            </a:extLst>
          </p:cNvPr>
          <p:cNvSpPr txBox="1"/>
          <p:nvPr/>
        </p:nvSpPr>
        <p:spPr>
          <a:xfrm>
            <a:off x="111388" y="1190773"/>
            <a:ext cx="7327633" cy="1015663"/>
          </a:xfrm>
          <a:prstGeom prst="rect">
            <a:avLst/>
          </a:prstGeom>
          <a:noFill/>
        </p:spPr>
        <p:txBody>
          <a:bodyPr wrap="square">
            <a:spAutoFit/>
          </a:bodyPr>
          <a:lstStyle/>
          <a:p>
            <a:pPr lvl="0">
              <a:spcBef>
                <a:spcPts val="600"/>
              </a:spcBef>
              <a:defRPr/>
            </a:pPr>
            <a:r>
              <a:rPr lang="ja-JP" altLang="en-US" sz="2000" b="1" dirty="0">
                <a:solidFill>
                  <a:prstClr val="black"/>
                </a:solidFill>
                <a:latin typeface="+mn-ea"/>
              </a:rPr>
              <a:t>現存する</a:t>
            </a:r>
            <a:r>
              <a:rPr lang="en-US" altLang="ja-JP" sz="2000" b="1" dirty="0">
                <a:solidFill>
                  <a:prstClr val="black"/>
                </a:solidFill>
                <a:latin typeface="+mn-ea"/>
              </a:rPr>
              <a:t>2</a:t>
            </a:r>
            <a:r>
              <a:rPr lang="ja-JP" altLang="en-US" sz="2000" b="1" dirty="0">
                <a:solidFill>
                  <a:prstClr val="black"/>
                </a:solidFill>
                <a:latin typeface="+mn-ea"/>
              </a:rPr>
              <a:t>通の手紙は、わずか数週間の間に書かれたものです。その中には、兄弟間の摩擦から生じる困難な状況を解決する　ための実践的な助言が記されています。</a:t>
            </a:r>
          </a:p>
        </p:txBody>
      </p:sp>
    </p:spTree>
    <p:extLst>
      <p:ext uri="{BB962C8B-B14F-4D97-AF65-F5344CB8AC3E}">
        <p14:creationId xmlns:p14="http://schemas.microsoft.com/office/powerpoint/2010/main" val="2393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584775"/>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300" normalizeH="0" baseline="0" noProof="0" dirty="0">
                <a:ln w="12700" cmpd="sng">
                  <a:solidFill>
                    <a:srgbClr val="00CC00"/>
                  </a:solidFill>
                  <a:prstDash val="solid"/>
                </a:ln>
                <a:gradFill>
                  <a:gsLst>
                    <a:gs pos="0">
                      <a:srgbClr val="00CC00"/>
                    </a:gs>
                    <a:gs pos="4000">
                      <a:srgbClr val="00CC00">
                        <a:lumMod val="60000"/>
                        <a:lumOff val="40000"/>
                      </a:srgbClr>
                    </a:gs>
                    <a:gs pos="8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神に召されたイエスの使徒、パウロ</a:t>
            </a:r>
            <a:endParaRPr kumimoji="0" lang="en" sz="3200" b="1" i="0" u="none" strike="noStrike" kern="1200" cap="none" spc="300" normalizeH="0" baseline="0" noProof="0" dirty="0">
              <a:ln w="12700" cmpd="sng">
                <a:solidFill>
                  <a:srgbClr val="00CC00"/>
                </a:solidFill>
                <a:prstDash val="solid"/>
              </a:ln>
              <a:gradFill>
                <a:gsLst>
                  <a:gs pos="0">
                    <a:srgbClr val="00CC00"/>
                  </a:gs>
                  <a:gs pos="4000">
                    <a:srgbClr val="00CC00">
                      <a:lumMod val="60000"/>
                      <a:lumOff val="40000"/>
                    </a:srgbClr>
                  </a:gs>
                  <a:gs pos="8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341A0C8-115E-3B7A-8A68-F4F5CBBD8B50}"/>
              </a:ext>
            </a:extLst>
          </p:cNvPr>
          <p:cNvSpPr txBox="1"/>
          <p:nvPr/>
        </p:nvSpPr>
        <p:spPr>
          <a:xfrm>
            <a:off x="3835597" y="520654"/>
            <a:ext cx="8178403" cy="1015663"/>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ja-JP" altLang="en-US" sz="1900" b="1" dirty="0">
                <a:solidFill>
                  <a:srgbClr val="8D30F4">
                    <a:lumMod val="50000"/>
                  </a:srgbClr>
                </a:solidFill>
                <a:latin typeface="+mn-ea"/>
              </a:rPr>
              <a:t>「人々からでもなく、人によってでもなく、イエス・キリストと彼を　　死人の中からよみがえらせた父なる神とによって立てられた　　　　　　使徒パウロ、」　</a:t>
            </a:r>
            <a:r>
              <a:rPr kumimoji="0" lang="en" sz="2000" b="1" i="0" u="none" strike="noStrike" kern="1200" cap="none" spc="0" normalizeH="0" baseline="0" noProof="0" dirty="0">
                <a:ln>
                  <a:noFill/>
                </a:ln>
                <a:solidFill>
                  <a:srgbClr val="8D30F4">
                    <a:lumMod val="50000"/>
                  </a:srgbClr>
                </a:solidFill>
                <a:effectLst/>
                <a:uLnTx/>
                <a:uFillTx/>
                <a:latin typeface="+mn-ea"/>
              </a:rPr>
              <a:t>(</a:t>
            </a:r>
            <a:r>
              <a:rPr kumimoji="0" lang="ja-JP" altLang="en-US" sz="2000" b="1" i="0" u="none" strike="noStrike" kern="1200" cap="none" spc="0" normalizeH="0" baseline="0" noProof="0" dirty="0">
                <a:ln>
                  <a:noFill/>
                </a:ln>
                <a:solidFill>
                  <a:srgbClr val="8D30F4">
                    <a:lumMod val="50000"/>
                  </a:srgbClr>
                </a:solidFill>
                <a:effectLst/>
                <a:uLnTx/>
                <a:uFillTx/>
                <a:latin typeface="+mn-ea"/>
              </a:rPr>
              <a:t>ガラテヤ</a:t>
            </a:r>
            <a:r>
              <a:rPr kumimoji="0" lang="en" sz="2000" b="1" i="0" u="none" strike="noStrike" kern="1200" cap="none" spc="0" normalizeH="0" baseline="0" noProof="0" dirty="0">
                <a:ln>
                  <a:noFill/>
                </a:ln>
                <a:solidFill>
                  <a:srgbClr val="8D30F4">
                    <a:lumMod val="50000"/>
                  </a:srgbClr>
                </a:solidFill>
                <a:effectLst/>
                <a:uLnTx/>
                <a:uFillTx/>
                <a:latin typeface="+mn-ea"/>
              </a:rPr>
              <a:t> 1:1)</a:t>
            </a:r>
          </a:p>
        </p:txBody>
      </p:sp>
      <p:sp>
        <p:nvSpPr>
          <p:cNvPr id="6" name="CuadroTexto 5">
            <a:extLst>
              <a:ext uri="{FF2B5EF4-FFF2-40B4-BE49-F238E27FC236}">
                <a16:creationId xmlns:a16="http://schemas.microsoft.com/office/drawing/2014/main" id="{F4AA3248-347B-4795-4EEA-6B836DAD3631}"/>
              </a:ext>
            </a:extLst>
          </p:cNvPr>
          <p:cNvSpPr txBox="1"/>
          <p:nvPr/>
        </p:nvSpPr>
        <p:spPr>
          <a:xfrm>
            <a:off x="352425" y="1462682"/>
            <a:ext cx="7151033" cy="1015663"/>
          </a:xfrm>
          <a:prstGeom prst="rect">
            <a:avLst/>
          </a:prstGeom>
          <a:noFill/>
        </p:spPr>
        <p:txBody>
          <a:bodyPr wrap="square" rtlCol="0">
            <a:spAutoFit/>
          </a:bodyPr>
          <a:lstStyle/>
          <a:p>
            <a:pPr lvl="0">
              <a:spcBef>
                <a:spcPts val="600"/>
              </a:spcBef>
              <a:defRPr/>
            </a:pPr>
            <a:r>
              <a:rPr lang="ja-JP" altLang="en-US" sz="2000" b="1" dirty="0">
                <a:solidFill>
                  <a:prstClr val="black"/>
                </a:solidFill>
              </a:rPr>
              <a:t>イエスが選んだ</a:t>
            </a:r>
            <a:r>
              <a:rPr lang="en-US" altLang="ja-JP" sz="2000" b="1" dirty="0">
                <a:solidFill>
                  <a:prstClr val="black"/>
                </a:solidFill>
              </a:rPr>
              <a:t>12</a:t>
            </a:r>
            <a:r>
              <a:rPr lang="ja-JP" altLang="en-US" sz="2000" b="1" dirty="0">
                <a:solidFill>
                  <a:prstClr val="black"/>
                </a:solidFill>
              </a:rPr>
              <a:t>人のほか、聖書にはマティアス（使 </a:t>
            </a:r>
            <a:r>
              <a:rPr lang="en-US" altLang="ja-JP" sz="2000" b="1" dirty="0">
                <a:solidFill>
                  <a:prstClr val="black"/>
                </a:solidFill>
              </a:rPr>
              <a:t>1:26</a:t>
            </a:r>
            <a:r>
              <a:rPr lang="ja-JP" altLang="en-US" sz="2000" b="1" dirty="0">
                <a:solidFill>
                  <a:prstClr val="black"/>
                </a:solidFill>
              </a:rPr>
              <a:t>）、バルナバ（使 </a:t>
            </a:r>
            <a:r>
              <a:rPr lang="en-US" altLang="ja-JP" sz="2000" b="1" dirty="0">
                <a:solidFill>
                  <a:prstClr val="black"/>
                </a:solidFill>
              </a:rPr>
              <a:t>14:4</a:t>
            </a:r>
            <a:r>
              <a:rPr lang="ja-JP" altLang="en-US" sz="2000" b="1" dirty="0">
                <a:solidFill>
                  <a:prstClr val="black"/>
                </a:solidFill>
              </a:rPr>
              <a:t>）、ヤコブ、パウロ（</a:t>
            </a:r>
            <a:r>
              <a:rPr lang="en-US" altLang="ja-JP" sz="2000" b="1" dirty="0">
                <a:solidFill>
                  <a:prstClr val="black"/>
                </a:solidFill>
              </a:rPr>
              <a:t>1</a:t>
            </a:r>
            <a:r>
              <a:rPr lang="ja-JP" altLang="en-US" sz="2000" b="1" dirty="0">
                <a:solidFill>
                  <a:prstClr val="black"/>
                </a:solidFill>
              </a:rPr>
              <a:t>コリ </a:t>
            </a:r>
            <a:r>
              <a:rPr lang="en-US" altLang="ja-JP" sz="2000" b="1" dirty="0">
                <a:solidFill>
                  <a:prstClr val="black"/>
                </a:solidFill>
              </a:rPr>
              <a:t>15:7-9</a:t>
            </a:r>
            <a:r>
              <a:rPr lang="ja-JP" altLang="en-US" sz="2000" b="1" dirty="0">
                <a:solidFill>
                  <a:prstClr val="black"/>
                </a:solidFill>
              </a:rPr>
              <a:t>）といった他の使徒たちについても言及されています。</a:t>
            </a: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2658760988"/>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4914900" y="5120281"/>
            <a:ext cx="7391400" cy="1015663"/>
          </a:xfrm>
          <a:prstGeom prst="rect">
            <a:avLst/>
          </a:prstGeom>
          <a:noFill/>
        </p:spPr>
        <p:txBody>
          <a:bodyPr wrap="square" rtlCol="0">
            <a:spAutoFit/>
          </a:bodyPr>
          <a:lstStyle/>
          <a:p>
            <a:pPr lvl="0">
              <a:spcBef>
                <a:spcPts val="600"/>
              </a:spcBef>
              <a:defRPr/>
            </a:pPr>
            <a:r>
              <a:rPr lang="ja-JP" altLang="en-US" sz="2000" b="1" dirty="0">
                <a:solidFill>
                  <a:prstClr val="black"/>
                </a:solidFill>
              </a:rPr>
              <a:t>召命を受けたその瞬間から、パウロの人生はイエスを中心に回っていました。彼はイエスのことを考え、イエスのことを　語り、すべての人にイエスを伝えました。</a:t>
            </a:r>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5638" y="5121379"/>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7603816" y="1536317"/>
            <a:ext cx="4480029" cy="3549343"/>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4914900" y="6150114"/>
            <a:ext cx="7391400" cy="707886"/>
          </a:xfrm>
          <a:prstGeom prst="rect">
            <a:avLst/>
          </a:prstGeom>
          <a:noFill/>
        </p:spPr>
        <p:txBody>
          <a:bodyPr wrap="square">
            <a:spAutoFit/>
          </a:bodyPr>
          <a:lstStyle/>
          <a:p>
            <a:pPr lvl="0">
              <a:spcBef>
                <a:spcPts val="600"/>
              </a:spcBef>
              <a:defRPr/>
            </a:pPr>
            <a:r>
              <a:rPr lang="ja-JP" altLang="en-US" sz="2000" b="1" dirty="0">
                <a:solidFill>
                  <a:prstClr val="black"/>
                </a:solidFill>
              </a:rPr>
              <a:t>それゆえ、コリントに到着した当初から、イエスこそが彼らのメッセージの中心でした（</a:t>
            </a:r>
            <a:r>
              <a:rPr lang="en-US" altLang="ja-JP" sz="2000" b="1" dirty="0">
                <a:solidFill>
                  <a:prstClr val="black"/>
                </a:solidFill>
              </a:rPr>
              <a:t>1</a:t>
            </a:r>
            <a:r>
              <a:rPr lang="ja-JP" altLang="en-US" sz="2000" b="1" dirty="0">
                <a:solidFill>
                  <a:prstClr val="black"/>
                </a:solidFill>
              </a:rPr>
              <a:t>コリ </a:t>
            </a:r>
            <a:r>
              <a:rPr lang="en-US" altLang="ja-JP" sz="2000" b="1" dirty="0">
                <a:solidFill>
                  <a:prstClr val="black"/>
                </a:solidFill>
              </a:rPr>
              <a:t>2</a:t>
            </a:r>
            <a:r>
              <a:rPr lang="ja-JP" altLang="en-US" sz="2000" b="1" dirty="0">
                <a:solidFill>
                  <a:prstClr val="black"/>
                </a:solidFill>
              </a:rPr>
              <a:t>：</a:t>
            </a:r>
            <a:r>
              <a:rPr lang="en-US" altLang="ja-JP" sz="2000" b="1" dirty="0">
                <a:solidFill>
                  <a:prstClr val="black"/>
                </a:solidFill>
              </a:rPr>
              <a:t>2</a:t>
            </a:r>
            <a:r>
              <a:rPr lang="ja-JP" alt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841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28194B-D84E-66E2-96DB-F379E21C511B}"/>
              </a:ext>
            </a:extLst>
          </p:cNvPr>
          <p:cNvSpPr>
            <a:spLocks noGrp="1"/>
          </p:cNvSpPr>
          <p:nvPr>
            <p:ph type="title"/>
          </p:nvPr>
        </p:nvSpPr>
        <p:spPr>
          <a:xfrm>
            <a:off x="838200" y="2766218"/>
            <a:ext cx="10515600" cy="1325563"/>
          </a:xfrm>
        </p:spPr>
        <p:txBody>
          <a:bodyPr>
            <a:normAutofit fontScale="90000"/>
          </a:bodyPr>
          <a:lstStyle/>
          <a:p>
            <a:pPr algn="ctr"/>
            <a:r>
              <a:rPr lang="ja-JP" altLang="ja-JP" b="1" dirty="0"/>
              <a:t>パウロは使徒として召されました。</a:t>
            </a:r>
            <a:br>
              <a:rPr lang="en-US" altLang="ja-JP" b="1" dirty="0"/>
            </a:br>
            <a:r>
              <a:rPr lang="ja-JP" altLang="ja-JP" b="1" dirty="0"/>
              <a:t>あなたはどんな召しを受けていますか。</a:t>
            </a:r>
            <a:br>
              <a:rPr lang="en-US" altLang="ja-JP" b="1" dirty="0"/>
            </a:br>
            <a:r>
              <a:rPr lang="ja-JP" altLang="ja-JP" b="1" dirty="0"/>
              <a:t>それが自 分の召しだと</a:t>
            </a:r>
            <a:br>
              <a:rPr lang="en-US" altLang="ja-JP" b="1" dirty="0"/>
            </a:br>
            <a:r>
              <a:rPr lang="ja-JP" altLang="ja-JP" b="1" dirty="0"/>
              <a:t>どうしてわかるのでしょうか。</a:t>
            </a:r>
            <a:br>
              <a:rPr lang="en-US" altLang="ja-JP" b="1" dirty="0"/>
            </a:br>
            <a:r>
              <a:rPr lang="ja-JP" altLang="ja-JP" b="1" dirty="0"/>
              <a:t>もし自分には召しがないと思うなら、</a:t>
            </a:r>
            <a:br>
              <a:rPr lang="en-US" altLang="ja-JP" b="1" dirty="0"/>
            </a:br>
            <a:r>
              <a:rPr lang="ja-JP" altLang="ja-JP" b="1" dirty="0"/>
              <a:t>今 すぐ、神の御前に行き、あなたに任された働きを神が示してくださるよう、</a:t>
            </a:r>
            <a:br>
              <a:rPr lang="en-US" altLang="ja-JP" b="1" dirty="0"/>
            </a:br>
            <a:r>
              <a:rPr lang="ja-JP" altLang="ja-JP" b="1" dirty="0"/>
              <a:t>神に願ってみてはいかがでしょうか。</a:t>
            </a:r>
            <a:endParaRPr kumimoji="1" lang="ja-JP" altLang="en-US" b="1" dirty="0"/>
          </a:p>
        </p:txBody>
      </p:sp>
    </p:spTree>
    <p:extLst>
      <p:ext uri="{BB962C8B-B14F-4D97-AF65-F5344CB8AC3E}">
        <p14:creationId xmlns:p14="http://schemas.microsoft.com/office/powerpoint/2010/main" val="388711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0"/>
            <a:ext cx="1011739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300" normalizeH="0" baseline="0" noProof="0" dirty="0">
                <a:ln w="9525">
                  <a:solidFill>
                    <a:prstClr val="white"/>
                  </a:solidFill>
                  <a:prstDash val="solid"/>
                </a:ln>
                <a:solidFill>
                  <a:srgbClr val="8D30F4"/>
                </a:solidFill>
                <a:effectLst>
                  <a:outerShdw blurRad="12700" dist="38100" dir="2700000" algn="tl" rotWithShape="0">
                    <a:srgbClr val="8D30F4">
                      <a:lumMod val="60000"/>
                      <a:lumOff val="40000"/>
                    </a:srgbClr>
                  </a:outerShdw>
                </a:effectLst>
                <a:uLnTx/>
                <a:uFillTx/>
                <a:latin typeface="Aptos" panose="02110004020202020204"/>
                <a:ea typeface="+mn-ea"/>
                <a:cs typeface="+mn-cs"/>
              </a:rPr>
              <a:t>アテネからコリントへ</a:t>
            </a:r>
            <a:endParaRPr kumimoji="0" lang="en" sz="4400" b="1" i="0" u="none" strike="noStrike" kern="1200" cap="none" spc="300" normalizeH="0" baseline="0" noProof="0" dirty="0">
              <a:ln w="9525">
                <a:solidFill>
                  <a:prstClr val="white"/>
                </a:solidFill>
                <a:prstDash val="solid"/>
              </a:ln>
              <a:solidFill>
                <a:srgbClr val="8D30F4"/>
              </a:solidFill>
              <a:effectLst>
                <a:outerShdw blurRad="12700" dist="38100" dir="2700000" algn="tl" rotWithShape="0">
                  <a:srgbClr val="8D30F4">
                    <a:lumMod val="60000"/>
                    <a:lumOff val="40000"/>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89F0FB71-388C-6D76-6340-3199A2F930F9}"/>
              </a:ext>
            </a:extLst>
          </p:cNvPr>
          <p:cNvSpPr txBox="1"/>
          <p:nvPr/>
        </p:nvSpPr>
        <p:spPr>
          <a:xfrm>
            <a:off x="2594487" y="684171"/>
            <a:ext cx="9077631" cy="400110"/>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ja-JP" altLang="en-US" sz="2000" b="1" dirty="0">
                <a:solidFill>
                  <a:srgbClr val="00CC00">
                    <a:lumMod val="75000"/>
                  </a:srgbClr>
                </a:solidFill>
                <a:latin typeface="+mn-ea"/>
              </a:rPr>
              <a:t>「その後、パウロはアテネを去ってコリントへ行った。」</a:t>
            </a:r>
            <a:r>
              <a:rPr kumimoji="0" lang="en" sz="2000" b="1" i="0" u="none" strike="noStrike" kern="1200" cap="none" spc="0" normalizeH="0" baseline="0" noProof="0" dirty="0">
                <a:ln>
                  <a:noFill/>
                </a:ln>
                <a:solidFill>
                  <a:srgbClr val="00CC00">
                    <a:lumMod val="75000"/>
                  </a:srgbClr>
                </a:solidFill>
                <a:effectLst/>
                <a:uLnTx/>
                <a:uFillTx/>
                <a:latin typeface="+mn-ea"/>
              </a:rPr>
              <a:t>(</a:t>
            </a:r>
            <a:r>
              <a:rPr kumimoji="0" lang="ja-JP" altLang="en-US" sz="2000" b="1" i="0" u="none" strike="noStrike" kern="1200" cap="none" spc="0" normalizeH="0" baseline="0" noProof="0" dirty="0">
                <a:ln>
                  <a:noFill/>
                </a:ln>
                <a:solidFill>
                  <a:srgbClr val="00CC00">
                    <a:lumMod val="75000"/>
                  </a:srgbClr>
                </a:solidFill>
                <a:effectLst/>
                <a:uLnTx/>
                <a:uFillTx/>
                <a:latin typeface="+mn-ea"/>
              </a:rPr>
              <a:t>使徒行伝</a:t>
            </a:r>
            <a:r>
              <a:rPr kumimoji="0" lang="en" sz="2000" b="1" i="0" u="none" strike="noStrike" kern="1200" cap="none" spc="0" normalizeH="0" baseline="0" noProof="0" dirty="0">
                <a:ln>
                  <a:noFill/>
                </a:ln>
                <a:solidFill>
                  <a:srgbClr val="00CC00">
                    <a:lumMod val="75000"/>
                  </a:srgbClr>
                </a:solidFill>
                <a:effectLst/>
                <a:uLnTx/>
                <a:uFillTx/>
                <a:latin typeface="+mn-ea"/>
              </a:rPr>
              <a:t> 18:1)</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2027902" y="1132029"/>
            <a:ext cx="9909540" cy="969496"/>
          </a:xfrm>
          <a:prstGeom prst="rect">
            <a:avLst/>
          </a:prstGeom>
          <a:noFill/>
        </p:spPr>
        <p:txBody>
          <a:bodyPr wrap="square" rtlCol="0">
            <a:spAutoFit/>
          </a:bodyPr>
          <a:lstStyle/>
          <a:p>
            <a:pPr lvl="0">
              <a:spcBef>
                <a:spcPts val="600"/>
              </a:spcBef>
              <a:defRPr/>
            </a:pPr>
            <a:r>
              <a:rPr lang="ja-JP" altLang="en-US" sz="1900" b="1" dirty="0">
                <a:solidFill>
                  <a:prstClr val="black"/>
                </a:solidFill>
                <a:latin typeface="+mn-ea"/>
              </a:rPr>
              <a:t>パウロは第</a:t>
            </a:r>
            <a:r>
              <a:rPr lang="en-US" altLang="ja-JP" sz="1900" b="1" dirty="0">
                <a:solidFill>
                  <a:prstClr val="black"/>
                </a:solidFill>
                <a:latin typeface="+mn-ea"/>
              </a:rPr>
              <a:t>2</a:t>
            </a:r>
            <a:r>
              <a:rPr lang="ja-JP" altLang="en-US" sz="1900" b="1" dirty="0">
                <a:solidFill>
                  <a:prstClr val="black"/>
                </a:solidFill>
                <a:latin typeface="+mn-ea"/>
              </a:rPr>
              <a:t>回伝道旅行の際、聖霊に促されてヨーロッパへ向かいました（使</a:t>
            </a:r>
            <a:r>
              <a:rPr lang="en-US" altLang="ja-JP" sz="1900" b="1" dirty="0">
                <a:solidFill>
                  <a:prstClr val="black"/>
                </a:solidFill>
                <a:latin typeface="+mn-ea"/>
              </a:rPr>
              <a:t>16:6-10</a:t>
            </a:r>
            <a:r>
              <a:rPr lang="ja-JP" altLang="en-US" sz="1900" b="1" dirty="0">
                <a:solidFill>
                  <a:prstClr val="black"/>
                </a:solidFill>
                <a:latin typeface="+mn-ea"/>
              </a:rPr>
              <a:t>）。そこで彼は、ピリピ（使</a:t>
            </a:r>
            <a:r>
              <a:rPr lang="en-US" altLang="ja-JP" sz="1900" b="1" dirty="0">
                <a:solidFill>
                  <a:prstClr val="black"/>
                </a:solidFill>
                <a:latin typeface="+mn-ea"/>
              </a:rPr>
              <a:t>16:12, 38-39</a:t>
            </a:r>
            <a:r>
              <a:rPr lang="ja-JP" altLang="en-US" sz="1900" b="1" dirty="0">
                <a:solidFill>
                  <a:prstClr val="black"/>
                </a:solidFill>
                <a:latin typeface="+mn-ea"/>
              </a:rPr>
              <a:t>）、テサロニケ（使</a:t>
            </a:r>
            <a:r>
              <a:rPr lang="en-US" altLang="ja-JP" sz="1900" b="1" dirty="0">
                <a:solidFill>
                  <a:prstClr val="black"/>
                </a:solidFill>
                <a:latin typeface="+mn-ea"/>
              </a:rPr>
              <a:t>17:1, 5, 9-10</a:t>
            </a:r>
            <a:r>
              <a:rPr lang="ja-JP" altLang="en-US" sz="1900" b="1" dirty="0">
                <a:solidFill>
                  <a:prstClr val="black"/>
                </a:solidFill>
                <a:latin typeface="+mn-ea"/>
              </a:rPr>
              <a:t>）、そしてベレア（使</a:t>
            </a:r>
            <a:r>
              <a:rPr lang="en-US" altLang="ja-JP" sz="1900" b="1" dirty="0">
                <a:solidFill>
                  <a:prstClr val="black"/>
                </a:solidFill>
                <a:latin typeface="+mn-ea"/>
              </a:rPr>
              <a:t>17:13-14</a:t>
            </a:r>
            <a:r>
              <a:rPr lang="ja-JP" altLang="en-US" sz="1900" b="1" dirty="0">
                <a:solidFill>
                  <a:prstClr val="black"/>
                </a:solidFill>
                <a:latin typeface="+mn-ea"/>
              </a:rPr>
              <a:t>）から追放されました。</a:t>
            </a:r>
            <a:endParaRPr lang="en" sz="1900" b="1" dirty="0">
              <a:solidFill>
                <a:prstClr val="black"/>
              </a:solidFill>
              <a:latin typeface="+mn-ea"/>
            </a:endParaRP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549" r="3549"/>
          <a:stretch>
            <a:fillRect/>
          </a:stretch>
        </p:blipFill>
        <p:spPr>
          <a:xfrm>
            <a:off x="89106" y="2757693"/>
            <a:ext cx="225068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828" y="4432192"/>
            <a:ext cx="4088017"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4839" y="2207792"/>
            <a:ext cx="3008056"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450318" y="2147692"/>
            <a:ext cx="6533989" cy="1261884"/>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アテネにおいて、彼は会堂でユダヤ人に、また市場で　　異邦人に説教した後、アレオパゴスで説教するよう求め　られました（使</a:t>
            </a:r>
            <a:r>
              <a:rPr lang="en-US" altLang="ja-JP" sz="1900" b="1" dirty="0">
                <a:solidFill>
                  <a:prstClr val="black"/>
                </a:solidFill>
                <a:latin typeface="+mn-ea"/>
              </a:rPr>
              <a:t>17:16-21</a:t>
            </a:r>
            <a:r>
              <a:rPr lang="ja-JP" altLang="en-US" sz="1900" b="1" dirty="0">
                <a:solidFill>
                  <a:prstClr val="black"/>
                </a:solidFill>
                <a:latin typeface="+mn-ea"/>
              </a:rPr>
              <a:t>）。雄弁な演説を行いましたが、イエスを受け入れたのはごくわずかでした（使</a:t>
            </a:r>
            <a:r>
              <a:rPr lang="en-US" altLang="ja-JP" sz="1900" b="1" dirty="0">
                <a:solidFill>
                  <a:prstClr val="black"/>
                </a:solidFill>
                <a:latin typeface="+mn-ea"/>
              </a:rPr>
              <a:t>17:34</a:t>
            </a:r>
            <a:r>
              <a:rPr lang="ja-JP" altLang="en-US" sz="1900" b="1" dirty="0">
                <a:solidFill>
                  <a:prstClr val="black"/>
                </a:solidFill>
                <a:latin typeface="+mn-ea"/>
              </a:rPr>
              <a:t>）。</a:t>
            </a:r>
            <a:endParaRPr lang="en" sz="1900" b="1" dirty="0">
              <a:solidFill>
                <a:prstClr val="black"/>
              </a:solidFill>
              <a:latin typeface="+mn-ea"/>
            </a:endParaRPr>
          </a:p>
        </p:txBody>
      </p:sp>
      <p:sp>
        <p:nvSpPr>
          <p:cNvPr id="22" name="CuadroTexto 21">
            <a:extLst>
              <a:ext uri="{FF2B5EF4-FFF2-40B4-BE49-F238E27FC236}">
                <a16:creationId xmlns:a16="http://schemas.microsoft.com/office/drawing/2014/main" id="{1EE44031-BA8C-37CC-4A0B-3A5EF94362D3}"/>
              </a:ext>
            </a:extLst>
          </p:cNvPr>
          <p:cNvSpPr txBox="1"/>
          <p:nvPr/>
        </p:nvSpPr>
        <p:spPr>
          <a:xfrm>
            <a:off x="4267201" y="4527723"/>
            <a:ext cx="4827638" cy="2431435"/>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彼はいつものように、まず会堂でユダヤ人たちに、続いて異邦人たちに説教を始めた（使</a:t>
            </a:r>
            <a:r>
              <a:rPr lang="en-US" altLang="ja-JP" sz="1900" b="1" dirty="0">
                <a:solidFill>
                  <a:prstClr val="black"/>
                </a:solidFill>
                <a:latin typeface="+mn-ea"/>
              </a:rPr>
              <a:t>18:4-8</a:t>
            </a:r>
            <a:r>
              <a:rPr lang="ja-JP" altLang="en-US" sz="1900" b="1" dirty="0">
                <a:solidFill>
                  <a:prstClr val="black"/>
                </a:solidFill>
                <a:latin typeface="+mn-ea"/>
              </a:rPr>
              <a:t>）。コリント滞在中、また　　アテネでの「失望」を経験した後、パウロは人間の知恵を用いるのではなく、ただ「十字架につけられたイエス・キリスト」だけを宣べ伝えることにした（</a:t>
            </a:r>
            <a:r>
              <a:rPr lang="en-US" altLang="ja-JP" sz="1900" b="1" dirty="0">
                <a:solidFill>
                  <a:prstClr val="black"/>
                </a:solidFill>
                <a:latin typeface="+mn-ea"/>
              </a:rPr>
              <a:t>1</a:t>
            </a:r>
            <a:r>
              <a:rPr lang="ja-JP" altLang="en-US" sz="1900" b="1" dirty="0">
                <a:solidFill>
                  <a:prstClr val="black"/>
                </a:solidFill>
                <a:latin typeface="+mn-ea"/>
              </a:rPr>
              <a:t>コリ </a:t>
            </a:r>
            <a:r>
              <a:rPr lang="en-US" altLang="ja-JP" sz="1900" b="1" dirty="0">
                <a:solidFill>
                  <a:prstClr val="black"/>
                </a:solidFill>
                <a:latin typeface="+mn-ea"/>
              </a:rPr>
              <a:t>2:2</a:t>
            </a:r>
            <a:r>
              <a:rPr lang="ja-JP" altLang="en-US" sz="1900" b="1" dirty="0">
                <a:solidFill>
                  <a:prstClr val="black"/>
                </a:solidFill>
                <a:latin typeface="+mn-ea"/>
              </a:rPr>
              <a:t>）。</a:t>
            </a:r>
            <a:endParaRPr kumimoji="0" lang="en" sz="1900" b="1" i="0" u="none" strike="noStrike" kern="1200" cap="none" spc="0" normalizeH="0" baseline="0" noProof="0" dirty="0">
              <a:ln>
                <a:noFill/>
              </a:ln>
              <a:solidFill>
                <a:prstClr val="black"/>
              </a:solidFill>
              <a:effectLst/>
              <a:uLnTx/>
              <a:uFillTx/>
              <a:latin typeface="+mn-ea"/>
            </a:endParaRPr>
          </a:p>
        </p:txBody>
      </p:sp>
      <p:sp>
        <p:nvSpPr>
          <p:cNvPr id="7" name="CuadroTexto 6">
            <a:extLst>
              <a:ext uri="{FF2B5EF4-FFF2-40B4-BE49-F238E27FC236}">
                <a16:creationId xmlns:a16="http://schemas.microsoft.com/office/drawing/2014/main" id="{2D9EBD4F-87D7-8E46-D474-E10FFA637472}"/>
              </a:ext>
            </a:extLst>
          </p:cNvPr>
          <p:cNvSpPr txBox="1"/>
          <p:nvPr/>
        </p:nvSpPr>
        <p:spPr>
          <a:xfrm>
            <a:off x="2450318" y="3443498"/>
            <a:ext cx="6402280" cy="969496"/>
          </a:xfrm>
          <a:prstGeom prst="rect">
            <a:avLst/>
          </a:prstGeom>
          <a:noFill/>
        </p:spPr>
        <p:txBody>
          <a:bodyPr wrap="square">
            <a:spAutoFit/>
          </a:bodyPr>
          <a:lstStyle/>
          <a:p>
            <a:pPr>
              <a:spcBef>
                <a:spcPts val="600"/>
              </a:spcBef>
              <a:defRPr/>
            </a:pPr>
            <a:r>
              <a:rPr lang="ja-JP" altLang="en-US" sz="1900" b="1" dirty="0">
                <a:solidFill>
                  <a:prstClr val="black"/>
                </a:solidFill>
                <a:latin typeface="+mn-ea"/>
              </a:rPr>
              <a:t>パウロはアテネを離れてコリントへ行き、アクラと　　プリスキラに加わって、彼らと共に天幕作りの仕事を　した。（使 </a:t>
            </a:r>
            <a:r>
              <a:rPr lang="en-US" altLang="ja-JP" sz="1900" b="1" dirty="0">
                <a:solidFill>
                  <a:prstClr val="black"/>
                </a:solidFill>
                <a:latin typeface="+mn-ea"/>
              </a:rPr>
              <a:t>18:1-3</a:t>
            </a:r>
            <a:r>
              <a:rPr lang="ja-JP" altLang="en-US" sz="1900" b="1" dirty="0">
                <a:solidFill>
                  <a:prstClr val="black"/>
                </a:solidFill>
                <a:latin typeface="+mn-ea"/>
              </a:rPr>
              <a:t>）</a:t>
            </a:r>
            <a:endParaRPr lang="en" sz="1900" b="1" dirty="0">
              <a:solidFill>
                <a:prstClr val="black"/>
              </a:solidFill>
              <a:latin typeface="+mn-ea"/>
            </a:endParaRPr>
          </a:p>
        </p:txBody>
      </p:sp>
    </p:spTree>
    <p:extLst>
      <p:ext uri="{BB962C8B-B14F-4D97-AF65-F5344CB8AC3E}">
        <p14:creationId xmlns:p14="http://schemas.microsoft.com/office/powerpoint/2010/main" val="55654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a:extLst>
            <a:ext uri="{FF2B5EF4-FFF2-40B4-BE49-F238E27FC236}">
              <a16:creationId xmlns:a16="http://schemas.microsoft.com/office/drawing/2014/main" id="{E277CC6F-B52D-1452-5528-BFCBB18D129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D44D159-8F7F-E80D-7E8C-C3DA88440461}"/>
              </a:ext>
            </a:extLst>
          </p:cNvPr>
          <p:cNvSpPr>
            <a:spLocks noGrp="1"/>
          </p:cNvSpPr>
          <p:nvPr>
            <p:ph type="title"/>
          </p:nvPr>
        </p:nvSpPr>
        <p:spPr>
          <a:xfrm>
            <a:off x="365760" y="2766218"/>
            <a:ext cx="11411712" cy="1325563"/>
          </a:xfrm>
        </p:spPr>
        <p:txBody>
          <a:bodyPr>
            <a:normAutofit fontScale="90000"/>
          </a:bodyPr>
          <a:lstStyle/>
          <a:p>
            <a:pPr algn="ctr"/>
            <a:r>
              <a:rPr lang="ja-JP" altLang="ja-JP" b="1" dirty="0"/>
              <a:t>アテネやコリントにおけるパウロの宣教活動から、</a:t>
            </a:r>
            <a:br>
              <a:rPr lang="en-US" altLang="ja-JP" b="1" dirty="0"/>
            </a:br>
            <a:r>
              <a:rPr lang="ja-JP" altLang="ja-JP" b="1" dirty="0"/>
              <a:t>私たちは何を学ぶことができるで しょうか。</a:t>
            </a:r>
            <a:br>
              <a:rPr lang="en-US" altLang="ja-JP" b="1" dirty="0"/>
            </a:br>
            <a:r>
              <a:rPr lang="ja-JP" altLang="ja-JP" b="1" dirty="0"/>
              <a:t>今日の私たちの町や地域社会において、</a:t>
            </a:r>
            <a:br>
              <a:rPr lang="en-US" altLang="ja-JP" b="1" dirty="0"/>
            </a:br>
            <a:r>
              <a:rPr lang="ja-JP" altLang="ja-JP" b="1" dirty="0"/>
              <a:t>福音を宣べ伝えることがこれほどまでに</a:t>
            </a:r>
            <a:br>
              <a:rPr lang="en-US" altLang="ja-JP" b="1" dirty="0"/>
            </a:br>
            <a:r>
              <a:rPr lang="ja-JP" altLang="ja-JP" b="1" dirty="0"/>
              <a:t>難しくなってしまっているのはなぜでしょうか。こうした困難な場所で、どうす れば福音を</a:t>
            </a:r>
            <a:br>
              <a:rPr lang="en-US" altLang="ja-JP" b="1" dirty="0"/>
            </a:br>
            <a:r>
              <a:rPr lang="ja-JP" altLang="ja-JP" b="1" dirty="0"/>
              <a:t>効果的に伝えることができるでしょうか。</a:t>
            </a:r>
            <a:br>
              <a:rPr lang="en-US" altLang="ja-JP" b="1" dirty="0"/>
            </a:br>
            <a:r>
              <a:rPr lang="ja-JP" altLang="ja-JP" b="1" dirty="0"/>
              <a:t>その最善の方法について、パウ ロの宣教活動からどのような戦略を学ぶことができるでしょうか。</a:t>
            </a:r>
            <a:endParaRPr kumimoji="1" lang="ja-JP" altLang="en-US" b="1" dirty="0"/>
          </a:p>
        </p:txBody>
      </p:sp>
    </p:spTree>
    <p:extLst>
      <p:ext uri="{BB962C8B-B14F-4D97-AF65-F5344CB8AC3E}">
        <p14:creationId xmlns:p14="http://schemas.microsoft.com/office/powerpoint/2010/main" val="283515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300" normalizeH="0" baseline="0" noProof="0" dirty="0">
                <a:ln w="10160">
                  <a:solidFill>
                    <a:srgbClr val="8D30F4"/>
                  </a:solidFill>
                  <a:prstDash val="solid"/>
                </a:ln>
                <a:solidFill>
                  <a:srgbClr val="FFFFFF"/>
                </a:solidFill>
                <a:effectLst>
                  <a:outerShdw blurRad="38100" dist="22860" dir="5400000" algn="tl" rotWithShape="0">
                    <a:srgbClr val="000000"/>
                  </a:outerShdw>
                </a:effectLst>
                <a:uLnTx/>
                <a:uFillTx/>
                <a:latin typeface="Aptos" panose="02110004020202020204"/>
                <a:ea typeface="+mn-ea"/>
                <a:cs typeface="+mn-cs"/>
              </a:rPr>
              <a:t>コリントの町</a:t>
            </a:r>
            <a:endParaRPr kumimoji="0" lang="en" sz="4400" b="1" i="0" u="none" strike="noStrike" kern="1200" cap="none" spc="300" normalizeH="0" baseline="0" noProof="0" dirty="0">
              <a:ln w="10160">
                <a:solidFill>
                  <a:srgbClr val="8D30F4"/>
                </a:solidFill>
                <a:prstDash val="solid"/>
              </a:ln>
              <a:solidFill>
                <a:srgbClr val="FFFFFF"/>
              </a:solidFill>
              <a:effectLst>
                <a:outerShdw blurRad="38100" dist="22860" dir="5400000" algn="tl" rotWithShape="0">
                  <a:srgbClr val="0000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F0DD78A3-ABD6-6E55-A203-7F15974ACA49}"/>
              </a:ext>
            </a:extLst>
          </p:cNvPr>
          <p:cNvSpPr txBox="1"/>
          <p:nvPr/>
        </p:nvSpPr>
        <p:spPr>
          <a:xfrm>
            <a:off x="66891" y="653303"/>
            <a:ext cx="9067278" cy="400110"/>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ja-JP" altLang="en-US" sz="2000" b="1" dirty="0">
                <a:solidFill>
                  <a:srgbClr val="CC0066">
                    <a:lumMod val="75000"/>
                  </a:srgbClr>
                </a:solidFill>
                <a:latin typeface="+mn-ea"/>
              </a:rPr>
              <a:t>「・・・多くの神、多くの主があるようではあるが、 」</a:t>
            </a:r>
            <a:r>
              <a:rPr kumimoji="0" lang="en" sz="2000" b="1" i="0" u="none" strike="noStrike" kern="1200" cap="none" spc="0" normalizeH="0" baseline="0" noProof="0" dirty="0">
                <a:ln>
                  <a:noFill/>
                </a:ln>
                <a:solidFill>
                  <a:srgbClr val="CC0066">
                    <a:lumMod val="75000"/>
                  </a:srgbClr>
                </a:solidFill>
                <a:effectLst/>
                <a:uLnTx/>
                <a:uFillTx/>
                <a:latin typeface="+mn-ea"/>
              </a:rPr>
              <a:t>(1</a:t>
            </a:r>
            <a:r>
              <a:rPr kumimoji="0" lang="ja-JP" altLang="en-US" sz="2000" b="1" i="0" u="none" strike="noStrike" kern="1200" cap="none" spc="0" normalizeH="0" baseline="0" noProof="0" dirty="0">
                <a:ln>
                  <a:noFill/>
                </a:ln>
                <a:solidFill>
                  <a:srgbClr val="CC0066">
                    <a:lumMod val="75000"/>
                  </a:srgbClr>
                </a:solidFill>
                <a:effectLst/>
                <a:uLnTx/>
                <a:uFillTx/>
                <a:latin typeface="+mn-ea"/>
              </a:rPr>
              <a:t>コリント</a:t>
            </a:r>
            <a:r>
              <a:rPr kumimoji="0" lang="en" sz="2000" b="1" i="0" u="none" strike="noStrike" kern="1200" cap="none" spc="0" normalizeH="0" baseline="0" noProof="0" dirty="0">
                <a:ln>
                  <a:noFill/>
                </a:ln>
                <a:solidFill>
                  <a:srgbClr val="CC0066">
                    <a:lumMod val="75000"/>
                  </a:srgbClr>
                </a:solidFill>
                <a:effectLst/>
                <a:uLnTx/>
                <a:uFillTx/>
                <a:latin typeface="+mn-ea"/>
              </a:rPr>
              <a:t> 8:5b)</a:t>
            </a: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111987"/>
            <a:ext cx="8033756" cy="1261884"/>
          </a:xfrm>
          <a:prstGeom prst="rect">
            <a:avLst/>
          </a:prstGeom>
          <a:noFill/>
        </p:spPr>
        <p:txBody>
          <a:bodyPr wrap="square" rtlCol="0">
            <a:spAutoFit/>
          </a:bodyPr>
          <a:lstStyle/>
          <a:p>
            <a:pPr lvl="0">
              <a:spcBef>
                <a:spcPts val="600"/>
              </a:spcBef>
              <a:defRPr/>
            </a:pPr>
            <a:r>
              <a:rPr lang="ja-JP" altLang="en-US" sz="1900" b="1" dirty="0">
                <a:solidFill>
                  <a:prstClr val="black"/>
                </a:solidFill>
                <a:latin typeface="+mn-ea"/>
              </a:rPr>
              <a:t>コリントは紀元前</a:t>
            </a:r>
            <a:r>
              <a:rPr lang="en-US" altLang="ja-JP" sz="1900" b="1" dirty="0">
                <a:solidFill>
                  <a:prstClr val="black"/>
                </a:solidFill>
                <a:latin typeface="+mn-ea"/>
              </a:rPr>
              <a:t>146</a:t>
            </a:r>
            <a:r>
              <a:rPr lang="ja-JP" altLang="en-US" sz="1900" b="1" dirty="0">
                <a:solidFill>
                  <a:prstClr val="black"/>
                </a:solidFill>
                <a:latin typeface="+mn-ea"/>
              </a:rPr>
              <a:t>年にローマによって徹底的に破壊されました。　その後、紀元前</a:t>
            </a:r>
            <a:r>
              <a:rPr lang="en-US" altLang="ja-JP" sz="1900" b="1" dirty="0">
                <a:solidFill>
                  <a:prstClr val="black"/>
                </a:solidFill>
                <a:latin typeface="+mn-ea"/>
              </a:rPr>
              <a:t>46</a:t>
            </a:r>
            <a:r>
              <a:rPr lang="ja-JP" altLang="en-US" sz="1900" b="1" dirty="0">
                <a:solidFill>
                  <a:prstClr val="black"/>
                </a:solidFill>
                <a:latin typeface="+mn-ea"/>
              </a:rPr>
              <a:t>年にユリウス・カエサルが退役軍人や自由民からなる入植団を送り込み、紀元前</a:t>
            </a:r>
            <a:r>
              <a:rPr lang="en-US" altLang="ja-JP" sz="1900" b="1" dirty="0">
                <a:solidFill>
                  <a:prstClr val="black"/>
                </a:solidFill>
                <a:latin typeface="+mn-ea"/>
              </a:rPr>
              <a:t>44</a:t>
            </a:r>
            <a:r>
              <a:rPr lang="ja-JP" altLang="en-US" sz="1900" b="1" dirty="0">
                <a:solidFill>
                  <a:prstClr val="black"/>
                </a:solidFill>
                <a:latin typeface="+mn-ea"/>
              </a:rPr>
              <a:t>年には都市として完全に復興しました。　パウロがこの地を訪れた頃には、すでに重要な商業の中心地でした。</a:t>
            </a:r>
            <a:endParaRPr kumimoji="0" lang="en" sz="1900" b="1" i="0" u="none" strike="noStrike" kern="1200" cap="none" spc="0" normalizeH="0" baseline="0" noProof="0" dirty="0">
              <a:ln>
                <a:noFill/>
              </a:ln>
              <a:solidFill>
                <a:prstClr val="black"/>
              </a:solidFill>
              <a:effectLst/>
              <a:uLnTx/>
              <a:uFillTx/>
              <a:latin typeface="+mn-ea"/>
            </a:endParaRP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5748" y="1754584"/>
            <a:ext cx="4139419"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841" y="4622241"/>
            <a:ext cx="3849935" cy="2071493"/>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01026" y="4256842"/>
            <a:ext cx="3364137" cy="2485104"/>
            <a:chOff x="3049547" y="3913885"/>
            <a:chExt cx="2726314"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655268" y="5019715"/>
              <a:ext cx="796413" cy="249424"/>
            </a:xfrm>
            <a:prstGeom prst="rect">
              <a:avLst/>
            </a:prstGeom>
            <a:noFill/>
          </p:spPr>
          <p:txBody>
            <a:bodyPr wrap="square" rtlCol="0">
              <a:spAutoFit/>
            </a:bodyPr>
            <a:lstStyle/>
            <a:p>
              <a:pPr lvl="0">
                <a:defRPr/>
              </a:pPr>
              <a:r>
                <a:rPr lang="ja-JP" altLang="en-US" sz="1400" b="1" dirty="0">
                  <a:solidFill>
                    <a:prstClr val="white"/>
                  </a:solidFill>
                  <a:effectLst>
                    <a:outerShdw blurRad="38100" dist="38100" dir="2700000" algn="tl">
                      <a:srgbClr val="000000"/>
                    </a:outerShdw>
                  </a:effectLst>
                </a:rPr>
                <a:t>コリント</a:t>
              </a:r>
              <a:endParaRPr kumimoji="0" lang="en" sz="1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49547" y="4560353"/>
              <a:ext cx="949983" cy="249424"/>
            </a:xfrm>
            <a:prstGeom prst="rect">
              <a:avLst/>
            </a:prstGeom>
            <a:noFill/>
          </p:spPr>
          <p:txBody>
            <a:bodyPr wrap="square" rtlCol="0">
              <a:spAutoFit/>
            </a:bodyPr>
            <a:lstStyle/>
            <a:p>
              <a:pPr lvl="0">
                <a:defRPr/>
              </a:pPr>
              <a:r>
                <a:rPr lang="ja-JP" altLang="en-US" sz="1400" b="1" dirty="0">
                  <a:solidFill>
                    <a:srgbClr val="FFFF00"/>
                  </a:solidFill>
                  <a:effectLst>
                    <a:outerShdw blurRad="38100" dist="38100" dir="2700000" algn="tl">
                      <a:srgbClr val="000000"/>
                    </a:outerShdw>
                  </a:effectLst>
                </a:rPr>
                <a:t>レカイオン</a:t>
              </a:r>
              <a:endParaRPr kumimoji="0" lang="en" sz="1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249424"/>
            </a:xfrm>
            <a:prstGeom prst="rect">
              <a:avLst/>
            </a:prstGeom>
            <a:noFill/>
          </p:spPr>
          <p:txBody>
            <a:bodyPr wrap="square" rtlCol="0">
              <a:spAutoFit/>
            </a:bodyPr>
            <a:lstStyle/>
            <a:p>
              <a:pPr lvl="0">
                <a:defRPr/>
              </a:pPr>
              <a:r>
                <a:rPr lang="ja-JP" altLang="en-US" sz="1400" b="1" dirty="0">
                  <a:solidFill>
                    <a:srgbClr val="FFFF00"/>
                  </a:solidFill>
                  <a:effectLst>
                    <a:outerShdw blurRad="38100" dist="38100" dir="2700000" algn="tl">
                      <a:srgbClr val="000000"/>
                    </a:outerShdw>
                  </a:effectLst>
                </a:rPr>
                <a:t>ケンクレアイ</a:t>
              </a:r>
              <a:endParaRPr kumimoji="0" lang="en" sz="1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ptos" panose="02110004020202020204"/>
                <a:ea typeface="+mn-ea"/>
                <a:cs typeface="+mn-cs"/>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25701" y="4771857"/>
            <a:ext cx="4166839" cy="1846659"/>
          </a:xfrm>
          <a:prstGeom prst="rect">
            <a:avLst/>
          </a:prstGeom>
          <a:noFill/>
        </p:spPr>
        <p:txBody>
          <a:bodyPr wrap="square">
            <a:spAutoFit/>
          </a:bodyPr>
          <a:lstStyle/>
          <a:p>
            <a:pPr lvl="0">
              <a:spcBef>
                <a:spcPts val="600"/>
              </a:spcBef>
              <a:defRPr/>
            </a:pPr>
            <a:r>
              <a:rPr lang="ja-JP" altLang="en-US" sz="1900" b="1" dirty="0">
                <a:solidFill>
                  <a:prstClr val="black"/>
                </a:solidFill>
              </a:rPr>
              <a:t>偶像崇拝と性的不品行が町に蔓延し、その文化の隅々にまで浸透していました。コリントの信徒に宛てたパウロのメッセージの多くは、教会内に忍び込んでいたこうした問題を一掃しようとするものでした。</a:t>
            </a:r>
            <a:endParaRPr lang="en" sz="1900" b="1" dirty="0">
              <a:solidFill>
                <a:prstClr val="black"/>
              </a:solidFill>
            </a:endParaRPr>
          </a:p>
        </p:txBody>
      </p:sp>
      <p:sp>
        <p:nvSpPr>
          <p:cNvPr id="7" name="CuadroTexto 6">
            <a:extLst>
              <a:ext uri="{FF2B5EF4-FFF2-40B4-BE49-F238E27FC236}">
                <a16:creationId xmlns:a16="http://schemas.microsoft.com/office/drawing/2014/main" id="{8F9F55CF-00BB-7F5C-9C37-C8331DCACC2D}"/>
              </a:ext>
            </a:extLst>
          </p:cNvPr>
          <p:cNvSpPr txBox="1"/>
          <p:nvPr/>
        </p:nvSpPr>
        <p:spPr>
          <a:xfrm>
            <a:off x="128295" y="3533217"/>
            <a:ext cx="7767482" cy="969496"/>
          </a:xfrm>
          <a:prstGeom prst="rect">
            <a:avLst/>
          </a:prstGeom>
          <a:noFill/>
        </p:spPr>
        <p:txBody>
          <a:bodyPr wrap="square">
            <a:spAutoFit/>
          </a:bodyPr>
          <a:lstStyle/>
          <a:p>
            <a:pPr lvl="0">
              <a:spcBef>
                <a:spcPts val="600"/>
              </a:spcBef>
              <a:defRPr/>
            </a:pPr>
            <a:r>
              <a:rPr lang="ja-JP" altLang="en-US" sz="1900" b="1" dirty="0">
                <a:solidFill>
                  <a:prstClr val="black"/>
                </a:solidFill>
              </a:rPr>
              <a:t>事業を営んでいたおかげで、パウロは天幕作りをしながら働くことができた。しかし、コリントの富（アテネに匹敵するものであった）には、いくつかの弊害もあった。</a:t>
            </a:r>
            <a:endParaRPr lang="en" sz="1900" b="1" dirty="0">
              <a:solidFill>
                <a:prstClr val="black"/>
              </a:solidFill>
            </a:endParaRP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41820" y="2281693"/>
            <a:ext cx="7738972" cy="1261884"/>
          </a:xfrm>
          <a:prstGeom prst="rect">
            <a:avLst/>
          </a:prstGeom>
          <a:noFill/>
        </p:spPr>
        <p:txBody>
          <a:bodyPr wrap="square">
            <a:spAutoFit/>
          </a:bodyPr>
          <a:lstStyle/>
          <a:p>
            <a:pPr lvl="0">
              <a:spcBef>
                <a:spcPts val="600"/>
              </a:spcBef>
              <a:defRPr/>
            </a:pPr>
            <a:r>
              <a:rPr lang="ja-JP" altLang="en-US" sz="1900" b="1" dirty="0">
                <a:solidFill>
                  <a:prstClr val="black"/>
                </a:solidFill>
              </a:rPr>
              <a:t>コリントの重要性は、コリント地峡（二つの海に挟まれた狭い陸地）というその立地にありました。同市は、コリント湾に面した　　　　レカイオンとサロニコス湾に面したケンクレアイという、</a:t>
            </a:r>
            <a:r>
              <a:rPr lang="en-US" altLang="ja-JP" sz="1900" b="1" dirty="0">
                <a:solidFill>
                  <a:prstClr val="black"/>
                </a:solidFill>
              </a:rPr>
              <a:t>2</a:t>
            </a:r>
            <a:r>
              <a:rPr lang="ja-JP" altLang="en-US" sz="1900" b="1" dirty="0">
                <a:solidFill>
                  <a:prstClr val="black"/>
                </a:solidFill>
              </a:rPr>
              <a:t>つの重要な商業港を擁していました。</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98959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theme/theme1.xml><?xml version="1.0" encoding="utf-8"?>
<a:theme xmlns:a="http://schemas.openxmlformats.org/drawingml/2006/main" name="1_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1018</TotalTime>
  <Words>3862</Words>
  <Application>Microsoft Office PowerPoint</Application>
  <PresentationFormat>Panorámica</PresentationFormat>
  <Paragraphs>70</Paragraphs>
  <Slides>15</Slides>
  <Notes>0</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15</vt:i4>
      </vt:variant>
    </vt:vector>
  </HeadingPairs>
  <TitlesOfParts>
    <vt:vector size="23" baseType="lpstr">
      <vt:lpstr>Constantia</vt:lpstr>
      <vt:lpstr>Aptos</vt:lpstr>
      <vt:lpstr>Arial</vt:lpstr>
      <vt:lpstr>游ゴシック</vt:lpstr>
      <vt:lpstr>Aptos Display</vt:lpstr>
      <vt:lpstr>1_Tema de Office</vt:lpstr>
      <vt:lpstr>Tema de Office</vt:lpstr>
      <vt:lpstr>2_Tema de Office</vt:lpstr>
      <vt:lpstr>Presentación de PowerPoint</vt:lpstr>
      <vt:lpstr>Presentación de PowerPoint</vt:lpstr>
      <vt:lpstr>Presentación de PowerPoint</vt:lpstr>
      <vt:lpstr>Presentación de PowerPoint</vt:lpstr>
      <vt:lpstr>Presentación de PowerPoint</vt:lpstr>
      <vt:lpstr>パウロは使徒として召されました。 あなたはどんな召しを受けていますか。 それが自 分の召しだと どうしてわかるのでしょうか。 もし自分には召しがないと思うなら、 今 すぐ、神の御前に行き、あなたに任された働きを神が示してくださるよう、 神に願ってみてはいかがでしょうか。</vt:lpstr>
      <vt:lpstr>Presentación de PowerPoint</vt:lpstr>
      <vt:lpstr>アテネやコリントにおけるパウロの宣教活動から、 私たちは何を学ぶことができるで しょうか。 今日の私たちの町や地域社会において、 福音を宣べ伝えることがこれほどまでに 難しくなってしまっているのはなぜでしょうか。こうした困難な場所で、どうす れば福音を 効果的に伝えることができるでしょうか。 その最善の方法について、パウ ロの宣教活動からどのような戦略を学ぶことができるでしょうか。</vt:lpstr>
      <vt:lpstr>Presentación de PowerPoint</vt:lpstr>
      <vt:lpstr>コリントでの宣教活動において、 パウロは偶像礼拝と放縦に満ちた 社会という問題 に直面しました。 今日の文化において、福音を宣べ伝えることを 困難にしている問題 は何ですか。 どうすればそれらを克服できますか。 コリントと今日の町の間には、 もし違いがあるとすれば、 どれほどの違いがあるでしょうか。</vt:lpstr>
      <vt:lpstr>Presentación de PowerPoint</vt:lpstr>
      <vt:lpstr>イザヤ41:10を読んでください。 　 恐れることはない、わたしはあな たと共にいる神。 たじろぐな、わたしは あなたの神。勢いを与えてあなたを助け /わたしの救いの右の手であなたを支え る。 　 この節で神はあなたにどのような素晴らしい約束をさ れていますか。 それらは今のあなたの人生に どんな希望を与えてくれますか。</vt:lpstr>
      <vt:lpstr>Presentación de PowerPoint</vt:lpstr>
      <vt:lpstr>Ⅱコリント 2:4 をもう一度読んでください。 　　 わたしは、悩みと愁いに満ちた心で、 涙ながらに手紙を 書きました。あなたが たを悲しませるためではなく、 わたしが あなたがたに対してあふれるほど抱いて いる愛を 知ってもらうためでした。 　 この聖句は、パウロがこれらの人々を ど れほど気にかけていたか、 あなたにどのように伝えていますか。 それに対して、あな たの心には他者への愛がどれほどあるでしょうか。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23</cp:revision>
  <dcterms:created xsi:type="dcterms:W3CDTF">2026-06-16T23:43:56Z</dcterms:created>
  <dcterms:modified xsi:type="dcterms:W3CDTF">2026-06-27T14:04:19Z</dcterms:modified>
</cp:coreProperties>
</file>