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57" r:id="rId3"/>
    <p:sldId id="272" r:id="rId4"/>
    <p:sldId id="273" r:id="rId5"/>
    <p:sldId id="258" r:id="rId6"/>
    <p:sldId id="259" r:id="rId7"/>
    <p:sldId id="260" r:id="rId8"/>
    <p:sldId id="274" r:id="rId9"/>
    <p:sldId id="270" r:id="rId10"/>
    <p:sldId id="262" r:id="rId11"/>
    <p:sldId id="275" r:id="rId12"/>
    <p:sldId id="271" r:id="rId13"/>
    <p:sldId id="277" r:id="rId14"/>
    <p:sldId id="264" r:id="rId15"/>
    <p:sldId id="278" r:id="rId16"/>
    <p:sldId id="266" r:id="rId17"/>
    <p:sldId id="276" r:id="rId18"/>
    <p:sldId id="279" r:id="rId19"/>
  </p:sldIdLst>
  <p:sldSz cx="12192000" cy="6858000"/>
  <p:notesSz cx="6858000" cy="9144000"/>
  <p:embeddedFontLst>
    <p:embeddedFont>
      <p:font typeface="游ゴシック" panose="020B0400000000000000" pitchFamily="34" charset="-128"/>
      <p:regular r:id="rId21"/>
      <p:bold r:id="rId22"/>
    </p:embeddedFont>
    <p:embeddedFont>
      <p:font typeface="Comic Sans MS" panose="030F0702030302020204" pitchFamily="66"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9" d="100"/>
          <a:sy n="29" d="100"/>
        </p:scale>
        <p:origin x="78" y="138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kumimoji="1" lang="ja-JP" altLang="en-US" b="1" noProof="0" dirty="0">
              <a:solidFill>
                <a:schemeClr val="bg1"/>
              </a:solidFill>
              <a:effectLst>
                <a:outerShdw blurRad="50800" dist="50800" dir="5400000" algn="ctr" rotWithShape="0">
                  <a:schemeClr val="tx1"/>
                </a:outerShdw>
              </a:effectLst>
            </a:rPr>
            <a:t>未熟な</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nchor="t"/>
        <a:lstStyle/>
        <a:p>
          <a:pPr>
            <a:lnSpc>
              <a:spcPts val="2100"/>
            </a:lnSpc>
          </a:pPr>
          <a:r>
            <a:rPr kumimoji="1" lang="ja-JP" altLang="en-US" sz="1800" b="1" noProof="0" dirty="0">
              <a:solidFill>
                <a:schemeClr val="bg1"/>
              </a:solidFill>
              <a:effectLst>
                <a:outerShdw blurRad="50800" dist="50800" dir="5400000" algn="ctr" rotWithShape="0">
                  <a:schemeClr val="tx1"/>
                </a:outerShdw>
              </a:effectLst>
              <a:latin typeface="+mn-ea"/>
              <a:ea typeface="+mn-ea"/>
            </a:rPr>
            <a:t>彼らはまるで子供のようなものです                                         （</a:t>
          </a:r>
          <a:r>
            <a:rPr kumimoji="1" lang="en-US" altLang="ja-JP" sz="1800" b="1" noProof="0" dirty="0">
              <a:solidFill>
                <a:schemeClr val="bg1"/>
              </a:solidFill>
              <a:effectLst>
                <a:outerShdw blurRad="50800" dist="50800" dir="5400000" algn="ctr" rotWithShape="0">
                  <a:schemeClr val="tx1"/>
                </a:outerShdw>
              </a:effectLst>
              <a:latin typeface="+mn-ea"/>
              <a:ea typeface="+mn-ea"/>
            </a:rPr>
            <a:t>1</a:t>
          </a:r>
          <a:r>
            <a:rPr kumimoji="1" lang="ja-JP" altLang="en-US" sz="1800" b="1" noProof="0" dirty="0">
              <a:solidFill>
                <a:schemeClr val="bg1"/>
              </a:solidFill>
              <a:effectLst>
                <a:outerShdw blurRad="50800" dist="50800" dir="5400000" algn="ctr" rotWithShape="0">
                  <a:schemeClr val="tx1"/>
                </a:outerShdw>
              </a:effectLst>
              <a:latin typeface="+mn-ea"/>
              <a:ea typeface="+mn-ea"/>
            </a:rPr>
            <a:t>コリ</a:t>
          </a:r>
          <a:r>
            <a:rPr kumimoji="1" lang="en-US" altLang="ja-JP" sz="1800" b="1" noProof="0" dirty="0">
              <a:solidFill>
                <a:schemeClr val="bg1"/>
              </a:solidFill>
              <a:effectLst>
                <a:outerShdw blurRad="50800" dist="50800" dir="5400000" algn="ctr" rotWithShape="0">
                  <a:schemeClr val="tx1"/>
                </a:outerShdw>
              </a:effectLst>
              <a:latin typeface="+mn-ea"/>
              <a:ea typeface="+mn-ea"/>
            </a:rPr>
            <a:t>3:1</a:t>
          </a:r>
          <a:r>
            <a:rPr kumimoji="1" lang="ja-JP" altLang="en-US" sz="1800" b="1" noProof="0" dirty="0">
              <a:solidFill>
                <a:schemeClr val="bg1"/>
              </a:solidFill>
              <a:effectLst>
                <a:outerShdw blurRad="50800" dist="50800" dir="5400000" algn="ctr" rotWithShape="0">
                  <a:schemeClr val="tx1"/>
                </a:outerShdw>
              </a:effectLst>
              <a:latin typeface="+mn-ea"/>
              <a:ea typeface="+mn-ea"/>
            </a:rPr>
            <a:t>）</a:t>
          </a:r>
          <a:endParaRPr lang="en" sz="2000" b="1" noProof="0" dirty="0">
            <a:solidFill>
              <a:schemeClr val="bg1"/>
            </a:solidFill>
            <a:effectLst>
              <a:outerShdw blurRad="50800" dist="50800" dir="5400000" algn="ctr" rotWithShape="0">
                <a:schemeClr val="tx1"/>
              </a:outerShdw>
            </a:effectLst>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kumimoji="1" lang="ja-JP" altLang="en-US" sz="1800" b="1" noProof="0" dirty="0">
              <a:effectLst>
                <a:outerShdw blurRad="50800" dist="50800" dir="5400000" algn="ctr" rotWithShape="0">
                  <a:schemeClr val="tx1"/>
                </a:outerShdw>
              </a:effectLst>
              <a:latin typeface="+mn-ea"/>
              <a:ea typeface="+mn-ea"/>
            </a:rPr>
            <a:t>彼らは乳を糧としている（</a:t>
          </a:r>
          <a:r>
            <a:rPr kumimoji="1" lang="en-US" altLang="ja-JP" sz="1800" b="1" noProof="0" dirty="0">
              <a:effectLst>
                <a:outerShdw blurRad="50800" dist="50800" dir="5400000" algn="ctr" rotWithShape="0">
                  <a:schemeClr val="tx1"/>
                </a:outerShdw>
              </a:effectLst>
              <a:latin typeface="+mn-ea"/>
              <a:ea typeface="+mn-ea"/>
            </a:rPr>
            <a:t>1</a:t>
          </a:r>
          <a:r>
            <a:rPr kumimoji="1" lang="ja-JP" altLang="en-US" sz="1800" b="1" noProof="0" dirty="0">
              <a:effectLst>
                <a:outerShdw blurRad="50800" dist="50800" dir="5400000" algn="ctr" rotWithShape="0">
                  <a:schemeClr val="tx1"/>
                </a:outerShdw>
              </a:effectLst>
              <a:latin typeface="+mn-ea"/>
              <a:ea typeface="+mn-ea"/>
            </a:rPr>
            <a:t>コリ</a:t>
          </a:r>
          <a:r>
            <a:rPr kumimoji="1" lang="en-US" altLang="ja-JP" sz="1800" b="1" noProof="0" dirty="0">
              <a:effectLst>
                <a:outerShdw blurRad="50800" dist="50800" dir="5400000" algn="ctr" rotWithShape="0">
                  <a:schemeClr val="tx1"/>
                </a:outerShdw>
              </a:effectLst>
              <a:latin typeface="+mn-ea"/>
              <a:ea typeface="+mn-ea"/>
            </a:rPr>
            <a:t>3:2</a:t>
          </a:r>
          <a:r>
            <a:rPr kumimoji="1" lang="ja-JP" altLang="en-US" sz="1800" b="1" noProof="0" dirty="0">
              <a:effectLst>
                <a:outerShdw blurRad="50800" dist="50800" dir="5400000" algn="ctr" rotWithShape="0">
                  <a:schemeClr val="tx1"/>
                </a:outerShdw>
              </a:effectLst>
              <a:latin typeface="+mn-ea"/>
              <a:ea typeface="+mn-ea"/>
            </a:rPr>
            <a:t>）</a:t>
          </a:r>
          <a:endParaRPr lang="en" sz="2000" b="1" noProof="0" dirty="0">
            <a:effectLst>
              <a:outerShdw blurRad="50800" dist="50800" dir="5400000" algn="ctr" rotWithShape="0">
                <a:schemeClr val="tx1"/>
              </a:outerShdw>
            </a:effectLst>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nchor="t"/>
        <a:lstStyle/>
        <a:p>
          <a:pPr>
            <a:lnSpc>
              <a:spcPts val="2100"/>
            </a:lnSpc>
          </a:pPr>
          <a:r>
            <a:rPr kumimoji="1" lang="ja-JP" altLang="en-US" sz="1800" b="1" noProof="0" dirty="0">
              <a:effectLst>
                <a:outerShdw blurRad="50800" dist="50800" dir="5400000" algn="ctr" rotWithShape="0">
                  <a:schemeClr val="tx1"/>
                </a:outerShdw>
              </a:effectLst>
              <a:latin typeface="+mn-ea"/>
              <a:ea typeface="+mn-ea"/>
            </a:rPr>
            <a:t>彼らは肉的な者たちである                   （</a:t>
          </a:r>
          <a:r>
            <a:rPr kumimoji="1" lang="en-US" altLang="ja-JP" sz="1800" b="1" noProof="0" dirty="0">
              <a:effectLst>
                <a:outerShdw blurRad="50800" dist="50800" dir="5400000" algn="ctr" rotWithShape="0">
                  <a:schemeClr val="tx1"/>
                </a:outerShdw>
              </a:effectLst>
              <a:latin typeface="+mn-ea"/>
              <a:ea typeface="+mn-ea"/>
            </a:rPr>
            <a:t>1</a:t>
          </a:r>
          <a:r>
            <a:rPr kumimoji="1" lang="ja-JP" altLang="en-US" sz="1800" b="1" noProof="0" dirty="0">
              <a:effectLst>
                <a:outerShdw blurRad="50800" dist="50800" dir="5400000" algn="ctr" rotWithShape="0">
                  <a:schemeClr val="tx1"/>
                </a:outerShdw>
              </a:effectLst>
              <a:latin typeface="+mn-ea"/>
              <a:ea typeface="+mn-ea"/>
            </a:rPr>
            <a:t>コリ </a:t>
          </a:r>
          <a:r>
            <a:rPr kumimoji="1" lang="en-US" altLang="ja-JP" sz="1800" b="1" noProof="0" dirty="0">
              <a:effectLst>
                <a:outerShdw blurRad="50800" dist="50800" dir="5400000" algn="ctr" rotWithShape="0">
                  <a:schemeClr val="tx1"/>
                </a:outerShdw>
              </a:effectLst>
              <a:latin typeface="+mn-ea"/>
              <a:ea typeface="+mn-ea"/>
            </a:rPr>
            <a:t>3:3</a:t>
          </a:r>
          <a:r>
            <a:rPr kumimoji="1" lang="ja-JP" altLang="en-US" sz="1800" b="1" noProof="0" dirty="0">
              <a:effectLst>
                <a:outerShdw blurRad="50800" dist="50800" dir="5400000" algn="ctr" rotWithShape="0">
                  <a:schemeClr val="tx1"/>
                </a:outerShdw>
              </a:effectLst>
              <a:latin typeface="+mn-ea"/>
              <a:ea typeface="+mn-ea"/>
            </a:rPr>
            <a:t>）</a:t>
          </a:r>
          <a:endParaRPr lang="en" sz="2000" b="1" noProof="0" dirty="0">
            <a:effectLst>
              <a:outerShdw blurRad="50800" dist="50800" dir="5400000" algn="ctr" rotWithShape="0">
                <a:schemeClr val="tx1"/>
              </a:outerShdw>
            </a:effectLst>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nchor="t"/>
        <a:lstStyle/>
        <a:p>
          <a:pPr>
            <a:lnSpc>
              <a:spcPts val="2100"/>
            </a:lnSpc>
          </a:pPr>
          <a:r>
            <a:rPr kumimoji="1" lang="ja-JP" altLang="en-US" sz="1800" b="1" noProof="0" dirty="0">
              <a:effectLst>
                <a:outerShdw blurRad="50800" dist="50800" dir="5400000" algn="ctr" rotWithShape="0">
                  <a:schemeClr val="tx1"/>
                </a:outerShdw>
              </a:effectLst>
              <a:latin typeface="+mn-ea"/>
              <a:ea typeface="+mn-ea"/>
            </a:rPr>
            <a:t>彼らは他人の意見に左右されてしまう  （</a:t>
          </a:r>
          <a:r>
            <a:rPr kumimoji="1" lang="en-US" altLang="ja-JP" sz="1800" b="1" noProof="0" dirty="0">
              <a:effectLst>
                <a:outerShdw blurRad="50800" dist="50800" dir="5400000" algn="ctr" rotWithShape="0">
                  <a:schemeClr val="tx1"/>
                </a:outerShdw>
              </a:effectLst>
              <a:latin typeface="+mn-ea"/>
              <a:ea typeface="+mn-ea"/>
            </a:rPr>
            <a:t>1</a:t>
          </a:r>
          <a:r>
            <a:rPr kumimoji="1" lang="ja-JP" altLang="en-US" sz="1800" b="1" noProof="0" dirty="0">
              <a:effectLst>
                <a:outerShdw blurRad="50800" dist="50800" dir="5400000" algn="ctr" rotWithShape="0">
                  <a:schemeClr val="tx1"/>
                </a:outerShdw>
              </a:effectLst>
              <a:latin typeface="+mn-ea"/>
              <a:ea typeface="+mn-ea"/>
            </a:rPr>
            <a:t>コリ </a:t>
          </a:r>
          <a:r>
            <a:rPr kumimoji="1" lang="en-US" altLang="ja-JP" sz="1800" b="1" noProof="0" dirty="0">
              <a:effectLst>
                <a:outerShdw blurRad="50800" dist="50800" dir="5400000" algn="ctr" rotWithShape="0">
                  <a:schemeClr val="tx1"/>
                </a:outerShdw>
              </a:effectLst>
              <a:latin typeface="+mn-ea"/>
              <a:ea typeface="+mn-ea"/>
            </a:rPr>
            <a:t>3:4</a:t>
          </a:r>
          <a:r>
            <a:rPr kumimoji="1" lang="ja-JP" altLang="en-US" sz="1800" b="1" noProof="0" dirty="0">
              <a:effectLst>
                <a:outerShdw blurRad="50800" dist="50800" dir="5400000" algn="ctr" rotWithShape="0">
                  <a:schemeClr val="tx1"/>
                </a:outerShdw>
              </a:effectLst>
              <a:latin typeface="+mn-ea"/>
              <a:ea typeface="+mn-ea"/>
            </a:rPr>
            <a:t>）</a:t>
          </a:r>
          <a:endParaRPr lang="en" sz="2000" b="1" noProof="0"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kumimoji="1" lang="ja-JP" altLang="en-US" b="1" noProof="0" dirty="0">
              <a:solidFill>
                <a:schemeClr val="bg1"/>
              </a:solidFill>
              <a:effectLst>
                <a:outerShdw blurRad="50800" dist="50800" dir="5400000" algn="ctr" rotWithShape="0">
                  <a:schemeClr val="tx1"/>
                </a:outerShdw>
              </a:effectLst>
            </a:rPr>
            <a:t>成人向け</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pPr>
            <a:lnSpc>
              <a:spcPts val="2100"/>
            </a:lnSpc>
          </a:pPr>
          <a:r>
            <a:rPr kumimoji="1" lang="ja-JP" altLang="en-US" sz="1800" b="1" noProof="0" dirty="0">
              <a:solidFill>
                <a:schemeClr val="tx1"/>
              </a:solidFill>
              <a:latin typeface="+mn-ea"/>
              <a:ea typeface="+mn-ea"/>
            </a:rPr>
            <a:t>彼らは大人なのです </a:t>
          </a:r>
        </a:p>
        <a:p>
          <a:pPr>
            <a:lnSpc>
              <a:spcPts val="2100"/>
            </a:lnSpc>
          </a:pPr>
          <a:r>
            <a:rPr kumimoji="1" lang="ja-JP" altLang="en-US" sz="1800" b="1" noProof="0" dirty="0">
              <a:solidFill>
                <a:schemeClr val="tx1"/>
              </a:solidFill>
              <a:latin typeface="+mn-ea"/>
              <a:ea typeface="+mn-ea"/>
            </a:rPr>
            <a:t>（</a:t>
          </a:r>
          <a:r>
            <a:rPr kumimoji="1" lang="en-US" altLang="ja-JP" sz="1800" b="1" noProof="0" dirty="0">
              <a:solidFill>
                <a:schemeClr val="tx1"/>
              </a:solidFill>
              <a:latin typeface="+mn-ea"/>
              <a:ea typeface="+mn-ea"/>
            </a:rPr>
            <a:t>1</a:t>
          </a:r>
          <a:r>
            <a:rPr kumimoji="1" lang="ja-JP" altLang="en-US" sz="1800" b="1" noProof="0" dirty="0">
              <a:solidFill>
                <a:schemeClr val="tx1"/>
              </a:solidFill>
              <a:latin typeface="+mn-ea"/>
              <a:ea typeface="+mn-ea"/>
            </a:rPr>
            <a:t>コリ </a:t>
          </a:r>
          <a:r>
            <a:rPr kumimoji="1" lang="en-US" altLang="ja-JP" sz="1800" b="1" noProof="0" dirty="0">
              <a:solidFill>
                <a:schemeClr val="tx1"/>
              </a:solidFill>
              <a:latin typeface="+mn-ea"/>
              <a:ea typeface="+mn-ea"/>
            </a:rPr>
            <a:t>14:20</a:t>
          </a:r>
          <a:r>
            <a:rPr kumimoji="1" lang="ja-JP" altLang="en-US" sz="1800" b="1" noProof="0" dirty="0">
              <a:solidFill>
                <a:schemeClr val="tx1"/>
              </a:solidFill>
              <a:latin typeface="+mn-ea"/>
              <a:ea typeface="+mn-ea"/>
            </a:rPr>
            <a:t>）</a:t>
          </a:r>
          <a:endParaRPr lang="en" sz="2000" b="1" noProof="0" dirty="0">
            <a:solidFill>
              <a:schemeClr val="tx1"/>
            </a:solidFill>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kumimoji="1" lang="ja-JP" altLang="en-US" sz="1800" b="1" noProof="0" dirty="0">
              <a:solidFill>
                <a:schemeClr val="tx1"/>
              </a:solidFill>
              <a:latin typeface="+mn-ea"/>
              <a:ea typeface="+mn-ea"/>
            </a:rPr>
            <a:t>彼らは固い物を食べる（ヘブ</a:t>
          </a:r>
          <a:r>
            <a:rPr kumimoji="1" lang="en-US" altLang="ja-JP" sz="1800" b="1" noProof="0" dirty="0">
              <a:solidFill>
                <a:schemeClr val="tx1"/>
              </a:solidFill>
              <a:latin typeface="+mn-ea"/>
              <a:ea typeface="+mn-ea"/>
            </a:rPr>
            <a:t>5:14</a:t>
          </a:r>
          <a:r>
            <a:rPr kumimoji="1" lang="ja-JP" altLang="en-US" sz="1800" b="1" noProof="0" dirty="0">
              <a:solidFill>
                <a:schemeClr val="tx1"/>
              </a:solidFill>
              <a:latin typeface="+mn-ea"/>
              <a:ea typeface="+mn-ea"/>
            </a:rPr>
            <a:t>）</a:t>
          </a:r>
          <a:endParaRPr lang="en" sz="2000" b="1" noProof="0" dirty="0">
            <a:solidFill>
              <a:schemeClr val="tx1"/>
            </a:solidFill>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pPr algn="ctr"/>
          <a:r>
            <a:rPr kumimoji="1" lang="ja-JP" altLang="en-US" sz="1800" b="1" noProof="0" dirty="0">
              <a:solidFill>
                <a:schemeClr val="tx1"/>
              </a:solidFill>
              <a:latin typeface="+mn-ea"/>
              <a:ea typeface="+mn-ea"/>
            </a:rPr>
            <a:t>それらは霊的なもの　です （</a:t>
          </a:r>
          <a:r>
            <a:rPr kumimoji="1" lang="en-US" altLang="ja-JP" sz="1800" b="1" noProof="0" dirty="0">
              <a:solidFill>
                <a:schemeClr val="tx1"/>
              </a:solidFill>
              <a:latin typeface="+mn-ea"/>
              <a:ea typeface="+mn-ea"/>
            </a:rPr>
            <a:t>1</a:t>
          </a:r>
          <a:r>
            <a:rPr kumimoji="1" lang="ja-JP" altLang="en-US" sz="1800" b="1" noProof="0" dirty="0">
              <a:solidFill>
                <a:schemeClr val="tx1"/>
              </a:solidFill>
              <a:latin typeface="+mn-ea"/>
              <a:ea typeface="+mn-ea"/>
            </a:rPr>
            <a:t>コリ</a:t>
          </a:r>
          <a:r>
            <a:rPr kumimoji="1" lang="en-US" altLang="ja-JP" sz="1800" b="1" noProof="0" dirty="0">
              <a:solidFill>
                <a:schemeClr val="tx1"/>
              </a:solidFill>
              <a:latin typeface="+mn-ea"/>
              <a:ea typeface="+mn-ea"/>
            </a:rPr>
            <a:t>2:13</a:t>
          </a:r>
          <a:r>
            <a:rPr kumimoji="1" lang="ja-JP" altLang="en-US" sz="1800" b="1" noProof="0" dirty="0">
              <a:solidFill>
                <a:schemeClr val="tx1"/>
              </a:solidFill>
              <a:latin typeface="+mn-ea"/>
              <a:ea typeface="+mn-ea"/>
            </a:rPr>
            <a:t>）</a:t>
          </a:r>
          <a:endParaRPr lang="en" sz="1800" b="1" noProof="0" dirty="0">
            <a:solidFill>
              <a:schemeClr val="tx1"/>
            </a:solidFill>
            <a:latin typeface="+mn-ea"/>
            <a:ea typeface="+mn-ea"/>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nchor="t"/>
        <a:lstStyle/>
        <a:p>
          <a:pPr>
            <a:lnSpc>
              <a:spcPts val="2100"/>
            </a:lnSpc>
          </a:pPr>
          <a:r>
            <a:rPr kumimoji="1" lang="ja-JP" altLang="en-US" sz="1800" b="1" noProof="0" dirty="0">
              <a:solidFill>
                <a:schemeClr val="tx1"/>
              </a:solidFill>
              <a:latin typeface="+mn-ea"/>
              <a:ea typeface="+mn-ea"/>
            </a:rPr>
            <a:t>彼らには霊的な識別力がある                                        （</a:t>
          </a:r>
          <a:r>
            <a:rPr kumimoji="1" lang="en-US" altLang="ja-JP" sz="1800" b="1" noProof="0" dirty="0">
              <a:solidFill>
                <a:schemeClr val="tx1"/>
              </a:solidFill>
              <a:latin typeface="+mn-ea"/>
              <a:ea typeface="+mn-ea"/>
            </a:rPr>
            <a:t>1</a:t>
          </a:r>
          <a:r>
            <a:rPr kumimoji="1" lang="ja-JP" altLang="en-US" sz="1800" b="1" noProof="0" dirty="0">
              <a:solidFill>
                <a:schemeClr val="tx1"/>
              </a:solidFill>
              <a:latin typeface="+mn-ea"/>
              <a:ea typeface="+mn-ea"/>
            </a:rPr>
            <a:t>コリ </a:t>
          </a:r>
          <a:r>
            <a:rPr kumimoji="1" lang="en-US" altLang="ja-JP" sz="1800" b="1" noProof="0" dirty="0">
              <a:solidFill>
                <a:schemeClr val="tx1"/>
              </a:solidFill>
              <a:latin typeface="+mn-ea"/>
              <a:ea typeface="+mn-ea"/>
            </a:rPr>
            <a:t>2:14</a:t>
          </a:r>
          <a:r>
            <a:rPr kumimoji="1" lang="ja-JP" altLang="en-US" sz="1800" b="1" noProof="0" dirty="0">
              <a:solidFill>
                <a:schemeClr val="tx1"/>
              </a:solidFill>
              <a:latin typeface="+mn-ea"/>
              <a:ea typeface="+mn-ea"/>
            </a:rPr>
            <a:t>）</a:t>
          </a:r>
          <a:endParaRPr lang="en" sz="1800" b="1" noProof="0" dirty="0">
            <a:solidFill>
              <a:schemeClr val="tx1"/>
            </a:solidFill>
            <a:latin typeface="+mn-ea"/>
            <a:ea typeface="+mn-ea"/>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13995" custLinFactNeighborY="-1788">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kumimoji="1" lang="ja-JP" altLang="en-US" sz="3900" b="1" kern="1200" noProof="0" dirty="0">
              <a:solidFill>
                <a:schemeClr val="bg1"/>
              </a:solidFill>
              <a:effectLst>
                <a:outerShdw blurRad="50800" dist="50800" dir="5400000" algn="ctr" rotWithShape="0">
                  <a:schemeClr val="tx1"/>
                </a:outerShdw>
              </a:effectLst>
            </a:rPr>
            <a:t>未熟な</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noProof="0" dirty="0">
              <a:solidFill>
                <a:schemeClr val="bg1"/>
              </a:solidFill>
              <a:effectLst>
                <a:outerShdw blurRad="50800" dist="50800" dir="5400000" algn="ctr" rotWithShape="0">
                  <a:schemeClr val="tx1"/>
                </a:outerShdw>
              </a:effectLst>
              <a:latin typeface="+mn-ea"/>
              <a:ea typeface="+mn-ea"/>
            </a:rPr>
            <a:t>彼らはまるで子供のようなものです                                         （</a:t>
          </a:r>
          <a:r>
            <a:rPr kumimoji="1" lang="en-US" altLang="ja-JP" sz="1800" b="1" kern="1200" noProof="0" dirty="0">
              <a:solidFill>
                <a:schemeClr val="bg1"/>
              </a:solidFill>
              <a:effectLst>
                <a:outerShdw blurRad="50800" dist="50800" dir="5400000" algn="ctr" rotWithShape="0">
                  <a:schemeClr val="tx1"/>
                </a:outerShdw>
              </a:effectLst>
              <a:latin typeface="+mn-ea"/>
              <a:ea typeface="+mn-ea"/>
            </a:rPr>
            <a:t>1</a:t>
          </a:r>
          <a:r>
            <a:rPr kumimoji="1" lang="ja-JP" altLang="en-US" sz="1800" b="1" kern="1200" noProof="0" dirty="0">
              <a:solidFill>
                <a:schemeClr val="bg1"/>
              </a:solidFill>
              <a:effectLst>
                <a:outerShdw blurRad="50800" dist="50800" dir="5400000" algn="ctr" rotWithShape="0">
                  <a:schemeClr val="tx1"/>
                </a:outerShdw>
              </a:effectLst>
              <a:latin typeface="+mn-ea"/>
              <a:ea typeface="+mn-ea"/>
            </a:rPr>
            <a:t>コリ</a:t>
          </a:r>
          <a:r>
            <a:rPr kumimoji="1" lang="en-US" altLang="ja-JP" sz="1800" b="1" kern="1200" noProof="0" dirty="0">
              <a:solidFill>
                <a:schemeClr val="bg1"/>
              </a:solidFill>
              <a:effectLst>
                <a:outerShdw blurRad="50800" dist="50800" dir="5400000" algn="ctr" rotWithShape="0">
                  <a:schemeClr val="tx1"/>
                </a:outerShdw>
              </a:effectLst>
              <a:latin typeface="+mn-ea"/>
              <a:ea typeface="+mn-ea"/>
            </a:rPr>
            <a:t>3:1</a:t>
          </a:r>
          <a:r>
            <a:rPr kumimoji="1" lang="ja-JP" altLang="en-US" sz="1800" b="1" kern="1200" noProof="0" dirty="0">
              <a:solidFill>
                <a:schemeClr val="bg1"/>
              </a:solidFill>
              <a:effectLst>
                <a:outerShdw blurRad="50800" dist="50800" dir="5400000" algn="ctr" rotWithShape="0">
                  <a:schemeClr val="tx1"/>
                </a:outerShdw>
              </a:effectLst>
              <a:latin typeface="+mn-ea"/>
              <a:ea typeface="+mn-ea"/>
            </a:rPr>
            <a:t>）</a:t>
          </a:r>
          <a:endParaRPr lang="en" sz="2000" b="1" kern="1200" noProof="0" dirty="0">
            <a:solidFill>
              <a:schemeClr val="bg1"/>
            </a:solidFill>
            <a:effectLst>
              <a:outerShdw blurRad="50800" dist="50800" dir="5400000" algn="ctr" rotWithShape="0">
                <a:schemeClr val="tx1"/>
              </a:outerShdw>
            </a:effectLst>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effectLst>
                <a:outerShdw blurRad="50800" dist="50800" dir="5400000" algn="ctr" rotWithShape="0">
                  <a:schemeClr val="tx1"/>
                </a:outerShdw>
              </a:effectLst>
              <a:latin typeface="+mn-ea"/>
              <a:ea typeface="+mn-ea"/>
            </a:rPr>
            <a:t>彼らは乳を糧としている（</a:t>
          </a:r>
          <a:r>
            <a:rPr kumimoji="1" lang="en-US" altLang="ja-JP" sz="1800" b="1" kern="1200" noProof="0" dirty="0">
              <a:effectLst>
                <a:outerShdw blurRad="50800" dist="50800" dir="5400000" algn="ctr" rotWithShape="0">
                  <a:schemeClr val="tx1"/>
                </a:outerShdw>
              </a:effectLst>
              <a:latin typeface="+mn-ea"/>
              <a:ea typeface="+mn-ea"/>
            </a:rPr>
            <a:t>1</a:t>
          </a:r>
          <a:r>
            <a:rPr kumimoji="1" lang="ja-JP" altLang="en-US" sz="1800" b="1" kern="1200" noProof="0" dirty="0">
              <a:effectLst>
                <a:outerShdw blurRad="50800" dist="50800" dir="5400000" algn="ctr" rotWithShape="0">
                  <a:schemeClr val="tx1"/>
                </a:outerShdw>
              </a:effectLst>
              <a:latin typeface="+mn-ea"/>
              <a:ea typeface="+mn-ea"/>
            </a:rPr>
            <a:t>コリ</a:t>
          </a:r>
          <a:r>
            <a:rPr kumimoji="1" lang="en-US" altLang="ja-JP" sz="1800" b="1" kern="1200" noProof="0" dirty="0">
              <a:effectLst>
                <a:outerShdw blurRad="50800" dist="50800" dir="5400000" algn="ctr" rotWithShape="0">
                  <a:schemeClr val="tx1"/>
                </a:outerShdw>
              </a:effectLst>
              <a:latin typeface="+mn-ea"/>
              <a:ea typeface="+mn-ea"/>
            </a:rPr>
            <a:t>3:2</a:t>
          </a:r>
          <a:r>
            <a:rPr kumimoji="1" lang="ja-JP" altLang="en-US" sz="1800" b="1" kern="1200" noProof="0" dirty="0">
              <a:effectLst>
                <a:outerShdw blurRad="50800" dist="50800" dir="5400000" algn="ctr" rotWithShape="0">
                  <a:schemeClr val="tx1"/>
                </a:outerShdw>
              </a:effectLst>
              <a:latin typeface="+mn-ea"/>
              <a:ea typeface="+mn-ea"/>
            </a:rPr>
            <a:t>）</a:t>
          </a:r>
          <a:endParaRPr lang="en" sz="2000" b="1" kern="1200" noProof="0" dirty="0">
            <a:effectLst>
              <a:outerShdw blurRad="50800" dist="50800" dir="5400000" algn="ctr" rotWithShape="0">
                <a:schemeClr val="tx1"/>
              </a:outerShdw>
            </a:effectLst>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noProof="0" dirty="0">
              <a:effectLst>
                <a:outerShdw blurRad="50800" dist="50800" dir="5400000" algn="ctr" rotWithShape="0">
                  <a:schemeClr val="tx1"/>
                </a:outerShdw>
              </a:effectLst>
              <a:latin typeface="+mn-ea"/>
              <a:ea typeface="+mn-ea"/>
            </a:rPr>
            <a:t>彼らは肉的な者たちである                   （</a:t>
          </a:r>
          <a:r>
            <a:rPr kumimoji="1" lang="en-US" altLang="ja-JP" sz="1800" b="1" kern="1200" noProof="0" dirty="0">
              <a:effectLst>
                <a:outerShdw blurRad="50800" dist="50800" dir="5400000" algn="ctr" rotWithShape="0">
                  <a:schemeClr val="tx1"/>
                </a:outerShdw>
              </a:effectLst>
              <a:latin typeface="+mn-ea"/>
              <a:ea typeface="+mn-ea"/>
            </a:rPr>
            <a:t>1</a:t>
          </a:r>
          <a:r>
            <a:rPr kumimoji="1" lang="ja-JP" altLang="en-US" sz="1800" b="1" kern="1200" noProof="0" dirty="0">
              <a:effectLst>
                <a:outerShdw blurRad="50800" dist="50800" dir="5400000" algn="ctr" rotWithShape="0">
                  <a:schemeClr val="tx1"/>
                </a:outerShdw>
              </a:effectLst>
              <a:latin typeface="+mn-ea"/>
              <a:ea typeface="+mn-ea"/>
            </a:rPr>
            <a:t>コリ </a:t>
          </a:r>
          <a:r>
            <a:rPr kumimoji="1" lang="en-US" altLang="ja-JP" sz="1800" b="1" kern="1200" noProof="0" dirty="0">
              <a:effectLst>
                <a:outerShdw blurRad="50800" dist="50800" dir="5400000" algn="ctr" rotWithShape="0">
                  <a:schemeClr val="tx1"/>
                </a:outerShdw>
              </a:effectLst>
              <a:latin typeface="+mn-ea"/>
              <a:ea typeface="+mn-ea"/>
            </a:rPr>
            <a:t>3:3</a:t>
          </a:r>
          <a:r>
            <a:rPr kumimoji="1" lang="ja-JP" altLang="en-US" sz="1800" b="1" kern="1200" noProof="0" dirty="0">
              <a:effectLst>
                <a:outerShdw blurRad="50800" dist="50800" dir="5400000" algn="ctr" rotWithShape="0">
                  <a:schemeClr val="tx1"/>
                </a:outerShdw>
              </a:effectLst>
              <a:latin typeface="+mn-ea"/>
              <a:ea typeface="+mn-ea"/>
            </a:rPr>
            <a:t>）</a:t>
          </a:r>
          <a:endParaRPr lang="en" sz="2000" b="1" kern="1200" noProof="0" dirty="0">
            <a:effectLst>
              <a:outerShdw blurRad="50800" dist="50800" dir="5400000" algn="ctr" rotWithShape="0">
                <a:schemeClr val="tx1"/>
              </a:outerShdw>
            </a:effectLst>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noProof="0" dirty="0">
              <a:effectLst>
                <a:outerShdw blurRad="50800" dist="50800" dir="5400000" algn="ctr" rotWithShape="0">
                  <a:schemeClr val="tx1"/>
                </a:outerShdw>
              </a:effectLst>
              <a:latin typeface="+mn-ea"/>
              <a:ea typeface="+mn-ea"/>
            </a:rPr>
            <a:t>彼らは他人の意見に左右されてしまう  （</a:t>
          </a:r>
          <a:r>
            <a:rPr kumimoji="1" lang="en-US" altLang="ja-JP" sz="1800" b="1" kern="1200" noProof="0" dirty="0">
              <a:effectLst>
                <a:outerShdw blurRad="50800" dist="50800" dir="5400000" algn="ctr" rotWithShape="0">
                  <a:schemeClr val="tx1"/>
                </a:outerShdw>
              </a:effectLst>
              <a:latin typeface="+mn-ea"/>
              <a:ea typeface="+mn-ea"/>
            </a:rPr>
            <a:t>1</a:t>
          </a:r>
          <a:r>
            <a:rPr kumimoji="1" lang="ja-JP" altLang="en-US" sz="1800" b="1" kern="1200" noProof="0" dirty="0">
              <a:effectLst>
                <a:outerShdw blurRad="50800" dist="50800" dir="5400000" algn="ctr" rotWithShape="0">
                  <a:schemeClr val="tx1"/>
                </a:outerShdw>
              </a:effectLst>
              <a:latin typeface="+mn-ea"/>
              <a:ea typeface="+mn-ea"/>
            </a:rPr>
            <a:t>コリ </a:t>
          </a:r>
          <a:r>
            <a:rPr kumimoji="1" lang="en-US" altLang="ja-JP" sz="1800" b="1" kern="1200" noProof="0" dirty="0">
              <a:effectLst>
                <a:outerShdw blurRad="50800" dist="50800" dir="5400000" algn="ctr" rotWithShape="0">
                  <a:schemeClr val="tx1"/>
                </a:outerShdw>
              </a:effectLst>
              <a:latin typeface="+mn-ea"/>
              <a:ea typeface="+mn-ea"/>
            </a:rPr>
            <a:t>3:4</a:t>
          </a:r>
          <a:r>
            <a:rPr kumimoji="1" lang="ja-JP" altLang="en-US" sz="1800" b="1" kern="1200" noProof="0" dirty="0">
              <a:effectLst>
                <a:outerShdw blurRad="50800" dist="50800" dir="5400000" algn="ctr" rotWithShape="0">
                  <a:schemeClr val="tx1"/>
                </a:outerShdw>
              </a:effectLst>
              <a:latin typeface="+mn-ea"/>
              <a:ea typeface="+mn-ea"/>
            </a:rPr>
            <a:t>）</a:t>
          </a:r>
          <a:endParaRPr lang="en" sz="2000" b="1" kern="1200" noProof="0" dirty="0">
            <a:effectLst>
              <a:outerShdw blurRad="50800" dist="50800" dir="5400000" algn="ctr" rotWithShape="0">
                <a:schemeClr val="tx1"/>
              </a:outerShdw>
            </a:effectLst>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kumimoji="1" lang="ja-JP" altLang="en-US" sz="3900" b="1" kern="1200" noProof="0" dirty="0">
              <a:solidFill>
                <a:schemeClr val="bg1"/>
              </a:solidFill>
              <a:effectLst>
                <a:outerShdw blurRad="50800" dist="50800" dir="5400000" algn="ctr" rotWithShape="0">
                  <a:schemeClr val="tx1"/>
                </a:outerShdw>
              </a:effectLst>
            </a:rPr>
            <a:t>成人向け</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4" y="1089786"/>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noProof="0" dirty="0">
              <a:solidFill>
                <a:schemeClr val="tx1"/>
              </a:solidFill>
              <a:latin typeface="+mn-ea"/>
              <a:ea typeface="+mn-ea"/>
            </a:rPr>
            <a:t>彼らは大人なのです </a:t>
          </a:r>
        </a:p>
        <a:p>
          <a:pPr marL="0" lvl="0" indent="0" algn="ctr" defTabSz="800100">
            <a:lnSpc>
              <a:spcPts val="2100"/>
            </a:lnSpc>
            <a:spcBef>
              <a:spcPct val="0"/>
            </a:spcBef>
            <a:spcAft>
              <a:spcPct val="35000"/>
            </a:spcAft>
            <a:buNone/>
          </a:pPr>
          <a:r>
            <a:rPr kumimoji="1" lang="ja-JP" altLang="en-US" sz="1800" b="1" kern="1200" noProof="0" dirty="0">
              <a:solidFill>
                <a:schemeClr val="tx1"/>
              </a:solidFill>
              <a:latin typeface="+mn-ea"/>
              <a:ea typeface="+mn-ea"/>
            </a:rPr>
            <a:t>（</a:t>
          </a:r>
          <a:r>
            <a:rPr kumimoji="1" lang="en-US" altLang="ja-JP" sz="1800" b="1" kern="1200" noProof="0" dirty="0">
              <a:solidFill>
                <a:schemeClr val="tx1"/>
              </a:solidFill>
              <a:latin typeface="+mn-ea"/>
              <a:ea typeface="+mn-ea"/>
            </a:rPr>
            <a:t>1</a:t>
          </a:r>
          <a:r>
            <a:rPr kumimoji="1" lang="ja-JP" altLang="en-US" sz="1800" b="1" kern="1200" noProof="0" dirty="0">
              <a:solidFill>
                <a:schemeClr val="tx1"/>
              </a:solidFill>
              <a:latin typeface="+mn-ea"/>
              <a:ea typeface="+mn-ea"/>
            </a:rPr>
            <a:t>コリ </a:t>
          </a:r>
          <a:r>
            <a:rPr kumimoji="1" lang="en-US" altLang="ja-JP" sz="1800" b="1" kern="1200" noProof="0" dirty="0">
              <a:solidFill>
                <a:schemeClr val="tx1"/>
              </a:solidFill>
              <a:latin typeface="+mn-ea"/>
              <a:ea typeface="+mn-ea"/>
            </a:rPr>
            <a:t>14:20</a:t>
          </a:r>
          <a:r>
            <a:rPr kumimoji="1" lang="ja-JP" altLang="en-US" sz="1800" b="1" kern="1200" noProof="0" dirty="0">
              <a:solidFill>
                <a:schemeClr val="tx1"/>
              </a:solidFill>
              <a:latin typeface="+mn-ea"/>
              <a:ea typeface="+mn-ea"/>
            </a:rPr>
            <a:t>）</a:t>
          </a:r>
          <a:endParaRPr lang="en" sz="2000" b="1" kern="1200" noProof="0" dirty="0">
            <a:solidFill>
              <a:schemeClr val="tx1"/>
            </a:solidFill>
          </a:endParaRPr>
        </a:p>
      </dsp:txBody>
      <dsp:txXfrm>
        <a:off x="1730421" y="1135373"/>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solidFill>
                <a:schemeClr val="tx1"/>
              </a:solidFill>
              <a:latin typeface="+mn-ea"/>
              <a:ea typeface="+mn-ea"/>
            </a:rPr>
            <a:t>彼らは固い物を食べる（ヘブ</a:t>
          </a:r>
          <a:r>
            <a:rPr kumimoji="1" lang="en-US" altLang="ja-JP" sz="1800" b="1" kern="1200" noProof="0" dirty="0">
              <a:solidFill>
                <a:schemeClr val="tx1"/>
              </a:solidFill>
              <a:latin typeface="+mn-ea"/>
              <a:ea typeface="+mn-ea"/>
            </a:rPr>
            <a:t>5:14</a:t>
          </a:r>
          <a:r>
            <a:rPr kumimoji="1" lang="ja-JP" altLang="en-US" sz="1800" b="1" kern="1200" noProof="0" dirty="0">
              <a:solidFill>
                <a:schemeClr val="tx1"/>
              </a:solidFill>
              <a:latin typeface="+mn-ea"/>
              <a:ea typeface="+mn-ea"/>
            </a:rPr>
            <a:t>）</a:t>
          </a:r>
          <a:endParaRPr lang="en" sz="2000" b="1" kern="1200" noProof="0" dirty="0">
            <a:solidFill>
              <a:schemeClr val="tx1"/>
            </a:solidFill>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noProof="0" dirty="0">
              <a:solidFill>
                <a:schemeClr val="tx1"/>
              </a:solidFill>
              <a:latin typeface="+mn-ea"/>
              <a:ea typeface="+mn-ea"/>
            </a:rPr>
            <a:t>それらは霊的なもの　です （</a:t>
          </a:r>
          <a:r>
            <a:rPr kumimoji="1" lang="en-US" altLang="ja-JP" sz="1800" b="1" kern="1200" noProof="0" dirty="0">
              <a:solidFill>
                <a:schemeClr val="tx1"/>
              </a:solidFill>
              <a:latin typeface="+mn-ea"/>
              <a:ea typeface="+mn-ea"/>
            </a:rPr>
            <a:t>1</a:t>
          </a:r>
          <a:r>
            <a:rPr kumimoji="1" lang="ja-JP" altLang="en-US" sz="1800" b="1" kern="1200" noProof="0" dirty="0">
              <a:solidFill>
                <a:schemeClr val="tx1"/>
              </a:solidFill>
              <a:latin typeface="+mn-ea"/>
              <a:ea typeface="+mn-ea"/>
            </a:rPr>
            <a:t>コリ</a:t>
          </a:r>
          <a:r>
            <a:rPr kumimoji="1" lang="en-US" altLang="ja-JP" sz="1800" b="1" kern="1200" noProof="0" dirty="0">
              <a:solidFill>
                <a:schemeClr val="tx1"/>
              </a:solidFill>
              <a:latin typeface="+mn-ea"/>
              <a:ea typeface="+mn-ea"/>
            </a:rPr>
            <a:t>2:13</a:t>
          </a:r>
          <a:r>
            <a:rPr kumimoji="1" lang="ja-JP" altLang="en-US" sz="1800" b="1" kern="1200" noProof="0" dirty="0">
              <a:solidFill>
                <a:schemeClr val="tx1"/>
              </a:solidFill>
              <a:latin typeface="+mn-ea"/>
              <a:ea typeface="+mn-ea"/>
            </a:rPr>
            <a:t>）</a:t>
          </a:r>
          <a:endParaRPr lang="en" sz="1800" b="1" kern="1200" noProof="0" dirty="0">
            <a:solidFill>
              <a:schemeClr val="tx1"/>
            </a:solidFill>
            <a:latin typeface="+mn-ea"/>
            <a:ea typeface="+mn-ea"/>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noProof="0" dirty="0">
              <a:solidFill>
                <a:schemeClr val="tx1"/>
              </a:solidFill>
              <a:latin typeface="+mn-ea"/>
              <a:ea typeface="+mn-ea"/>
            </a:rPr>
            <a:t>彼らには霊的な識別力がある                                        （</a:t>
          </a:r>
          <a:r>
            <a:rPr kumimoji="1" lang="en-US" altLang="ja-JP" sz="1800" b="1" kern="1200" noProof="0" dirty="0">
              <a:solidFill>
                <a:schemeClr val="tx1"/>
              </a:solidFill>
              <a:latin typeface="+mn-ea"/>
              <a:ea typeface="+mn-ea"/>
            </a:rPr>
            <a:t>1</a:t>
          </a:r>
          <a:r>
            <a:rPr kumimoji="1" lang="ja-JP" altLang="en-US" sz="1800" b="1" kern="1200" noProof="0" dirty="0">
              <a:solidFill>
                <a:schemeClr val="tx1"/>
              </a:solidFill>
              <a:latin typeface="+mn-ea"/>
              <a:ea typeface="+mn-ea"/>
            </a:rPr>
            <a:t>コリ </a:t>
          </a:r>
          <a:r>
            <a:rPr kumimoji="1" lang="en-US" altLang="ja-JP" sz="1800" b="1" kern="1200" noProof="0" dirty="0">
              <a:solidFill>
                <a:schemeClr val="tx1"/>
              </a:solidFill>
              <a:latin typeface="+mn-ea"/>
              <a:ea typeface="+mn-ea"/>
            </a:rPr>
            <a:t>2:14</a:t>
          </a:r>
          <a:r>
            <a:rPr kumimoji="1" lang="ja-JP" altLang="en-US" sz="1800" b="1" kern="1200" noProof="0" dirty="0">
              <a:solidFill>
                <a:schemeClr val="tx1"/>
              </a:solidFill>
              <a:latin typeface="+mn-ea"/>
              <a:ea typeface="+mn-ea"/>
            </a:rPr>
            <a:t>）</a:t>
          </a:r>
          <a:endParaRPr lang="en" sz="1800" b="1" kern="1200" noProof="0" dirty="0">
            <a:solidFill>
              <a:schemeClr val="tx1"/>
            </a:solidFill>
            <a:latin typeface="+mn-ea"/>
            <a:ea typeface="+mn-ea"/>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12/07/2026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C7434B-99D2-463D-BB41-1BE5A1D0D585}"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939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C7434B-99D2-463D-BB41-1BE5A1D0D585}" type="slidenum">
              <a:rPr lang="es-ES" smtClean="0"/>
              <a:t>13</a:t>
            </a:fld>
            <a:endParaRPr lang="es-ES"/>
          </a:p>
        </p:txBody>
      </p:sp>
    </p:spTree>
    <p:extLst>
      <p:ext uri="{BB962C8B-B14F-4D97-AF65-F5344CB8AC3E}">
        <p14:creationId xmlns:p14="http://schemas.microsoft.com/office/powerpoint/2010/main" val="363280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811830"/>
            <a:ext cx="12177713" cy="1107996"/>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ja-JP" altLang="en-US" sz="6600" b="1" spc="600" noProof="0" dirty="0">
                <a:ln w="22225">
                  <a:solidFill>
                    <a:schemeClr val="accent2"/>
                  </a:solidFill>
                  <a:prstDash val="solid"/>
                </a:ln>
                <a:solidFill>
                  <a:srgbClr val="CFC0A1"/>
                </a:solidFill>
                <a:effectLst>
                  <a:outerShdw blurRad="50800" dist="50800" dir="5400000" algn="ctr" rotWithShape="0">
                    <a:schemeClr val="tx1"/>
                  </a:outerShdw>
                </a:effectLst>
              </a:rPr>
              <a:t>キリストにおける一致</a:t>
            </a:r>
            <a:endParaRPr lang="en" sz="6600" b="1" spc="600" noProof="0" dirty="0">
              <a:ln w="22225">
                <a:solidFill>
                  <a:schemeClr val="accent2"/>
                </a:solidFill>
                <a:prstDash val="solid"/>
              </a:ln>
              <a:solidFill>
                <a:srgbClr val="CFC0A1"/>
              </a:solidFill>
              <a:effectLst>
                <a:outerShdw blurRad="50800" dist="50800" dir="5400000" algn="ctr" rotWithShape="0">
                  <a:schemeClr val="tx1"/>
                </a:outerShdw>
              </a:effectLst>
            </a:endParaRPr>
          </a:p>
        </p:txBody>
      </p:sp>
      <p:sp>
        <p:nvSpPr>
          <p:cNvPr id="7" name="四角形: 角を丸くする 6">
            <a:extLst>
              <a:ext uri="{FF2B5EF4-FFF2-40B4-BE49-F238E27FC236}">
                <a16:creationId xmlns:a16="http://schemas.microsoft.com/office/drawing/2014/main" id="{E124E1F9-1236-1C94-B50B-EDF825F51FEC}"/>
              </a:ext>
            </a:extLst>
          </p:cNvPr>
          <p:cNvSpPr/>
          <p:nvPr/>
        </p:nvSpPr>
        <p:spPr>
          <a:xfrm>
            <a:off x="4473539" y="66853"/>
            <a:ext cx="3011557" cy="333196"/>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6" name="CuadroTexto 5">
            <a:extLst>
              <a:ext uri="{FF2B5EF4-FFF2-40B4-BE49-F238E27FC236}">
                <a16:creationId xmlns:a16="http://schemas.microsoft.com/office/drawing/2014/main" id="{7B857487-898D-4936-0BBD-AE35D6DD20C1}"/>
              </a:ext>
            </a:extLst>
          </p:cNvPr>
          <p:cNvSpPr txBox="1"/>
          <p:nvPr/>
        </p:nvSpPr>
        <p:spPr>
          <a:xfrm>
            <a:off x="-109538" y="10733"/>
            <a:ext cx="12177713" cy="400110"/>
          </a:xfrm>
          <a:prstGeom prst="rect">
            <a:avLst/>
          </a:prstGeom>
          <a:noFill/>
        </p:spPr>
        <p:txBody>
          <a:bodyPr wrap="square" rtlCol="0">
            <a:spAutoFit/>
          </a:bodyPr>
          <a:lstStyle/>
          <a:p>
            <a:pPr algn="ctr"/>
            <a:r>
              <a:rPr lang="en-US" altLang="ja-JP" sz="2000" b="1" noProof="0" dirty="0">
                <a:solidFill>
                  <a:schemeClr val="accent5">
                    <a:lumMod val="60000"/>
                    <a:lumOff val="40000"/>
                  </a:schemeClr>
                </a:solidFill>
                <a:latin typeface="+mn-ea"/>
              </a:rPr>
              <a:t>2026</a:t>
            </a:r>
            <a:r>
              <a:rPr lang="ja-JP" altLang="en-US" sz="2000" b="1" noProof="0" dirty="0">
                <a:solidFill>
                  <a:schemeClr val="accent5">
                    <a:lumMod val="60000"/>
                    <a:lumOff val="40000"/>
                  </a:schemeClr>
                </a:solidFill>
                <a:latin typeface="+mn-ea"/>
              </a:rPr>
              <a:t>年</a:t>
            </a:r>
            <a:r>
              <a:rPr lang="en-US" altLang="ja-JP" sz="2000" b="1" noProof="0" dirty="0">
                <a:solidFill>
                  <a:schemeClr val="accent5">
                    <a:lumMod val="60000"/>
                    <a:lumOff val="40000"/>
                  </a:schemeClr>
                </a:solidFill>
                <a:latin typeface="+mn-ea"/>
              </a:rPr>
              <a:t>7</a:t>
            </a:r>
            <a:r>
              <a:rPr lang="ja-JP" altLang="en-US" sz="2000" b="1" noProof="0" dirty="0">
                <a:solidFill>
                  <a:schemeClr val="accent5">
                    <a:lumMod val="60000"/>
                    <a:lumOff val="40000"/>
                  </a:schemeClr>
                </a:solidFill>
                <a:latin typeface="+mn-ea"/>
              </a:rPr>
              <a:t>月</a:t>
            </a:r>
            <a:r>
              <a:rPr lang="en-US" altLang="ja-JP" sz="2000" b="1" noProof="0" dirty="0">
                <a:solidFill>
                  <a:schemeClr val="accent5">
                    <a:lumMod val="60000"/>
                    <a:lumOff val="40000"/>
                  </a:schemeClr>
                </a:solidFill>
                <a:latin typeface="+mn-ea"/>
              </a:rPr>
              <a:t>11</a:t>
            </a:r>
            <a:r>
              <a:rPr lang="ja-JP" altLang="en-US" sz="2000" b="1" noProof="0" dirty="0">
                <a:solidFill>
                  <a:schemeClr val="accent5">
                    <a:lumMod val="60000"/>
                    <a:lumOff val="40000"/>
                  </a:schemeClr>
                </a:solidFill>
                <a:latin typeface="+mn-ea"/>
              </a:rPr>
              <a:t>日　第</a:t>
            </a:r>
            <a:r>
              <a:rPr lang="en-US" altLang="ja-JP" sz="2000" b="1" noProof="0" dirty="0">
                <a:solidFill>
                  <a:schemeClr val="accent5">
                    <a:lumMod val="60000"/>
                    <a:lumOff val="40000"/>
                  </a:schemeClr>
                </a:solidFill>
                <a:latin typeface="+mn-ea"/>
              </a:rPr>
              <a:t>3</a:t>
            </a:r>
            <a:r>
              <a:rPr lang="ja-JP" altLang="en-US" sz="2000" b="1" noProof="0" dirty="0">
                <a:solidFill>
                  <a:schemeClr val="accent5">
                    <a:lumMod val="60000"/>
                    <a:lumOff val="40000"/>
                  </a:schemeClr>
                </a:solidFill>
                <a:latin typeface="+mn-ea"/>
              </a:rPr>
              <a:t>課</a:t>
            </a:r>
            <a:endParaRPr lang="en" sz="2000" b="1" noProof="0" dirty="0">
              <a:solidFill>
                <a:schemeClr val="accent5">
                  <a:lumMod val="60000"/>
                  <a:lumOff val="40000"/>
                </a:schemeClr>
              </a:solidFill>
              <a:latin typeface="+mn-ea"/>
            </a:endParaRPr>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D80B870D-0F2B-AABF-1D28-554E0A5364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367847-E1AF-2459-A73F-DCD9D26C6581}"/>
              </a:ext>
            </a:extLst>
          </p:cNvPr>
          <p:cNvSpPr>
            <a:spLocks noGrp="1"/>
          </p:cNvSpPr>
          <p:nvPr>
            <p:ph type="title"/>
          </p:nvPr>
        </p:nvSpPr>
        <p:spPr>
          <a:xfrm>
            <a:off x="838200" y="2766218"/>
            <a:ext cx="10731366" cy="1325563"/>
          </a:xfrm>
        </p:spPr>
        <p:txBody>
          <a:bodyPr>
            <a:noAutofit/>
          </a:bodyPr>
          <a:lstStyle/>
          <a:p>
            <a:pPr algn="ctr"/>
            <a:r>
              <a:rPr lang="ja-JP" altLang="ja-JP" sz="3800" b="1" dirty="0"/>
              <a:t>ここ数十年の間、セブンスデー・アドベンチスト教会の一部では、少人数グループによる</a:t>
            </a:r>
            <a:br>
              <a:rPr lang="en-US" altLang="ja-JP" sz="3800" b="1" dirty="0"/>
            </a:br>
            <a:r>
              <a:rPr lang="ja-JP" altLang="ja-JP" sz="3800" b="1" dirty="0"/>
              <a:t>聖書 研究が重視されてきました。</a:t>
            </a:r>
            <a:br>
              <a:rPr lang="en-US" altLang="ja-JP" sz="3800" b="1" dirty="0"/>
            </a:br>
            <a:r>
              <a:rPr lang="ja-JP" altLang="ja-JP" sz="3800" b="1" dirty="0"/>
              <a:t>「派閥」と「少人数グループ」の違いは</a:t>
            </a:r>
            <a:br>
              <a:rPr lang="en-US" altLang="ja-JP" sz="3800" b="1" dirty="0"/>
            </a:br>
            <a:r>
              <a:rPr lang="ja-JP" altLang="ja-JP" sz="3800" b="1" dirty="0"/>
              <a:t>何でしょうか。</a:t>
            </a:r>
            <a:br>
              <a:rPr lang="en-US" altLang="ja-JP" sz="3800" b="1" dirty="0"/>
            </a:br>
            <a:r>
              <a:rPr lang="ja-JP" altLang="ja-JP" sz="3800" b="1" dirty="0"/>
              <a:t>少人数グル ープが派閥化しないように、</a:t>
            </a:r>
            <a:br>
              <a:rPr lang="en-US" altLang="ja-JP" sz="3800" b="1" dirty="0"/>
            </a:br>
            <a:r>
              <a:rPr lang="ja-JP" altLang="ja-JP" sz="3800" b="1" dirty="0"/>
              <a:t>どうすれば注意を払うことができるでしょうか。</a:t>
            </a:r>
            <a:endParaRPr kumimoji="1" lang="ja-JP" altLang="en-US" sz="3800" b="1" dirty="0"/>
          </a:p>
        </p:txBody>
      </p:sp>
    </p:spTree>
    <p:extLst>
      <p:ext uri="{BB962C8B-B14F-4D97-AF65-F5344CB8AC3E}">
        <p14:creationId xmlns:p14="http://schemas.microsoft.com/office/powerpoint/2010/main" val="317904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spc="600" noProof="0" dirty="0">
                <a:ln/>
                <a:solidFill>
                  <a:srgbClr val="864300"/>
                </a:solidFill>
                <a:effectLst>
                  <a:outerShdw blurRad="60007" dist="200025" dir="15000000" sy="30000" kx="-1800000" algn="bl" rotWithShape="0">
                    <a:prstClr val="black">
                      <a:alpha val="32000"/>
                    </a:prstClr>
                  </a:outerShdw>
                </a:effectLst>
              </a:rPr>
              <a:t>知恵と成熟</a:t>
            </a:r>
            <a:endParaRPr lang="en" sz="4400" b="1" spc="600" noProof="0" dirty="0">
              <a:ln/>
              <a:solidFill>
                <a:srgbClr val="864300"/>
              </a:solidFill>
              <a:effectLst>
                <a:outerShdw blurRad="60007" dist="200025" dir="15000000" sy="30000" kx="-1800000" algn="bl" rotWithShape="0">
                  <a:prstClr val="black">
                    <a:alpha val="32000"/>
                  </a:prstClr>
                </a:outerShdw>
              </a:effectLst>
            </a:endParaRP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lumMod val="75000"/>
                  </a:schemeClr>
                </a:solidFill>
                <a:latin typeface="+mn-ea"/>
              </a:rPr>
              <a:t>兄弟たちよ。わたしはあなたがたには、霊の人に対するように話すことができず、むしろ、肉に属する者、すなわち、キリストにある幼な子に話すように話した。</a:t>
            </a:r>
            <a:r>
              <a:rPr lang="en" sz="2000" b="1" noProof="0" dirty="0">
                <a:solidFill>
                  <a:schemeClr val="accent3">
                    <a:lumMod val="75000"/>
                  </a:schemeClr>
                </a:solidFill>
                <a:latin typeface="+mn-ea"/>
              </a:rPr>
              <a:t>(1 </a:t>
            </a:r>
            <a:r>
              <a:rPr lang="ja-JP" altLang="en-US" sz="2000" b="1" noProof="0" dirty="0">
                <a:solidFill>
                  <a:schemeClr val="accent3">
                    <a:lumMod val="75000"/>
                  </a:schemeClr>
                </a:solidFill>
                <a:latin typeface="+mn-ea"/>
              </a:rPr>
              <a:t>コリント</a:t>
            </a:r>
            <a:r>
              <a:rPr lang="en" sz="2000" b="1" noProof="0" dirty="0">
                <a:solidFill>
                  <a:schemeClr val="accent3">
                    <a:lumMod val="75000"/>
                  </a:schemeClr>
                </a:solidFill>
                <a:latin typeface="+mn-ea"/>
              </a:rPr>
              <a:t> 3:1)</a:t>
            </a:r>
          </a:p>
        </p:txBody>
      </p:sp>
      <p:sp>
        <p:nvSpPr>
          <p:cNvPr id="6" name="CuadroTexto 5">
            <a:extLst>
              <a:ext uri="{FF2B5EF4-FFF2-40B4-BE49-F238E27FC236}">
                <a16:creationId xmlns:a16="http://schemas.microsoft.com/office/drawing/2014/main" id="{777DE259-F5BC-CAC3-A73A-9480E385E85F}"/>
              </a:ext>
            </a:extLst>
          </p:cNvPr>
          <p:cNvSpPr txBox="1"/>
          <p:nvPr/>
        </p:nvSpPr>
        <p:spPr>
          <a:xfrm>
            <a:off x="57461" y="1539543"/>
            <a:ext cx="3295342" cy="2139047"/>
          </a:xfrm>
          <a:prstGeom prst="rect">
            <a:avLst/>
          </a:prstGeom>
          <a:noFill/>
        </p:spPr>
        <p:txBody>
          <a:bodyPr wrap="square" rtlCol="0">
            <a:spAutoFit/>
          </a:bodyPr>
          <a:lstStyle/>
          <a:p>
            <a:pPr>
              <a:spcBef>
                <a:spcPts val="600"/>
              </a:spcBef>
            </a:pPr>
            <a:r>
              <a:rPr lang="ja-JP" altLang="en-US" sz="1900" b="1" dirty="0">
                <a:latin typeface="+mn-ea"/>
              </a:rPr>
              <a:t>パウロは、未熟なクリスチャンを「キリストにある子供たち」や「肉的な者」と呼んでいます</a:t>
            </a:r>
            <a:r>
              <a:rPr lang="ja-JP" altLang="en-US" b="1" dirty="0">
                <a:latin typeface="+mn-ea"/>
              </a:rPr>
              <a:t>（</a:t>
            </a:r>
            <a:r>
              <a:rPr lang="en-US" altLang="ja-JP" b="1" dirty="0">
                <a:latin typeface="+mn-ea"/>
              </a:rPr>
              <a:t>1</a:t>
            </a:r>
            <a:r>
              <a:rPr lang="ja-JP" altLang="en-US" b="1" dirty="0">
                <a:latin typeface="+mn-ea"/>
              </a:rPr>
              <a:t>コリ</a:t>
            </a:r>
            <a:r>
              <a:rPr lang="en-US" altLang="ja-JP" b="1" dirty="0">
                <a:latin typeface="+mn-ea"/>
              </a:rPr>
              <a:t>3:1</a:t>
            </a:r>
            <a:r>
              <a:rPr lang="ja-JP" altLang="en-US" b="1" dirty="0">
                <a:latin typeface="+mn-ea"/>
              </a:rPr>
              <a:t>）。             </a:t>
            </a:r>
            <a:r>
              <a:rPr lang="ja-JP" altLang="en-US" sz="1900" b="1" dirty="0">
                <a:latin typeface="+mn-ea"/>
              </a:rPr>
              <a:t>          こうしたクリスチャンは、イエスよりも人々に目を　向ける傾向があります。</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3768105735"/>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1114541270"/>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57461" y="3913485"/>
            <a:ext cx="3344502" cy="2985433"/>
          </a:xfrm>
          <a:prstGeom prst="rect">
            <a:avLst/>
          </a:prstGeom>
          <a:noFill/>
        </p:spPr>
        <p:txBody>
          <a:bodyPr wrap="square">
            <a:spAutoFit/>
          </a:bodyPr>
          <a:lstStyle/>
          <a:p>
            <a:pPr lvl="0">
              <a:spcBef>
                <a:spcPts val="600"/>
              </a:spcBef>
              <a:defRPr/>
            </a:pPr>
            <a:r>
              <a:rPr lang="ja-JP" altLang="en-US" sz="1900" b="1" dirty="0">
                <a:latin typeface="+mn-ea"/>
              </a:rPr>
              <a:t>一部の指導者に過度な重要性が与えられ、他の指導者が　軽視されると、教会を分裂　させるような派閥が形成　　されます。これは未熟さの　結果です。                                 それゆえ、パウロは私たちに、キリストにおいて成熟する　よう招いています</a:t>
            </a:r>
            <a:r>
              <a:rPr lang="ja-JP" altLang="en-US" sz="1700" b="1" dirty="0">
                <a:latin typeface="+mn-ea"/>
              </a:rPr>
              <a:t>（</a:t>
            </a:r>
            <a:r>
              <a:rPr lang="en-US" altLang="ja-JP" sz="1700" b="1" dirty="0">
                <a:latin typeface="+mn-ea"/>
              </a:rPr>
              <a:t>1</a:t>
            </a:r>
            <a:r>
              <a:rPr lang="ja-JP" altLang="en-US" sz="1700" b="1" dirty="0">
                <a:latin typeface="+mn-ea"/>
              </a:rPr>
              <a:t>コリ </a:t>
            </a:r>
            <a:r>
              <a:rPr lang="en-US" altLang="ja-JP" sz="1700" b="1" dirty="0">
                <a:latin typeface="+mn-ea"/>
              </a:rPr>
              <a:t>2:6</a:t>
            </a:r>
            <a:r>
              <a:rPr lang="ja-JP" altLang="en-US" sz="1700" b="1" dirty="0">
                <a:latin typeface="+mn-ea"/>
              </a:rPr>
              <a:t>）。</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527E97EC-9C9A-E451-3BD4-DB0CCC6019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D3CC88-5A3E-0A32-00C2-9F8F104AB905}"/>
              </a:ext>
            </a:extLst>
          </p:cNvPr>
          <p:cNvSpPr>
            <a:spLocks noGrp="1"/>
          </p:cNvSpPr>
          <p:nvPr>
            <p:ph type="title"/>
          </p:nvPr>
        </p:nvSpPr>
        <p:spPr>
          <a:xfrm>
            <a:off x="568692" y="2766218"/>
            <a:ext cx="10779493" cy="1325563"/>
          </a:xfrm>
        </p:spPr>
        <p:txBody>
          <a:bodyPr>
            <a:noAutofit/>
          </a:bodyPr>
          <a:lstStyle/>
          <a:p>
            <a:pPr algn="ctr"/>
            <a:r>
              <a:rPr lang="ja-JP" altLang="ja-JP" b="1" dirty="0"/>
              <a:t>これまで、尊敬していた人に</a:t>
            </a:r>
            <a:br>
              <a:rPr lang="en-US" altLang="ja-JP" b="1" dirty="0"/>
            </a:br>
            <a:r>
              <a:rPr lang="ja-JP" altLang="ja-JP" b="1" dirty="0"/>
              <a:t>がっかりさせられた経験はありますか。</a:t>
            </a:r>
            <a:br>
              <a:rPr lang="en-US" altLang="ja-JP" b="1" dirty="0"/>
            </a:br>
            <a:r>
              <a:rPr lang="ja-JP" altLang="ja-JP" b="1" dirty="0"/>
              <a:t>もしそのような 経験があるなら、</a:t>
            </a:r>
            <a:br>
              <a:rPr lang="en-US" altLang="ja-JP" b="1" dirty="0"/>
            </a:br>
            <a:r>
              <a:rPr lang="ja-JP" altLang="ja-JP" b="1" dirty="0"/>
              <a:t>そこからどのような教訓を得ましたか</a:t>
            </a:r>
            <a:r>
              <a:rPr lang="ja-JP" altLang="en-US" b="1" dirty="0"/>
              <a:t>。</a:t>
            </a:r>
            <a:endParaRPr kumimoji="1" lang="ja-JP" altLang="en-US" b="1" dirty="0"/>
          </a:p>
        </p:txBody>
      </p:sp>
    </p:spTree>
    <p:extLst>
      <p:ext uri="{BB962C8B-B14F-4D97-AF65-F5344CB8AC3E}">
        <p14:creationId xmlns:p14="http://schemas.microsoft.com/office/powerpoint/2010/main" val="173446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5875">
                  <a:solidFill>
                    <a:srgbClr val="C34B2F"/>
                  </a:solidFill>
                  <a:prstDash val="solid"/>
                </a:ln>
                <a:solidFill>
                  <a:srgbClr val="66FFCC"/>
                </a:solidFill>
                <a:effectLst>
                  <a:outerShdw blurRad="38100" dist="22860" dir="5400000" algn="tl" rotWithShape="0">
                    <a:srgbClr val="000000">
                      <a:alpha val="83000"/>
                    </a:srgbClr>
                  </a:outerShdw>
                </a:effectLst>
              </a:rPr>
              <a:t>キリストのように仕える</a:t>
            </a:r>
            <a:endPar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endParaRP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707886"/>
          </a:xfrm>
          <a:prstGeom prst="rect">
            <a:avLst/>
          </a:prstGeom>
          <a:noFill/>
        </p:spPr>
        <p:txBody>
          <a:bodyPr wrap="square">
            <a:spAutoFit/>
          </a:bodyPr>
          <a:lstStyle/>
          <a:p>
            <a:pPr algn="ctr"/>
            <a:r>
              <a:rPr lang="ja-JP" altLang="en-US" sz="2000" b="1" dirty="0">
                <a:solidFill>
                  <a:srgbClr val="FFFF66"/>
                </a:solidFill>
                <a:effectLst>
                  <a:glow rad="127000">
                    <a:srgbClr val="913823"/>
                  </a:glow>
                </a:effectLst>
                <a:latin typeface="+mn-ea"/>
              </a:rPr>
              <a:t>このようなわけだから、人はわたしたちを、キリストに仕える者、神の奥義を管理している者と見るがよい。</a:t>
            </a:r>
            <a:r>
              <a:rPr lang="en" sz="2000" b="1" noProof="0" dirty="0">
                <a:solidFill>
                  <a:srgbClr val="FFFF66"/>
                </a:solidFill>
                <a:effectLst>
                  <a:glow rad="127000">
                    <a:srgbClr val="913823"/>
                  </a:glow>
                </a:effectLst>
                <a:latin typeface="+mn-ea"/>
              </a:rPr>
              <a:t>(1 </a:t>
            </a:r>
            <a:r>
              <a:rPr lang="ja-JP" altLang="en-US" sz="2000" b="1" noProof="0" dirty="0">
                <a:solidFill>
                  <a:srgbClr val="FFFF66"/>
                </a:solidFill>
                <a:effectLst>
                  <a:glow rad="127000">
                    <a:srgbClr val="913823"/>
                  </a:glow>
                </a:effectLst>
                <a:latin typeface="+mn-ea"/>
              </a:rPr>
              <a:t>コリント</a:t>
            </a:r>
            <a:r>
              <a:rPr lang="en" sz="2000" b="1" noProof="0" dirty="0">
                <a:solidFill>
                  <a:srgbClr val="FFFF66"/>
                </a:solidFill>
                <a:effectLst>
                  <a:glow rad="127000">
                    <a:srgbClr val="913823"/>
                  </a:glow>
                </a:effectLst>
                <a:latin typeface="+mn-ea"/>
              </a:rPr>
              <a:t> 4:1)</a:t>
            </a: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261884"/>
          </a:xfrm>
          <a:prstGeom prst="rect">
            <a:avLst/>
          </a:prstGeom>
          <a:noFill/>
        </p:spPr>
        <p:txBody>
          <a:bodyPr wrap="square" rtlCol="0">
            <a:spAutoFit/>
          </a:bodyPr>
          <a:lstStyle/>
          <a:p>
            <a:pPr>
              <a:spcBef>
                <a:spcPts val="600"/>
              </a:spcBef>
            </a:pPr>
            <a:r>
              <a:rPr lang="ja-JP" altLang="en-US" sz="1900" b="1" dirty="0">
                <a:latin typeface="+mn-ea"/>
              </a:rPr>
              <a:t>今日と同じように、</a:t>
            </a:r>
            <a:r>
              <a:rPr lang="en-US" altLang="ja-JP" sz="1900" b="1" dirty="0">
                <a:latin typeface="+mn-ea"/>
              </a:rPr>
              <a:t>1</a:t>
            </a:r>
            <a:r>
              <a:rPr lang="ja-JP" altLang="en-US" sz="1900" b="1" dirty="0">
                <a:latin typeface="+mn-ea"/>
              </a:rPr>
              <a:t>世紀の人々もまた、政治的、哲学的、宗教的、その他の信念によって分断されていました。このような考え方が教会に浸透し、分裂を招くのを、どうすれば防ぐことができるでしょうか。</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64486" y="2930806"/>
            <a:ext cx="2956065" cy="3569385"/>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809066"/>
            <a:ext cx="6391276" cy="1554272"/>
          </a:xfrm>
          <a:prstGeom prst="rect">
            <a:avLst/>
          </a:prstGeom>
          <a:noFill/>
        </p:spPr>
        <p:txBody>
          <a:bodyPr wrap="square">
            <a:spAutoFit/>
          </a:bodyPr>
          <a:lstStyle/>
          <a:p>
            <a:pPr>
              <a:spcBef>
                <a:spcPts val="600"/>
              </a:spcBef>
            </a:pPr>
            <a:r>
              <a:rPr lang="ja-JP" altLang="en-US" sz="1900" b="1" dirty="0"/>
              <a:t>指導者の姿勢は重要な役割を果たします。                                 教会の指導者は、自分たちが「管理者」としての役割を明確に認識しなければなりません。彼らは教会の所有者ではなく、単にキリストのために教会を管理しているに過ぎないのです。</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361782" y="6089184"/>
            <a:ext cx="6575704" cy="677108"/>
          </a:xfrm>
          <a:prstGeom prst="rect">
            <a:avLst/>
          </a:prstGeom>
          <a:noFill/>
        </p:spPr>
        <p:txBody>
          <a:bodyPr wrap="square">
            <a:spAutoFit/>
          </a:bodyPr>
          <a:lstStyle/>
          <a:p>
            <a:pPr lvl="0">
              <a:spcBef>
                <a:spcPts val="600"/>
              </a:spcBef>
              <a:defRPr/>
            </a:pPr>
            <a:r>
              <a:rPr lang="ja-JP" altLang="en-US" sz="1900" b="1" dirty="0">
                <a:solidFill>
                  <a:prstClr val="black"/>
                </a:solidFill>
              </a:rPr>
              <a:t>もし、指導者だけでなく、すべての信徒がこのように行動したら、教会にはどのような一致が生まれるでしょうか？</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381178" y="5119688"/>
            <a:ext cx="6391276"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仕える者は、その主の振る舞いに倣って振る舞わなければならない。すなわち、常に謙虚に自らを捧げて他者のために仕える姿勢を保つことである（ピリ</a:t>
            </a:r>
            <a:r>
              <a:rPr lang="en-US" altLang="ja-JP" sz="1900" b="1" dirty="0">
                <a:solidFill>
                  <a:prstClr val="black"/>
                </a:solidFill>
                <a:latin typeface="+mn-ea"/>
              </a:rPr>
              <a:t>2:3-8</a:t>
            </a:r>
            <a:r>
              <a:rPr lang="ja-JP" altLang="en-US" sz="1900" b="1" dirty="0">
                <a:solidFill>
                  <a:prstClr val="black"/>
                </a:solidFill>
                <a:latin typeface="+mn-ea"/>
              </a:rPr>
              <a:t>）。</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381178" y="4363338"/>
            <a:ext cx="6391276" cy="677108"/>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教会の指導者はイエスであり、他のすべての者は「キリストの僕」として教会を導く（</a:t>
            </a:r>
            <a:r>
              <a:rPr lang="en-US" altLang="ja-JP" sz="1900" b="1" dirty="0">
                <a:solidFill>
                  <a:prstClr val="black"/>
                </a:solidFill>
                <a:latin typeface="+mn-ea"/>
              </a:rPr>
              <a:t>Ⅰ</a:t>
            </a:r>
            <a:r>
              <a:rPr lang="ja-JP" altLang="en-US" sz="1900" b="1" dirty="0">
                <a:solidFill>
                  <a:prstClr val="black"/>
                </a:solidFill>
                <a:latin typeface="+mn-ea"/>
              </a:rPr>
              <a:t>コリ</a:t>
            </a:r>
            <a:r>
              <a:rPr lang="en-US" altLang="ja-JP" sz="1900" b="1" dirty="0">
                <a:solidFill>
                  <a:prstClr val="black"/>
                </a:solidFill>
                <a:latin typeface="+mn-ea"/>
              </a:rPr>
              <a:t>4:1</a:t>
            </a:r>
            <a:r>
              <a:rPr lang="ja-JP" altLang="en-US" sz="1900" b="1" dirty="0">
                <a:solidFill>
                  <a:prstClr val="black"/>
                </a:solidFill>
                <a:latin typeface="+mn-ea"/>
              </a:rPr>
              <a:t>）。</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E872CF79-27E6-52D3-C92F-76FE3BA38F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DCF42F-D8BA-9989-ED60-64FB4A13B4D2}"/>
              </a:ext>
            </a:extLst>
          </p:cNvPr>
          <p:cNvSpPr>
            <a:spLocks noGrp="1"/>
          </p:cNvSpPr>
          <p:nvPr>
            <p:ph type="title"/>
          </p:nvPr>
        </p:nvSpPr>
        <p:spPr>
          <a:xfrm>
            <a:off x="677333" y="2766218"/>
            <a:ext cx="10837333" cy="1325563"/>
          </a:xfrm>
        </p:spPr>
        <p:txBody>
          <a:bodyPr>
            <a:normAutofit fontScale="90000"/>
          </a:bodyPr>
          <a:lstStyle/>
          <a:p>
            <a:pPr algn="ctr"/>
            <a:r>
              <a:rPr lang="ja-JP" altLang="ja-JP" b="1" dirty="0">
                <a:solidFill>
                  <a:srgbClr val="0070C0"/>
                </a:solidFill>
              </a:rPr>
              <a:t>フィリピ （ピリピ） 2:5～8 </a:t>
            </a:r>
            <a:r>
              <a:rPr lang="ja-JP" altLang="ja-JP" b="1" dirty="0"/>
              <a:t>のメッセージを、祈りつつじっくり考えてください。</a:t>
            </a:r>
            <a:br>
              <a:rPr lang="en-US" altLang="ja-JP" b="1" dirty="0"/>
            </a:br>
            <a:r>
              <a:rPr lang="ja-JP" altLang="en-US" sz="900" b="1" dirty="0"/>
              <a:t>　</a:t>
            </a:r>
            <a:br>
              <a:rPr lang="en-US" altLang="ja-JP" b="1" dirty="0"/>
            </a:br>
            <a:r>
              <a:rPr lang="ja-JP" altLang="ja-JP" sz="4000" b="1" dirty="0">
                <a:solidFill>
                  <a:srgbClr val="0070C0"/>
                </a:solidFill>
              </a:rPr>
              <a:t>4:1 こういうわけですから、人はわたし たちを</a:t>
            </a:r>
            <a:r>
              <a:rPr lang="ja-JP" altLang="en-US" sz="4000" b="1" dirty="0">
                <a:solidFill>
                  <a:srgbClr val="0070C0"/>
                </a:solidFill>
              </a:rPr>
              <a:t>　　</a:t>
            </a:r>
            <a:r>
              <a:rPr lang="ja-JP" altLang="ja-JP" sz="4000" b="1" dirty="0">
                <a:solidFill>
                  <a:srgbClr val="0070C0"/>
                </a:solidFill>
              </a:rPr>
              <a:t>キリストに仕える者、神の秘められた計画を</a:t>
            </a:r>
            <a:r>
              <a:rPr lang="ja-JP" altLang="en-US" sz="4000" b="1" dirty="0">
                <a:solidFill>
                  <a:srgbClr val="0070C0"/>
                </a:solidFill>
              </a:rPr>
              <a:t>　　　</a:t>
            </a:r>
            <a:r>
              <a:rPr lang="ja-JP" altLang="ja-JP" sz="4000" b="1" dirty="0">
                <a:solidFill>
                  <a:srgbClr val="0070C0"/>
                </a:solidFill>
              </a:rPr>
              <a:t>ゆだねられた管理者と考える べきです。 4:2 この</a:t>
            </a:r>
            <a:r>
              <a:rPr lang="ja-JP" altLang="en-US" sz="4000" b="1" dirty="0">
                <a:solidFill>
                  <a:srgbClr val="0070C0"/>
                </a:solidFill>
              </a:rPr>
              <a:t>　</a:t>
            </a:r>
            <a:r>
              <a:rPr lang="ja-JP" altLang="ja-JP" sz="4000" b="1" dirty="0">
                <a:solidFill>
                  <a:srgbClr val="0070C0"/>
                </a:solidFill>
              </a:rPr>
              <a:t>場合、管理者に要求されるのは 忠実であることです。</a:t>
            </a:r>
            <a:br>
              <a:rPr lang="en-US" altLang="ja-JP" sz="4000" b="1" dirty="0">
                <a:solidFill>
                  <a:srgbClr val="0070C0"/>
                </a:solidFill>
              </a:rPr>
            </a:br>
            <a:r>
              <a:rPr lang="ja-JP" altLang="en-US" sz="900" b="1" dirty="0">
                <a:solidFill>
                  <a:srgbClr val="0070C0"/>
                </a:solidFill>
              </a:rPr>
              <a:t>　</a:t>
            </a:r>
            <a:br>
              <a:rPr lang="en-US" altLang="ja-JP" b="1" dirty="0"/>
            </a:br>
            <a:r>
              <a:rPr lang="ja-JP" altLang="ja-JP" b="1" dirty="0"/>
              <a:t>この箇 所は、私たちに対する神の自己否定的な愛について、どんなことを教えていますか。 </a:t>
            </a:r>
            <a:r>
              <a:rPr lang="ja-JP" altLang="en-US" b="1" dirty="0"/>
              <a:t>　</a:t>
            </a:r>
            <a:r>
              <a:rPr lang="ja-JP" altLang="ja-JP" b="1" dirty="0"/>
              <a:t>いかにして自己に死に、この愛に做って</a:t>
            </a:r>
            <a:r>
              <a:rPr lang="ja-JP" altLang="en-US" b="1" dirty="0"/>
              <a:t>　　　</a:t>
            </a:r>
            <a:r>
              <a:rPr lang="ja-JP" altLang="ja-JP" b="1" dirty="0"/>
              <a:t>生きることができるでしょうか。</a:t>
            </a:r>
            <a:r>
              <a:rPr lang="ja-JP" altLang="en-US" b="1" dirty="0"/>
              <a:t>　</a:t>
            </a:r>
            <a:endParaRPr kumimoji="1" lang="ja-JP" altLang="en-US" b="1" dirty="0"/>
          </a:p>
        </p:txBody>
      </p:sp>
    </p:spTree>
    <p:extLst>
      <p:ext uri="{BB962C8B-B14F-4D97-AF65-F5344CB8AC3E}">
        <p14:creationId xmlns:p14="http://schemas.microsoft.com/office/powerpoint/2010/main" val="224446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7" y="1385908"/>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ja-JP" altLang="en-US" sz="4400" b="1" spc="600" noProof="0" dirty="0">
                <a:ln w="22225">
                  <a:noFill/>
                  <a:prstDash val="solid"/>
                </a:ln>
                <a:solidFill>
                  <a:srgbClr val="FFFF00"/>
                </a:solidFill>
                <a:effectLst>
                  <a:outerShdw blurRad="50800" dist="50800" dir="5400000" algn="ctr" rotWithShape="0">
                    <a:schemeClr val="tx1"/>
                  </a:outerShdw>
                </a:effectLst>
              </a:rPr>
              <a:t>十字架を反映する生き方</a:t>
            </a:r>
            <a:endParaRPr lang="en" sz="4400" b="1" spc="600" noProof="0" dirty="0">
              <a:ln w="22225">
                <a:noFill/>
                <a:prstDash val="solid"/>
              </a:ln>
              <a:solidFill>
                <a:srgbClr val="FFFF00"/>
              </a:solidFill>
              <a:effectLst>
                <a:outerShdw blurRad="50800" dist="50800" dir="5400000" algn="ctr" rotWithShape="0">
                  <a:schemeClr val="tx1"/>
                </a:outerShdw>
              </a:effectLst>
            </a:endParaRP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ja-JP" altLang="en-US" b="1" dirty="0">
                <a:solidFill>
                  <a:srgbClr val="66FFFF"/>
                </a:solidFill>
                <a:effectLst>
                  <a:outerShdw blurRad="38100" dist="38100" dir="2700000" algn="tl">
                    <a:srgbClr val="000000"/>
                  </a:outerShdw>
                </a:effectLst>
                <a:latin typeface="Comic Sans MS" panose="030F0702030302020204" pitchFamily="66" charset="0"/>
              </a:rPr>
              <a:t>この場合、管理者に要求されているのは、忠実であることである。</a:t>
            </a:r>
            <a:r>
              <a:rPr lang="en" sz="1400" b="1" noProof="0" dirty="0">
                <a:solidFill>
                  <a:srgbClr val="66FFFF"/>
                </a:solidFill>
                <a:effectLst>
                  <a:outerShdw blurRad="38100" dist="38100" dir="2700000" algn="tl">
                    <a:srgbClr val="000000"/>
                  </a:outerShdw>
                </a:effectLst>
                <a:latin typeface="Comic Sans MS" panose="030F0702030302020204" pitchFamily="66" charset="0"/>
              </a:rPr>
              <a:t>(1 </a:t>
            </a:r>
            <a:r>
              <a:rPr lang="ja-JP" altLang="en-US" sz="1400" b="1" noProof="0" dirty="0">
                <a:solidFill>
                  <a:srgbClr val="66FFFF"/>
                </a:solidFill>
                <a:effectLst>
                  <a:outerShdw blurRad="38100" dist="38100" dir="2700000" algn="tl">
                    <a:srgbClr val="000000"/>
                  </a:outerShdw>
                </a:effectLst>
                <a:latin typeface="Comic Sans MS" panose="030F0702030302020204" pitchFamily="66" charset="0"/>
              </a:rPr>
              <a:t>コリント</a:t>
            </a:r>
            <a:r>
              <a:rPr lang="en" sz="1400" b="1" noProof="0" dirty="0">
                <a:solidFill>
                  <a:srgbClr val="66FFFF"/>
                </a:solidFill>
                <a:effectLst>
                  <a:outerShdw blurRad="38100" dist="38100" dir="2700000" algn="tl">
                    <a:srgbClr val="000000"/>
                  </a:outerShdw>
                </a:effectLst>
                <a:latin typeface="Comic Sans MS" panose="030F0702030302020204" pitchFamily="66" charset="0"/>
              </a:rPr>
              <a:t>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59984" y="1308913"/>
            <a:ext cx="7115021" cy="1261884"/>
          </a:xfrm>
          <a:prstGeom prst="rect">
            <a:avLst/>
          </a:prstGeom>
          <a:noFill/>
        </p:spPr>
        <p:txBody>
          <a:bodyPr wrap="square" rtlCol="0">
            <a:spAutoFit/>
          </a:bodyPr>
          <a:lstStyle/>
          <a:p>
            <a:pPr>
              <a:spcBef>
                <a:spcPts val="600"/>
              </a:spcBef>
            </a:pPr>
            <a:r>
              <a:rPr lang="ja-JP" altLang="en-US" sz="1900" b="1" dirty="0">
                <a:latin typeface="+mn-ea"/>
              </a:rPr>
              <a:t>指導者をめぐる対立や派閥の存在は、私たちが彼らを拒絶すべきだという意味ではありません。それどころか、パウロは　　アポロの奉仕とコリントでの働きを支持し、擁護しました。　　　（</a:t>
            </a:r>
            <a:r>
              <a:rPr lang="en-US" altLang="ja-JP" sz="1900" b="1" dirty="0">
                <a:latin typeface="+mn-ea"/>
              </a:rPr>
              <a:t>Ⅰ</a:t>
            </a:r>
            <a:r>
              <a:rPr lang="ja-JP" altLang="en-US" sz="1900" b="1" dirty="0">
                <a:latin typeface="+mn-ea"/>
              </a:rPr>
              <a:t>コリ</a:t>
            </a:r>
            <a:r>
              <a:rPr lang="en-US" altLang="ja-JP" sz="1900" b="1" dirty="0">
                <a:latin typeface="+mn-ea"/>
              </a:rPr>
              <a:t>3:5-6</a:t>
            </a:r>
            <a:r>
              <a:rPr lang="ja-JP" altLang="en-US" sz="1900" b="1" dirty="0">
                <a:latin typeface="+mn-ea"/>
              </a:rPr>
              <a:t>、</a:t>
            </a:r>
            <a:r>
              <a:rPr lang="en-US" altLang="ja-JP" sz="1900" b="1" dirty="0">
                <a:latin typeface="+mn-ea"/>
              </a:rPr>
              <a:t>4:6</a:t>
            </a:r>
            <a:r>
              <a:rPr lang="ja-JP" altLang="en-US" sz="1900" b="1" dirty="0">
                <a:latin typeface="+mn-ea"/>
              </a:rPr>
              <a:t>、</a:t>
            </a:r>
            <a:r>
              <a:rPr lang="en-US" altLang="ja-JP" sz="1900" b="1" dirty="0">
                <a:latin typeface="+mn-ea"/>
              </a:rPr>
              <a:t>16:12</a:t>
            </a:r>
            <a:r>
              <a:rPr lang="ja-JP" altLang="en-US" sz="1900" b="1" dirty="0">
                <a:latin typeface="+mn-ea"/>
              </a:rPr>
              <a:t>）</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03274"/>
            <a:chOff x="9365230" y="1587500"/>
            <a:chExt cx="2626744" cy="2703274"/>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861774"/>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ja-JP" altLang="en-US" sz="1250" b="1" dirty="0">
                  <a:latin typeface="+mn-ea"/>
                </a:rPr>
                <a:t>フランクとウォルター・ボンドは、スペインで最初の宣教師でした。ウォルターは</a:t>
              </a:r>
              <a:r>
                <a:rPr lang="en-US" altLang="ja-JP" sz="1250" b="1" dirty="0">
                  <a:latin typeface="+mn-ea"/>
                </a:rPr>
                <a:t>1914</a:t>
              </a:r>
              <a:r>
                <a:rPr lang="ja-JP" altLang="en-US" sz="1250" b="1" dirty="0">
                  <a:latin typeface="+mn-ea"/>
                </a:rPr>
                <a:t>年、ハエンで　信仰のために殉教しました。</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076825" cy="1554272"/>
          </a:xfrm>
          <a:prstGeom prst="rect">
            <a:avLst/>
          </a:prstGeom>
          <a:noFill/>
        </p:spPr>
        <p:txBody>
          <a:bodyPr wrap="square">
            <a:spAutoFit/>
          </a:bodyPr>
          <a:lstStyle/>
          <a:p>
            <a:pPr>
              <a:spcBef>
                <a:spcPts val="600"/>
              </a:spcBef>
            </a:pPr>
            <a:r>
              <a:rPr lang="ja-JP" altLang="en-US" sz="1900" b="1" dirty="0">
                <a:latin typeface="+mn-ea"/>
              </a:rPr>
              <a:t>クリスチャンの指導者たちは、兄弟姉妹の　ために喜んで苦難を受け入れ、必要とあれば、その奉仕のために命を捧げることも厭わないことで、イエスの足跡をたどっている 」（</a:t>
            </a:r>
            <a:r>
              <a:rPr lang="en-US" altLang="ja-JP" sz="1900" b="1" dirty="0">
                <a:latin typeface="+mn-ea"/>
              </a:rPr>
              <a:t>Ⅰ</a:t>
            </a:r>
            <a:r>
              <a:rPr lang="ja-JP" altLang="en-US" sz="1900" b="1" dirty="0">
                <a:latin typeface="+mn-ea"/>
              </a:rPr>
              <a:t>コリ</a:t>
            </a:r>
            <a:r>
              <a:rPr lang="en-US" altLang="ja-JP" sz="1900" b="1" dirty="0">
                <a:latin typeface="+mn-ea"/>
              </a:rPr>
              <a:t>4:11-13</a:t>
            </a:r>
            <a:r>
              <a:rPr lang="ja-JP" altLang="en-US" sz="1900" b="1" dirty="0">
                <a:latin typeface="+mn-ea"/>
              </a:rPr>
              <a:t>、</a:t>
            </a:r>
            <a:r>
              <a:rPr lang="en-US" altLang="ja-JP" sz="1900" b="1" dirty="0">
                <a:latin typeface="+mn-ea"/>
              </a:rPr>
              <a:t>Ⅱ</a:t>
            </a:r>
            <a:r>
              <a:rPr lang="ja-JP" altLang="en-US" sz="1900" b="1" dirty="0">
                <a:latin typeface="+mn-ea"/>
              </a:rPr>
              <a:t>コリ</a:t>
            </a:r>
            <a:r>
              <a:rPr lang="en-US" altLang="ja-JP" sz="1900" b="1" dirty="0">
                <a:latin typeface="+mn-ea"/>
              </a:rPr>
              <a:t>11:23-28</a:t>
            </a:r>
            <a:r>
              <a:rPr lang="ja-JP" altLang="en-US" sz="1900" b="1" dirty="0">
                <a:latin typeface="+mn-ea"/>
              </a:rPr>
              <a:t>）。</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570797"/>
            <a:ext cx="7115021" cy="1261884"/>
          </a:xfrm>
          <a:prstGeom prst="rect">
            <a:avLst/>
          </a:prstGeom>
          <a:noFill/>
        </p:spPr>
        <p:txBody>
          <a:bodyPr wrap="square">
            <a:spAutoFit/>
          </a:bodyPr>
          <a:lstStyle/>
          <a:p>
            <a:pPr lvl="0">
              <a:spcBef>
                <a:spcPts val="600"/>
              </a:spcBef>
              <a:defRPr/>
            </a:pPr>
            <a:r>
              <a:rPr lang="ja-JP" altLang="en-US" sz="1900" b="1" dirty="0">
                <a:latin typeface="+mn-ea"/>
              </a:rPr>
              <a:t>指導者が忠実に務めを果たすとき、彼らは称賛に値する</a:t>
            </a:r>
            <a:r>
              <a:rPr lang="ja-JP" altLang="en-US" sz="1600" b="1" dirty="0">
                <a:latin typeface="+mn-ea"/>
              </a:rPr>
              <a:t>（</a:t>
            </a:r>
            <a:r>
              <a:rPr lang="en-US" altLang="ja-JP" sz="1600" b="1" dirty="0">
                <a:latin typeface="+mn-ea"/>
              </a:rPr>
              <a:t>Ⅰ</a:t>
            </a:r>
            <a:r>
              <a:rPr lang="ja-JP" altLang="en-US" sz="1600" b="1" dirty="0">
                <a:latin typeface="+mn-ea"/>
              </a:rPr>
              <a:t>コリ</a:t>
            </a:r>
            <a:r>
              <a:rPr lang="en-US" altLang="ja-JP" sz="1600" b="1" dirty="0">
                <a:latin typeface="+mn-ea"/>
              </a:rPr>
              <a:t>4:2</a:t>
            </a:r>
            <a:r>
              <a:rPr lang="ja-JP" altLang="en-US" sz="1600" b="1" dirty="0">
                <a:latin typeface="+mn-ea"/>
              </a:rPr>
              <a:t>、</a:t>
            </a:r>
            <a:r>
              <a:rPr lang="en-US" altLang="ja-JP" sz="1600" b="1" dirty="0">
                <a:latin typeface="+mn-ea"/>
              </a:rPr>
              <a:t>Ⅰ</a:t>
            </a:r>
            <a:r>
              <a:rPr lang="ja-JP" altLang="en-US" sz="1600" b="1" dirty="0">
                <a:latin typeface="+mn-ea"/>
              </a:rPr>
              <a:t>テモ</a:t>
            </a:r>
            <a:r>
              <a:rPr lang="en-US" altLang="ja-JP" sz="1600" b="1" dirty="0">
                <a:latin typeface="+mn-ea"/>
              </a:rPr>
              <a:t>5:17</a:t>
            </a:r>
            <a:r>
              <a:rPr lang="ja-JP" altLang="en-US" sz="1600" b="1" dirty="0">
                <a:latin typeface="+mn-ea"/>
              </a:rPr>
              <a:t>）</a:t>
            </a:r>
            <a:r>
              <a:rPr lang="ja-JP" altLang="en-US" sz="1900" b="1" dirty="0">
                <a:latin typeface="+mn-ea"/>
              </a:rPr>
              <a:t>。しかし、たとえその称賛を受けられなくても、彼らを裁くべきは人ではなく神ご自身であることを知っているからこそ、彼らは忠実であり続けるのである</a:t>
            </a:r>
            <a:r>
              <a:rPr lang="ja-JP" altLang="en-US" sz="1600" b="1" dirty="0">
                <a:latin typeface="+mn-ea"/>
              </a:rPr>
              <a:t>（</a:t>
            </a:r>
            <a:r>
              <a:rPr lang="en-US" altLang="ja-JP" sz="1600" b="1" dirty="0">
                <a:latin typeface="+mn-ea"/>
              </a:rPr>
              <a:t>Ⅰ</a:t>
            </a:r>
            <a:r>
              <a:rPr lang="ja-JP" altLang="en-US" sz="1600" b="1" dirty="0">
                <a:latin typeface="+mn-ea"/>
              </a:rPr>
              <a:t>コリ</a:t>
            </a:r>
            <a:r>
              <a:rPr lang="en-US" altLang="ja-JP" sz="1600" b="1" dirty="0">
                <a:latin typeface="+mn-ea"/>
              </a:rPr>
              <a:t>4:3-4</a:t>
            </a:r>
            <a:r>
              <a:rPr lang="ja-JP" altLang="en-US" sz="1600" b="1" dirty="0">
                <a:latin typeface="+mn-ea"/>
              </a:rPr>
              <a:t>）</a:t>
            </a:r>
            <a:r>
              <a:rPr lang="ja-JP" altLang="en-US" sz="1900" b="1" dirty="0">
                <a:latin typeface="+mn-ea"/>
              </a:rPr>
              <a:t>。</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076825" cy="1261884"/>
          </a:xfrm>
          <a:prstGeom prst="rect">
            <a:avLst/>
          </a:prstGeom>
          <a:noFill/>
        </p:spPr>
        <p:txBody>
          <a:bodyPr wrap="square">
            <a:spAutoFit/>
          </a:bodyPr>
          <a:lstStyle/>
          <a:p>
            <a:pPr lvl="0">
              <a:spcBef>
                <a:spcPts val="600"/>
              </a:spcBef>
              <a:defRPr/>
            </a:pPr>
            <a:r>
              <a:rPr lang="ja-JP" altLang="en-US" sz="1900" b="1" dirty="0">
                <a:solidFill>
                  <a:prstClr val="black"/>
                </a:solidFill>
              </a:rPr>
              <a:t>指導者も教会員も、互いに争ったり議論するために召されているのではなく、イエスを　賛美し、十字架の福音を宣べ伝えるために　一致するよう召されているのです。</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5618828A-90B1-A766-9CA2-274F1265D0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4C5E001-C4AC-C81C-D626-032E938DC20D}"/>
              </a:ext>
            </a:extLst>
          </p:cNvPr>
          <p:cNvSpPr>
            <a:spLocks noGrp="1"/>
          </p:cNvSpPr>
          <p:nvPr>
            <p:ph type="title"/>
          </p:nvPr>
        </p:nvSpPr>
        <p:spPr>
          <a:xfrm>
            <a:off x="838200" y="2766218"/>
            <a:ext cx="10515600" cy="1325563"/>
          </a:xfrm>
        </p:spPr>
        <p:txBody>
          <a:bodyPr>
            <a:noAutofit/>
          </a:bodyPr>
          <a:lstStyle/>
          <a:p>
            <a:pPr algn="ctr"/>
            <a:r>
              <a:rPr lang="ja-JP" altLang="ja-JP" b="1" dirty="0"/>
              <a:t>教会でのあなたの役割がどうであれ、</a:t>
            </a:r>
            <a:r>
              <a:rPr lang="ja-JP" altLang="en-US" b="1" dirty="0"/>
              <a:t>　　　</a:t>
            </a:r>
            <a:r>
              <a:rPr lang="ja-JP" altLang="ja-JP" b="1" dirty="0"/>
              <a:t>あなたはキリストのためにどれほど</a:t>
            </a:r>
            <a:r>
              <a:rPr lang="ja-JP" altLang="en-US" b="1" dirty="0"/>
              <a:t>　　</a:t>
            </a:r>
            <a:r>
              <a:rPr lang="ja-JP" altLang="ja-JP" b="1" dirty="0"/>
              <a:t>苦しみを 受けてきましたか。</a:t>
            </a:r>
            <a:br>
              <a:rPr lang="en-US" altLang="ja-JP" b="1" dirty="0"/>
            </a:br>
            <a:r>
              <a:rPr lang="ja-JP" altLang="ja-JP" b="1" dirty="0"/>
              <a:t>あなたの答えから、どのような教訓が</a:t>
            </a:r>
            <a:r>
              <a:rPr lang="ja-JP" altLang="en-US" b="1" dirty="0"/>
              <a:t>　　　</a:t>
            </a:r>
            <a:r>
              <a:rPr lang="ja-JP" altLang="ja-JP" b="1" dirty="0"/>
              <a:t>得られるでしょうか。</a:t>
            </a:r>
            <a:endParaRPr kumimoji="1" lang="ja-JP" altLang="en-US" b="1" dirty="0"/>
          </a:p>
        </p:txBody>
      </p:sp>
    </p:spTree>
    <p:extLst>
      <p:ext uri="{BB962C8B-B14F-4D97-AF65-F5344CB8AC3E}">
        <p14:creationId xmlns:p14="http://schemas.microsoft.com/office/powerpoint/2010/main" val="36395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onstantia" panose="02030602050306030303" pitchFamily="18" charset="0"/>
                <a:ea typeface="游ゴシック" panose="020B0400000000000000" pitchFamily="50" charset="-128"/>
                <a:cs typeface="+mn-cs"/>
              </a:rPr>
              <a:t>「教会における完全な一致を完成させることができるのは、キリストのような寛容の精神以外にはあり　　ません。サタンは不和の種をまくことができますが、対立する要素を調和させることができるのはキリストのみです</a:t>
            </a:r>
            <a:r>
              <a:rPr kumimoji="0" lang="en-US" altLang="ja-JP" sz="2400" b="1" i="0" u="none" strike="noStrike" kern="1200" cap="none" spc="0" normalizeH="0" baseline="0" noProof="0" dirty="0">
                <a:ln>
                  <a:noFill/>
                </a:ln>
                <a:solidFill>
                  <a:prstClr val="black"/>
                </a:solidFill>
                <a:effectLst/>
                <a:uLnTx/>
                <a:uFillTx/>
                <a:latin typeface="Constantia" panose="02030602050306030303" pitchFamily="18" charset="0"/>
                <a:ea typeface="游ゴシック" panose="020B0400000000000000" pitchFamily="50" charset="-128"/>
                <a:cs typeface="+mn-cs"/>
              </a:rPr>
              <a:t>……</a:t>
            </a:r>
            <a:r>
              <a:rPr kumimoji="0" lang="ja-JP" altLang="en-US" sz="2400" b="1" i="0" u="none" strike="noStrike" kern="1200" cap="none" spc="0" normalizeH="0" baseline="0" noProof="0" dirty="0">
                <a:ln>
                  <a:noFill/>
                </a:ln>
                <a:solidFill>
                  <a:prstClr val="black"/>
                </a:solidFill>
                <a:effectLst/>
                <a:uLnTx/>
                <a:uFillTx/>
                <a:latin typeface="Constantia" panose="02030602050306030303" pitchFamily="18" charset="0"/>
                <a:ea typeface="游ゴシック" panose="020B0400000000000000" pitchFamily="50" charset="-128"/>
                <a:cs typeface="+mn-cs"/>
              </a:rPr>
              <a:t>。教会の個々の働き手であるあなたがたが、神を何よりも愛し、隣人を自分自身のように愛する　とき、一致を図るための不自然な努力は不要となり、キリストにおける一致が生まれ、告げ口をする耳は　閉ざされ、誰も隣人に対して非難の言葉を口にする　ことはなくなるでしょう。教会の会員たちは愛と一致を大切にし、一つの大きな家族となるでしょう。　　そうすれば、私たちは、神が御子をこの世に遣わ　　されたことを証しする証しを、世に示すことに　　　なるのです。」</a:t>
            </a: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BDE34210-AE8D-5F78-8C77-08295CAE3C58}"/>
              </a:ext>
            </a:extLst>
          </p:cNvPr>
          <p:cNvSpPr txBox="1"/>
          <p:nvPr/>
        </p:nvSpPr>
        <p:spPr>
          <a:xfrm>
            <a:off x="5188597" y="6045012"/>
            <a:ext cx="4773551"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ホワイト</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(Reflecting Christ July 5)</a:t>
            </a:r>
            <a:r>
              <a:rPr kumimoji="0" lang="ja-JP" altLang="en-US" sz="1600" b="1" i="0" u="none" strike="noStrike" kern="1200" cap="none" spc="0" normalizeH="0" baseline="0" noProof="0" dirty="0">
                <a:ln>
                  <a:noFill/>
                </a:ln>
                <a:solidFill>
                  <a:prstClr val="black"/>
                </a:solidFill>
                <a:effectLst/>
                <a:uLnTx/>
                <a:uFillTx/>
                <a:latin typeface="Aptos" panose="02110004020202020204"/>
                <a:ea typeface="+mn-ea"/>
                <a:cs typeface="+mn-cs"/>
              </a:rPr>
              <a:t>（非公式訳）</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677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lvl="0" algn="ctr">
              <a:defRPr/>
            </a:pPr>
            <a:r>
              <a:rPr lang="ja-JP" altLang="en-US" sz="2000" b="1" dirty="0">
                <a:solidFill>
                  <a:srgbClr val="993423"/>
                </a:solidFill>
                <a:latin typeface="+mn-ea"/>
              </a:rPr>
              <a:t>さて兄弟たちよ。わたしたちの主イエス・キリストの名によって、あなたがたに勧める。みな語ることを一つにして、お互の間に分争がないようにし、同じ心、同じ思いになって、堅く結び合っていてほしい。</a:t>
            </a:r>
            <a:r>
              <a:rPr kumimoji="0" lang="en" sz="2000" b="1" i="0" u="none" strike="noStrike" kern="1200" cap="none" spc="0" normalizeH="0" baseline="0" noProof="0" dirty="0">
                <a:ln>
                  <a:noFill/>
                </a:ln>
                <a:solidFill>
                  <a:srgbClr val="993423"/>
                </a:solidFill>
                <a:effectLst/>
                <a:uLnTx/>
                <a:uFillTx/>
                <a:latin typeface="+mn-ea"/>
                <a:cs typeface="+mn-cs"/>
              </a:rPr>
              <a:t> (1 </a:t>
            </a:r>
            <a:r>
              <a:rPr kumimoji="0" lang="ja-JP" altLang="en-US" sz="2000" b="1" i="0" u="none" strike="noStrike" kern="1200" cap="none" spc="0" normalizeH="0" baseline="0" noProof="0" dirty="0">
                <a:ln>
                  <a:noFill/>
                </a:ln>
                <a:solidFill>
                  <a:srgbClr val="993423"/>
                </a:solidFill>
                <a:effectLst/>
                <a:uLnTx/>
                <a:uFillTx/>
                <a:latin typeface="+mn-ea"/>
                <a:cs typeface="+mn-cs"/>
              </a:rPr>
              <a:t>コリント</a:t>
            </a:r>
            <a:r>
              <a:rPr kumimoji="0" lang="en" sz="2000" b="1" i="0" u="none" strike="noStrike" kern="1200" cap="none" spc="0" normalizeH="0" baseline="0" noProof="0" dirty="0">
                <a:ln>
                  <a:noFill/>
                </a:ln>
                <a:solidFill>
                  <a:srgbClr val="993423"/>
                </a:solidFill>
                <a:effectLst/>
                <a:uLnTx/>
                <a:uFillTx/>
                <a:latin typeface="+mn-ea"/>
                <a:cs typeface="+mn-cs"/>
              </a:rPr>
              <a:t> 1:10</a:t>
            </a:r>
            <a:r>
              <a:rPr kumimoji="0" lang="ja-JP" altLang="en-US" sz="2000" b="1" i="0" u="none" strike="noStrike" kern="1200" cap="none" spc="0" normalizeH="0" baseline="0" noProof="0" dirty="0">
                <a:ln>
                  <a:noFill/>
                </a:ln>
                <a:solidFill>
                  <a:srgbClr val="993423"/>
                </a:solidFill>
                <a:effectLst/>
                <a:uLnTx/>
                <a:uFillTx/>
                <a:latin typeface="+mn-ea"/>
                <a:cs typeface="+mn-cs"/>
              </a:rPr>
              <a:t>　口語訳</a:t>
            </a:r>
            <a:r>
              <a:rPr kumimoji="0" lang="en" sz="2000" b="1" i="0" u="none" strike="noStrike" kern="1200" cap="none" spc="0" normalizeH="0" baseline="0" noProof="0" dirty="0">
                <a:ln>
                  <a:noFill/>
                </a:ln>
                <a:solidFill>
                  <a:srgbClr val="993423"/>
                </a:solidFill>
                <a:effectLst/>
                <a:uLnTx/>
                <a:uFillTx/>
                <a:latin typeface="+mn-ea"/>
                <a:cs typeface="+mn-cs"/>
              </a:rPr>
              <a:t>)</a:t>
            </a:r>
          </a:p>
        </p:txBody>
      </p:sp>
      <p:sp>
        <p:nvSpPr>
          <p:cNvPr id="4" name="テキスト ボックス 3">
            <a:extLst>
              <a:ext uri="{FF2B5EF4-FFF2-40B4-BE49-F238E27FC236}">
                <a16:creationId xmlns:a16="http://schemas.microsoft.com/office/drawing/2014/main" id="{09023747-DAE7-9A6D-7621-6787178C0731}"/>
              </a:ext>
            </a:extLst>
          </p:cNvPr>
          <p:cNvSpPr txBox="1"/>
          <p:nvPr/>
        </p:nvSpPr>
        <p:spPr>
          <a:xfrm>
            <a:off x="8941869" y="6020387"/>
            <a:ext cx="3041584" cy="707886"/>
          </a:xfrm>
          <a:prstGeom prst="rect">
            <a:avLst/>
          </a:prstGeom>
          <a:solidFill>
            <a:schemeClr val="bg1"/>
          </a:solidFill>
          <a:ln>
            <a:solidFill>
              <a:schemeClr val="bg1"/>
            </a:solidFill>
          </a:ln>
        </p:spPr>
        <p:txBody>
          <a:bodyPr wrap="square">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2026</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年</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7</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月</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18</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日　第</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3</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課</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キリストにおける一致</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lvl="0" algn="ctr">
              <a:defRPr/>
            </a:pPr>
            <a:r>
              <a:rPr lang="ja-JP" altLang="en-US" sz="2000" b="1" dirty="0">
                <a:solidFill>
                  <a:srgbClr val="993423"/>
                </a:solidFill>
                <a:latin typeface="+mn-ea"/>
              </a:rPr>
              <a:t>さて、兄弟たち、わたしたちの主イエス・キリストの名によってあなたがたに勧告します。　　　　　　皆、勝手なことを言わず、仲たがいせず、心を一つにし思いを一つにして、固く結び合いなさい。</a:t>
            </a:r>
            <a:endParaRPr lang="en-US" altLang="ja-JP" sz="2000" b="1" dirty="0">
              <a:solidFill>
                <a:srgbClr val="993423"/>
              </a:solidFill>
              <a:latin typeface="+mn-ea"/>
            </a:endParaRPr>
          </a:p>
          <a:p>
            <a:pPr lvl="0" algn="ctr">
              <a:defRPr/>
            </a:pPr>
            <a:r>
              <a:rPr kumimoji="0" lang="en" sz="2000" b="1" i="0" u="none" strike="noStrike" kern="1200" cap="none" spc="0" normalizeH="0" baseline="0" noProof="0" dirty="0">
                <a:ln>
                  <a:noFill/>
                </a:ln>
                <a:solidFill>
                  <a:srgbClr val="993423"/>
                </a:solidFill>
                <a:effectLst/>
                <a:uLnTx/>
                <a:uFillTx/>
                <a:latin typeface="+mn-ea"/>
                <a:cs typeface="+mn-cs"/>
              </a:rPr>
              <a:t>(1 </a:t>
            </a:r>
            <a:r>
              <a:rPr kumimoji="0" lang="ja-JP" altLang="en-US" sz="2000" b="1" i="0" u="none" strike="noStrike" kern="1200" cap="none" spc="0" normalizeH="0" baseline="0" noProof="0" dirty="0">
                <a:ln>
                  <a:noFill/>
                </a:ln>
                <a:solidFill>
                  <a:srgbClr val="993423"/>
                </a:solidFill>
                <a:effectLst/>
                <a:uLnTx/>
                <a:uFillTx/>
                <a:latin typeface="+mn-ea"/>
                <a:cs typeface="+mn-cs"/>
              </a:rPr>
              <a:t>コリント</a:t>
            </a:r>
            <a:r>
              <a:rPr kumimoji="0" lang="en" sz="2000" b="1" i="0" u="none" strike="noStrike" kern="1200" cap="none" spc="0" normalizeH="0" baseline="0" noProof="0" dirty="0">
                <a:ln>
                  <a:noFill/>
                </a:ln>
                <a:solidFill>
                  <a:srgbClr val="993423"/>
                </a:solidFill>
                <a:effectLst/>
                <a:uLnTx/>
                <a:uFillTx/>
                <a:latin typeface="+mn-ea"/>
                <a:cs typeface="+mn-cs"/>
              </a:rPr>
              <a:t> 1:10</a:t>
            </a:r>
            <a:r>
              <a:rPr kumimoji="0" lang="ja-JP" altLang="en-US" sz="2000" b="1" i="0" u="none" strike="noStrike" kern="1200" cap="none" spc="0" normalizeH="0" baseline="0" noProof="0" dirty="0">
                <a:ln>
                  <a:noFill/>
                </a:ln>
                <a:solidFill>
                  <a:srgbClr val="993423"/>
                </a:solidFill>
                <a:effectLst/>
                <a:uLnTx/>
                <a:uFillTx/>
                <a:latin typeface="+mn-ea"/>
                <a:cs typeface="+mn-cs"/>
              </a:rPr>
              <a:t>　新共同訳</a:t>
            </a:r>
            <a:r>
              <a:rPr kumimoji="0" lang="en" sz="2000" b="1" i="0" u="none" strike="noStrike" kern="1200" cap="none" spc="0" normalizeH="0" baseline="0" noProof="0" dirty="0">
                <a:ln>
                  <a:noFill/>
                </a:ln>
                <a:solidFill>
                  <a:srgbClr val="993423"/>
                </a:solidFill>
                <a:effectLst/>
                <a:uLnTx/>
                <a:uFillTx/>
                <a:latin typeface="+mn-ea"/>
                <a:cs typeface="+mn-cs"/>
              </a:rPr>
              <a:t>)</a:t>
            </a:r>
          </a:p>
        </p:txBody>
      </p:sp>
      <p:sp>
        <p:nvSpPr>
          <p:cNvPr id="4" name="テキスト ボックス 3">
            <a:extLst>
              <a:ext uri="{FF2B5EF4-FFF2-40B4-BE49-F238E27FC236}">
                <a16:creationId xmlns:a16="http://schemas.microsoft.com/office/drawing/2014/main" id="{8774BB84-5D29-3756-6025-7B81885135A3}"/>
              </a:ext>
            </a:extLst>
          </p:cNvPr>
          <p:cNvSpPr txBox="1"/>
          <p:nvPr/>
        </p:nvSpPr>
        <p:spPr>
          <a:xfrm>
            <a:off x="8941869" y="6020387"/>
            <a:ext cx="3041584" cy="707886"/>
          </a:xfrm>
          <a:prstGeom prst="rect">
            <a:avLst/>
          </a:prstGeom>
          <a:solidFill>
            <a:schemeClr val="bg1"/>
          </a:solidFill>
          <a:ln>
            <a:solidFill>
              <a:schemeClr val="bg1"/>
            </a:solidFill>
          </a:ln>
        </p:spPr>
        <p:txBody>
          <a:bodyPr wrap="square">
            <a:spAutoFit/>
          </a:bodyPr>
          <a:ls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2026</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年</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7</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月</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18</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日　第</a:t>
            </a:r>
            <a:r>
              <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3</a:t>
            </a: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課</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rPr>
              <a:t>キリストにおける一致</a:t>
            </a:r>
            <a:endParaRPr kumimoji="0" lang="en-US" altLang="ja-JP" sz="2000" b="1" i="0" u="none" strike="noStrike" kern="1200" cap="none" spc="0" normalizeH="0" baseline="0" noProof="0" dirty="0">
              <a:ln>
                <a:noFill/>
              </a:ln>
              <a:solidFill>
                <a:srgbClr val="4F5F6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04128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t>不和を引き起こす問題：</a:t>
            </a:r>
          </a:p>
          <a:p>
            <a:pPr lvl="1">
              <a:spcBef>
                <a:spcPts val="600"/>
              </a:spcBef>
            </a:pPr>
            <a:r>
              <a:rPr lang="ja-JP" altLang="en-US" sz="2000" b="1" noProof="0" dirty="0">
                <a:solidFill>
                  <a:srgbClr val="C53544"/>
                </a:solidFill>
              </a:rPr>
              <a:t>教会における派閥の問題</a:t>
            </a:r>
            <a:endParaRPr lang="en" sz="2000" b="1" noProof="0" dirty="0">
              <a:solidFill>
                <a:srgbClr val="C53544"/>
              </a:solidFill>
            </a:endParaRPr>
          </a:p>
          <a:p>
            <a:pPr>
              <a:spcBef>
                <a:spcPts val="1800"/>
              </a:spcBef>
            </a:pPr>
            <a:r>
              <a:rPr lang="ja-JP" altLang="en-US" sz="2000" b="1" dirty="0"/>
              <a:t>団結を維持する方法：</a:t>
            </a:r>
          </a:p>
          <a:p>
            <a:pPr lvl="1">
              <a:spcBef>
                <a:spcPts val="600"/>
              </a:spcBef>
            </a:pPr>
            <a:r>
              <a:rPr lang="ja-JP" altLang="en-US" sz="2000" b="1" noProof="0" dirty="0">
                <a:solidFill>
                  <a:srgbClr val="55A14E"/>
                </a:solidFill>
              </a:rPr>
              <a:t>イエスを中心として</a:t>
            </a:r>
            <a:endParaRPr lang="en" sz="2000" b="1" noProof="0" dirty="0">
              <a:solidFill>
                <a:srgbClr val="55A14E"/>
              </a:solidFill>
            </a:endParaRPr>
          </a:p>
          <a:p>
            <a:pPr lvl="1">
              <a:spcBef>
                <a:spcPts val="600"/>
              </a:spcBef>
            </a:pPr>
            <a:r>
              <a:rPr lang="ja-JP" altLang="en-US" sz="2000" b="1" noProof="0" dirty="0">
                <a:solidFill>
                  <a:srgbClr val="3080B9"/>
                </a:solidFill>
              </a:rPr>
              <a:t>知恵と成熟</a:t>
            </a:r>
            <a:endParaRPr lang="en" sz="2000" b="1" noProof="0" dirty="0">
              <a:solidFill>
                <a:srgbClr val="3080B9"/>
              </a:solidFill>
            </a:endParaRPr>
          </a:p>
          <a:p>
            <a:pPr lvl="1">
              <a:spcBef>
                <a:spcPts val="600"/>
              </a:spcBef>
            </a:pPr>
            <a:r>
              <a:rPr lang="ja-JP" altLang="en-US" sz="2000" b="1" noProof="0" dirty="0">
                <a:solidFill>
                  <a:srgbClr val="C57035"/>
                </a:solidFill>
              </a:rPr>
              <a:t>キリストのように仕える</a:t>
            </a:r>
            <a:endParaRPr lang="en" sz="2000" b="1" noProof="0" dirty="0">
              <a:solidFill>
                <a:srgbClr val="C57035"/>
              </a:solidFill>
            </a:endParaRPr>
          </a:p>
          <a:p>
            <a:pPr lvl="1">
              <a:spcBef>
                <a:spcPts val="600"/>
              </a:spcBef>
            </a:pPr>
            <a:r>
              <a:rPr lang="ja-JP" altLang="en-US" sz="2000" b="1" noProof="0" dirty="0">
                <a:solidFill>
                  <a:srgbClr val="BD2DB8"/>
                </a:solidFill>
              </a:rPr>
              <a:t>十字架を反映する生き方</a:t>
            </a:r>
            <a:endParaRPr lang="en" sz="2000" b="1" noProof="0" dirty="0">
              <a:solidFill>
                <a:srgbClr val="BD2DB8"/>
              </a:solidFill>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117394" cy="969496"/>
          </a:xfrm>
          <a:prstGeom prst="rect">
            <a:avLst/>
          </a:prstGeom>
          <a:noFill/>
        </p:spPr>
        <p:txBody>
          <a:bodyPr wrap="square" rtlCol="0">
            <a:spAutoFit/>
          </a:bodyPr>
          <a:lstStyle/>
          <a:p>
            <a:pPr>
              <a:spcBef>
                <a:spcPts val="600"/>
              </a:spcBef>
            </a:pPr>
            <a:r>
              <a:rPr lang="ja-JP" altLang="en-US" sz="1900" b="1" dirty="0"/>
              <a:t>コリントの信徒たちに挨拶し、彼らの霊的な成長を称えた後、パウロはその教会を悩ませている問題の第一、すなわち一致の欠如について語り始めます。</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859350"/>
            <a:ext cx="5165827" cy="2862322"/>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261884"/>
          </a:xfrm>
          <a:prstGeom prst="rect">
            <a:avLst/>
          </a:prstGeom>
          <a:noFill/>
        </p:spPr>
        <p:txBody>
          <a:bodyPr wrap="square">
            <a:spAutoFit/>
          </a:bodyPr>
          <a:lstStyle/>
          <a:p>
            <a:pPr lvl="0">
              <a:spcBef>
                <a:spcPts val="600"/>
              </a:spcBef>
              <a:defRPr/>
            </a:pPr>
            <a:r>
              <a:rPr lang="ja-JP" altLang="en-US" sz="1900" b="1" dirty="0"/>
              <a:t>最初から明らかなことが一つあります。それは、教会における一致は人間の努力によって達成されるものではないということです。イエスに目を向けることによってのみ、私たちは一致を成し遂げることができるのです。</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123298"/>
            <a:ext cx="7189720" cy="1261884"/>
          </a:xfrm>
          <a:prstGeom prst="rect">
            <a:avLst/>
          </a:prstGeom>
          <a:noFill/>
        </p:spPr>
        <p:txBody>
          <a:bodyPr wrap="square">
            <a:spAutoFit/>
          </a:bodyPr>
          <a:lstStyle/>
          <a:p>
            <a:pPr lvl="0">
              <a:spcBef>
                <a:spcPts val="600"/>
              </a:spcBef>
              <a:defRPr/>
            </a:pPr>
            <a:r>
              <a:rPr lang="ja-JP" altLang="en-US" sz="1900" b="1" dirty="0"/>
              <a:t>コリント人への手紙をはじめ、パウロが書いた他の書簡を通じて、この問題（今日の教会にも影響を及ぼしうる問題）を解決する　ための指針が、パウロによってどのように示されているかが　　わかります。</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500"/>
                            </p:stCondLst>
                            <p:childTnLst>
                              <p:par>
                                <p:cTn id="65" presetID="50" presetClass="entr" presetSubtype="0" decel="10000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strVal val="#ppt_w+.3"/>
                                          </p:val>
                                        </p:tav>
                                        <p:tav tm="100000">
                                          <p:val>
                                            <p:strVal val="#ppt_w"/>
                                          </p:val>
                                        </p:tav>
                                      </p:tavLst>
                                    </p:anim>
                                    <p:anim calcmode="lin" valueType="num">
                                      <p:cBhvr>
                                        <p:cTn id="68" dur="1000" fill="hold"/>
                                        <p:tgtEl>
                                          <p:spTgt spid="9"/>
                                        </p:tgtEl>
                                        <p:attrNameLst>
                                          <p:attrName>ppt_h</p:attrName>
                                        </p:attrNameLst>
                                      </p:cBhvr>
                                      <p:tavLst>
                                        <p:tav tm="0">
                                          <p:val>
                                            <p:strVal val="#ppt_h"/>
                                          </p:val>
                                        </p:tav>
                                        <p:tav tm="100000">
                                          <p:val>
                                            <p:strVal val="#ppt_h"/>
                                          </p:val>
                                        </p:tav>
                                      </p:tavLst>
                                    </p:anim>
                                    <p:animEffect transition="in" filter="fade">
                                      <p:cBhvr>
                                        <p:cTn id="69" dur="1000"/>
                                        <p:tgtEl>
                                          <p:spTgt spid="9"/>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par>
                          <p:cTn id="74" fill="hold">
                            <p:stCondLst>
                              <p:cond delay="2000"/>
                            </p:stCondLst>
                            <p:childTnLst>
                              <p:par>
                                <p:cTn id="75" presetID="50" presetClass="entr" presetSubtype="0" decel="100000" fill="hold"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strVal val="#ppt_w+.3"/>
                                          </p:val>
                                        </p:tav>
                                        <p:tav tm="100000">
                                          <p:val>
                                            <p:strVal val="#ppt_w"/>
                                          </p:val>
                                        </p:tav>
                                      </p:tavLst>
                                    </p:anim>
                                    <p:anim calcmode="lin" valueType="num">
                                      <p:cBhvr>
                                        <p:cTn id="78" dur="1000" fill="hold"/>
                                        <p:tgtEl>
                                          <p:spTgt spid="11"/>
                                        </p:tgtEl>
                                        <p:attrNameLst>
                                          <p:attrName>ppt_h</p:attrName>
                                        </p:attrNameLst>
                                      </p:cBhvr>
                                      <p:tavLst>
                                        <p:tav tm="0">
                                          <p:val>
                                            <p:strVal val="#ppt_h"/>
                                          </p:val>
                                        </p:tav>
                                        <p:tav tm="100000">
                                          <p:val>
                                            <p:strVal val="#ppt_h"/>
                                          </p:val>
                                        </p:tav>
                                      </p:tavLst>
                                    </p:anim>
                                    <p:animEffect transition="in" filter="fade">
                                      <p:cBhvr>
                                        <p:cTn id="79" dur="1000"/>
                                        <p:tgtEl>
                                          <p:spTgt spid="11"/>
                                        </p:tgtEl>
                                      </p:cBhvr>
                                    </p:animEffect>
                                  </p:childTnLst>
                                </p:cTn>
                              </p:par>
                            </p:childTnLst>
                          </p:cTn>
                        </p:par>
                        <p:par>
                          <p:cTn id="80" fill="hold">
                            <p:stCondLst>
                              <p:cond delay="30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3500"/>
                            </p:stCondLst>
                            <p:childTnLst>
                              <p:par>
                                <p:cTn id="85" presetID="50" presetClass="entr" presetSubtype="0" decel="10000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1000" fill="hold"/>
                                        <p:tgtEl>
                                          <p:spTgt spid="8"/>
                                        </p:tgtEl>
                                        <p:attrNameLst>
                                          <p:attrName>ppt_w</p:attrName>
                                        </p:attrNameLst>
                                      </p:cBhvr>
                                      <p:tavLst>
                                        <p:tav tm="0">
                                          <p:val>
                                            <p:strVal val="#ppt_w+.3"/>
                                          </p:val>
                                        </p:tav>
                                        <p:tav tm="100000">
                                          <p:val>
                                            <p:strVal val="#ppt_w"/>
                                          </p:val>
                                        </p:tav>
                                      </p:tavLst>
                                    </p:anim>
                                    <p:anim calcmode="lin" valueType="num">
                                      <p:cBhvr>
                                        <p:cTn id="88" dur="1000" fill="hold"/>
                                        <p:tgtEl>
                                          <p:spTgt spid="8"/>
                                        </p:tgtEl>
                                        <p:attrNameLst>
                                          <p:attrName>ppt_h</p:attrName>
                                        </p:attrNameLst>
                                      </p:cBhvr>
                                      <p:tavLst>
                                        <p:tav tm="0">
                                          <p:val>
                                            <p:strVal val="#ppt_h"/>
                                          </p:val>
                                        </p:tav>
                                        <p:tav tm="100000">
                                          <p:val>
                                            <p:strVal val="#ppt_h"/>
                                          </p:val>
                                        </p:tav>
                                      </p:tavLst>
                                    </p:anim>
                                    <p:animEffect transition="in" filter="fade">
                                      <p:cBhvr>
                                        <p:cTn id="89" dur="1000"/>
                                        <p:tgtEl>
                                          <p:spTgt spid="8"/>
                                        </p:tgtEl>
                                      </p:cBhvr>
                                    </p:animEffect>
                                  </p:childTnLst>
                                </p:cTn>
                              </p:par>
                            </p:childTnLst>
                          </p:cTn>
                        </p:par>
                        <p:par>
                          <p:cTn id="90" fill="hold">
                            <p:stCondLst>
                              <p:cond delay="4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5000"/>
                            </p:stCondLst>
                            <p:childTnLst>
                              <p:par>
                                <p:cTn id="95" presetID="50" presetClass="entr" presetSubtype="0" decel="100000"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strVal val="#ppt_w+.3"/>
                                          </p:val>
                                        </p:tav>
                                        <p:tav tm="100000">
                                          <p:val>
                                            <p:strVal val="#ppt_w"/>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animEffect transition="in" filter="fade">
                                      <p:cBhvr>
                                        <p:cTn id="99" dur="1000"/>
                                        <p:tgtEl>
                                          <p:spTgt spid="13"/>
                                        </p:tgtEl>
                                      </p:cBhvr>
                                    </p:animEffect>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637095"/>
            <a:ext cx="9910916" cy="1107996"/>
          </a:xfrm>
          <a:prstGeom prst="rect">
            <a:avLst/>
          </a:prstGeom>
          <a:noFill/>
        </p:spPr>
        <p:txBody>
          <a:bodyPr wrap="square">
            <a:spAutoFit/>
            <a:scene3d>
              <a:camera prst="orthographicFront"/>
              <a:lightRig rig="brightRoom" dir="t"/>
            </a:scene3d>
            <a:sp3d extrusionH="57150">
              <a:bevelT w="38100" h="38100" prst="slope"/>
            </a:sp3d>
          </a:bodyPr>
          <a:lstStyle/>
          <a:p>
            <a:pPr algn="ctr"/>
            <a:r>
              <a:rPr lang="ja-JP" altLang="en-US"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不和を引き起こす問題</a:t>
            </a:r>
            <a:endPar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ja-JP" altLang="en-US" sz="4400" b="1" noProof="0" dirty="0">
                <a:ln/>
                <a:solidFill>
                  <a:srgbClr val="FF0000"/>
                </a:solidFill>
              </a:rPr>
              <a:t>教会における派閥の問題</a:t>
            </a:r>
            <a:endParaRPr lang="en" sz="4400" b="1" noProof="0" dirty="0">
              <a:ln/>
              <a:solidFill>
                <a:srgbClr val="FF0000"/>
              </a:solidFill>
            </a:endParaRP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ja-JP" altLang="en-US" b="1" dirty="0">
                <a:solidFill>
                  <a:srgbClr val="002060"/>
                </a:solidFill>
                <a:latin typeface="Comic Sans MS" panose="030F0702030302020204" pitchFamily="66" charset="0"/>
              </a:rPr>
              <a:t>さて兄弟たちよ。わたしたちの主イエス・キリストの名によって、あなたがたに勧める。みな語ることを一つにして、お互の間に分争がないようにし、同じ心、同じ思いになって、堅く結び合っていてほしい。</a:t>
            </a:r>
            <a:endParaRPr lang="en-US" altLang="ja-JP" b="1" dirty="0">
              <a:solidFill>
                <a:srgbClr val="002060"/>
              </a:solidFill>
              <a:latin typeface="Comic Sans MS" panose="030F0702030302020204" pitchFamily="66" charset="0"/>
            </a:endParaRPr>
          </a:p>
          <a:p>
            <a:pPr algn="ctr"/>
            <a:r>
              <a:rPr lang="en" sz="1400" b="1" noProof="0" dirty="0">
                <a:solidFill>
                  <a:srgbClr val="002060"/>
                </a:solidFill>
                <a:latin typeface="Comic Sans MS" panose="030F0702030302020204" pitchFamily="66" charset="0"/>
              </a:rPr>
              <a:t>(1 </a:t>
            </a:r>
            <a:r>
              <a:rPr lang="ja-JP" altLang="en-US" sz="1400" b="1" noProof="0" dirty="0">
                <a:solidFill>
                  <a:srgbClr val="002060"/>
                </a:solidFill>
                <a:latin typeface="Comic Sans MS" panose="030F0702030302020204" pitchFamily="66" charset="0"/>
              </a:rPr>
              <a:t>コリント</a:t>
            </a:r>
            <a:r>
              <a:rPr lang="en" sz="1400" b="1" noProof="0" dirty="0">
                <a:solidFill>
                  <a:srgbClr val="002060"/>
                </a:solidFill>
                <a:latin typeface="Comic Sans MS" panose="030F0702030302020204" pitchFamily="66" charset="0"/>
              </a:rPr>
              <a:t>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554272"/>
          </a:xfrm>
          <a:prstGeom prst="rect">
            <a:avLst/>
          </a:prstGeom>
          <a:noFill/>
        </p:spPr>
        <p:txBody>
          <a:bodyPr wrap="square" rtlCol="0">
            <a:spAutoFit/>
          </a:bodyPr>
          <a:lstStyle/>
          <a:p>
            <a:pPr>
              <a:spcBef>
                <a:spcPts val="600"/>
              </a:spcBef>
            </a:pPr>
            <a:r>
              <a:rPr lang="ja-JP" altLang="en-US" sz="1900" b="1" dirty="0">
                <a:latin typeface="+mn-ea"/>
              </a:rPr>
              <a:t>コリントにはさまざまな指導者が訪れており、信者たちはそれぞれお気に入りの説教者　</a:t>
            </a:r>
            <a:r>
              <a:rPr lang="ja-JP" altLang="en-US" b="1" dirty="0">
                <a:latin typeface="+mn-ea"/>
              </a:rPr>
              <a:t>（パウロ、アポロ、ペテロなど）</a:t>
            </a:r>
            <a:r>
              <a:rPr lang="ja-JP" altLang="en-US" sz="1900" b="1" dirty="0">
                <a:latin typeface="+mn-ea"/>
              </a:rPr>
              <a:t>を持っていた。このことが、信者たちの間で争いを引き　　起こすほどになっていた（</a:t>
            </a:r>
            <a:r>
              <a:rPr lang="en-US" altLang="ja-JP" sz="1900" b="1" dirty="0">
                <a:latin typeface="+mn-ea"/>
              </a:rPr>
              <a:t>Ⅰ</a:t>
            </a:r>
            <a:r>
              <a:rPr lang="ja-JP" altLang="en-US" sz="1900" b="1" dirty="0">
                <a:latin typeface="+mn-ea"/>
              </a:rPr>
              <a:t>コリ</a:t>
            </a:r>
            <a:r>
              <a:rPr lang="en-US" altLang="ja-JP" sz="1900" b="1" dirty="0">
                <a:latin typeface="+mn-ea"/>
              </a:rPr>
              <a:t>1:11</a:t>
            </a:r>
            <a:r>
              <a:rPr lang="ja-JP" altLang="en-US" sz="1900" b="1" dirty="0">
                <a:latin typeface="+mn-ea"/>
              </a:rPr>
              <a:t>）。</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331974" y="4850874"/>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2" y="5017824"/>
            <a:ext cx="6254052" cy="1261884"/>
          </a:xfrm>
          <a:prstGeom prst="rect">
            <a:avLst/>
          </a:prstGeom>
          <a:noFill/>
        </p:spPr>
        <p:txBody>
          <a:bodyPr wrap="square">
            <a:spAutoFit/>
          </a:bodyPr>
          <a:lstStyle/>
          <a:p>
            <a:pPr>
              <a:spcBef>
                <a:spcPts val="600"/>
              </a:spcBef>
            </a:pPr>
            <a:r>
              <a:rPr lang="ja-JP" altLang="en-US" sz="1900" b="1" dirty="0">
                <a:latin typeface="+mn-ea"/>
              </a:rPr>
              <a:t>次第に、教会の生活にも影響が及んできた</a:t>
            </a:r>
            <a:r>
              <a:rPr lang="ja-JP" altLang="en-US" sz="1700" b="1" dirty="0">
                <a:latin typeface="+mn-ea"/>
              </a:rPr>
              <a:t>（</a:t>
            </a:r>
            <a:r>
              <a:rPr lang="en-US" altLang="ja-JP" sz="1700" b="1" dirty="0">
                <a:latin typeface="+mn-ea"/>
              </a:rPr>
              <a:t>Ⅰ</a:t>
            </a:r>
            <a:r>
              <a:rPr lang="ja-JP" altLang="en-US" sz="1700" b="1" dirty="0">
                <a:latin typeface="+mn-ea"/>
              </a:rPr>
              <a:t>コリ</a:t>
            </a:r>
            <a:r>
              <a:rPr lang="en-US" altLang="ja-JP" sz="1700" b="1" dirty="0">
                <a:latin typeface="+mn-ea"/>
              </a:rPr>
              <a:t>3:3</a:t>
            </a:r>
            <a:r>
              <a:rPr lang="ja-JP" altLang="en-US" sz="1700" b="1" dirty="0">
                <a:latin typeface="+mn-ea"/>
              </a:rPr>
              <a:t>）。</a:t>
            </a:r>
            <a:r>
              <a:rPr lang="ja-JP" altLang="en-US" sz="1900" b="1" dirty="0">
                <a:latin typeface="+mn-ea"/>
              </a:rPr>
              <a:t>一致の欠如は、主の晩餐の祝いを歪めてしまった　　</a:t>
            </a:r>
            <a:r>
              <a:rPr lang="ja-JP" altLang="en-US" b="1" dirty="0">
                <a:latin typeface="+mn-ea"/>
              </a:rPr>
              <a:t>（</a:t>
            </a:r>
            <a:r>
              <a:rPr lang="en-US" altLang="ja-JP" b="1" dirty="0">
                <a:latin typeface="+mn-ea"/>
              </a:rPr>
              <a:t>Ⅰ</a:t>
            </a:r>
            <a:r>
              <a:rPr lang="ja-JP" altLang="en-US" b="1" dirty="0">
                <a:latin typeface="+mn-ea"/>
              </a:rPr>
              <a:t>コリ</a:t>
            </a:r>
            <a:r>
              <a:rPr lang="en-US" altLang="ja-JP" b="1" dirty="0">
                <a:latin typeface="+mn-ea"/>
              </a:rPr>
              <a:t>11:33</a:t>
            </a:r>
            <a:r>
              <a:rPr lang="ja-JP" altLang="en-US" b="1" dirty="0">
                <a:latin typeface="+mn-ea"/>
              </a:rPr>
              <a:t>）</a:t>
            </a:r>
            <a:r>
              <a:rPr lang="ja-JP" altLang="en-US" sz="1900" b="1" dirty="0">
                <a:latin typeface="+mn-ea"/>
              </a:rPr>
              <a:t>。さらには、互いに法廷で訴え合う　ことさえあった</a:t>
            </a:r>
            <a:r>
              <a:rPr lang="ja-JP" altLang="en-US" b="1" dirty="0">
                <a:latin typeface="+mn-ea"/>
              </a:rPr>
              <a:t>（</a:t>
            </a:r>
            <a:r>
              <a:rPr lang="en-US" altLang="ja-JP" b="1" dirty="0">
                <a:latin typeface="+mn-ea"/>
              </a:rPr>
              <a:t>Ⅰ</a:t>
            </a:r>
            <a:r>
              <a:rPr lang="ja-JP" altLang="en-US" b="1" dirty="0">
                <a:latin typeface="+mn-ea"/>
              </a:rPr>
              <a:t>コリ</a:t>
            </a:r>
            <a:r>
              <a:rPr lang="en-US" altLang="ja-JP" b="1" dirty="0">
                <a:latin typeface="+mn-ea"/>
              </a:rPr>
              <a:t>6:1</a:t>
            </a:r>
            <a:r>
              <a:rPr lang="ja-JP" altLang="en-US" b="1" dirty="0">
                <a:latin typeface="+mn-ea"/>
              </a:rPr>
              <a:t>）</a:t>
            </a:r>
            <a:r>
              <a:rPr lang="ja-JP" altLang="en-US" sz="1900" b="1" dirty="0">
                <a:latin typeface="+mn-ea"/>
              </a:rPr>
              <a:t>。</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384721"/>
          </a:xfrm>
          <a:prstGeom prst="rect">
            <a:avLst/>
          </a:prstGeom>
          <a:noFill/>
        </p:spPr>
        <p:txBody>
          <a:bodyPr wrap="square">
            <a:spAutoFit/>
          </a:bodyPr>
          <a:lstStyle/>
          <a:p>
            <a:pPr>
              <a:spcBef>
                <a:spcPts val="600"/>
              </a:spcBef>
            </a:pPr>
            <a:r>
              <a:rPr lang="ja-JP" altLang="en-US" sz="1900" b="1" dirty="0">
                <a:latin typeface="+mn-ea"/>
              </a:rPr>
              <a:t>コリントの教会には、どのような分裂があったのでしょうか（</a:t>
            </a:r>
            <a:r>
              <a:rPr lang="en-US" altLang="ja-JP" sz="1900" b="1" dirty="0">
                <a:latin typeface="+mn-ea"/>
              </a:rPr>
              <a:t>Ⅰ</a:t>
            </a:r>
            <a:r>
              <a:rPr lang="ja-JP" altLang="en-US" sz="1900" b="1" dirty="0">
                <a:latin typeface="+mn-ea"/>
              </a:rPr>
              <a:t>コリ</a:t>
            </a:r>
            <a:r>
              <a:rPr lang="en-US" altLang="ja-JP" sz="1900" b="1" dirty="0">
                <a:latin typeface="+mn-ea"/>
              </a:rPr>
              <a:t>1:12</a:t>
            </a:r>
            <a:r>
              <a:rPr lang="ja-JP" altLang="en-US" sz="1900" b="1" dirty="0">
                <a:latin typeface="+mn-ea"/>
              </a:rPr>
              <a:t>）？</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518781" y="3726129"/>
            <a:ext cx="5181600" cy="1261884"/>
          </a:xfrm>
          <a:prstGeom prst="rect">
            <a:avLst/>
          </a:prstGeom>
          <a:noFill/>
        </p:spPr>
        <p:txBody>
          <a:bodyPr wrap="square">
            <a:spAutoFit/>
          </a:bodyPr>
          <a:lstStyle/>
          <a:p>
            <a:pPr lvl="0">
              <a:spcBef>
                <a:spcPts val="600"/>
              </a:spcBef>
              <a:defRPr/>
            </a:pPr>
            <a:r>
              <a:rPr lang="ja-JP" altLang="en-US" sz="1900" b="1" dirty="0">
                <a:latin typeface="+mn-ea"/>
              </a:rPr>
              <a:t>彼らは、自分たちが皆、同じメッセージを　説いていることに気づかずに、本質とは　　無関係な点にばかり注目していた（</a:t>
            </a:r>
            <a:r>
              <a:rPr lang="en-US" altLang="ja-JP" sz="1900" b="1" dirty="0">
                <a:latin typeface="+mn-ea"/>
              </a:rPr>
              <a:t>Ⅰ</a:t>
            </a:r>
            <a:r>
              <a:rPr lang="ja-JP" altLang="en-US" sz="1900" b="1" dirty="0">
                <a:latin typeface="+mn-ea"/>
              </a:rPr>
              <a:t>コリ</a:t>
            </a:r>
            <a:r>
              <a:rPr lang="en-US" altLang="ja-JP" sz="1900" b="1" dirty="0">
                <a:latin typeface="+mn-ea"/>
              </a:rPr>
              <a:t>3:5-8</a:t>
            </a:r>
            <a:r>
              <a:rPr lang="ja-JP" altLang="en-US" sz="1900" b="1" dirty="0">
                <a:latin typeface="+mn-ea"/>
              </a:rPr>
              <a:t>）。</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72062-DB4E-E1A9-572B-4802BDB1C675}"/>
              </a:ext>
            </a:extLst>
          </p:cNvPr>
          <p:cNvSpPr>
            <a:spLocks noGrp="1"/>
          </p:cNvSpPr>
          <p:nvPr>
            <p:ph type="title"/>
          </p:nvPr>
        </p:nvSpPr>
        <p:spPr>
          <a:xfrm>
            <a:off x="385011" y="2766218"/>
            <a:ext cx="11434811" cy="1325563"/>
          </a:xfrm>
        </p:spPr>
        <p:txBody>
          <a:bodyPr>
            <a:normAutofit fontScale="90000"/>
          </a:bodyPr>
          <a:lstStyle/>
          <a:p>
            <a:pPr algn="ctr"/>
            <a:r>
              <a:rPr lang="ja-JP" altLang="ja-JP" sz="2100" b="1" dirty="0">
                <a:solidFill>
                  <a:srgbClr val="0070C0"/>
                </a:solidFill>
              </a:rPr>
              <a:t>1:12 はっきり言うと、あなたがたがそれぞれ、「わたしはパウロにつく」、「わたしはアポロに」、</a:t>
            </a:r>
            <a:r>
              <a:rPr lang="ja-JP" altLang="en-US" sz="2100" b="1" dirty="0">
                <a:solidFill>
                  <a:srgbClr val="0070C0"/>
                </a:solidFill>
              </a:rPr>
              <a:t>　</a:t>
            </a:r>
            <a:r>
              <a:rPr lang="ja-JP" altLang="ja-JP" sz="2100" b="1" dirty="0">
                <a:solidFill>
                  <a:srgbClr val="0070C0"/>
                </a:solidFill>
              </a:rPr>
              <a:t>「わたしはケパに」、「わたしはキリストに」と言い合っていることである。1:13 キリストは分かれて</a:t>
            </a:r>
            <a:r>
              <a:rPr lang="ja-JP" altLang="en-US" sz="2100" b="1" dirty="0">
                <a:solidFill>
                  <a:srgbClr val="0070C0"/>
                </a:solidFill>
              </a:rPr>
              <a:t>　</a:t>
            </a:r>
            <a:r>
              <a:rPr lang="ja-JP" altLang="ja-JP" sz="2100" b="1" dirty="0">
                <a:solidFill>
                  <a:srgbClr val="0070C0"/>
                </a:solidFill>
              </a:rPr>
              <a:t>いるのだろうか。パウロがあなたがたのために十字架につけられたのだろうか。あるいは、あなたがたはパウロの名によってバプテスマを受けたのだろうか。1:14 わたしは、クリスポとガイオと以外には、</a:t>
            </a:r>
            <a:r>
              <a:rPr lang="ja-JP" altLang="en-US" sz="2100" b="1" dirty="0">
                <a:solidFill>
                  <a:srgbClr val="0070C0"/>
                </a:solidFill>
              </a:rPr>
              <a:t>　　</a:t>
            </a:r>
            <a:r>
              <a:rPr lang="ja-JP" altLang="ja-JP" sz="2100" b="1" dirty="0">
                <a:solidFill>
                  <a:srgbClr val="0070C0"/>
                </a:solidFill>
              </a:rPr>
              <a:t>あなたがたのなかでだれにもバプテスマを授けなかったことを、神に感謝している。1:15 それは、あなたがたがわたしの名によってバプテスマを受けたのだと、だれにも言われないためである。1:16 ステファナの家族には、またバプテスマを授けたが、そのほかにはだれにも授けた記憶がない。1:17 キリストが</a:t>
            </a:r>
            <a:r>
              <a:rPr lang="ja-JP" altLang="en-US" sz="2100" b="1" dirty="0">
                <a:solidFill>
                  <a:srgbClr val="0070C0"/>
                </a:solidFill>
              </a:rPr>
              <a:t>　　</a:t>
            </a:r>
            <a:r>
              <a:rPr lang="ja-JP" altLang="ja-JP" sz="2100" b="1" dirty="0">
                <a:solidFill>
                  <a:srgbClr val="0070C0"/>
                </a:solidFill>
              </a:rPr>
              <a:t>わたしをつかわされたのは、バプテスマを授けるためではなく、福音を宣べ伝えるためであった。それも、キリストの十字架がむなしくならないように、言葉の知恵によらないで宣べ伝えるためであった。</a:t>
            </a:r>
            <a:r>
              <a:rPr lang="ja-JP" altLang="en-US" sz="2100" b="1" dirty="0">
                <a:solidFill>
                  <a:srgbClr val="0070C0"/>
                </a:solidFill>
              </a:rPr>
              <a:t>　　</a:t>
            </a:r>
            <a:r>
              <a:rPr lang="ja-JP" altLang="ja-JP" sz="2100" b="1" dirty="0">
                <a:solidFill>
                  <a:srgbClr val="0070C0"/>
                </a:solidFill>
              </a:rPr>
              <a:t>1:18 十字架の言葉は、滅びゆく者には愚かであるが、救われるわたしたちには、神の力である。</a:t>
            </a:r>
            <a:r>
              <a:rPr lang="ja-JP" altLang="en-US" sz="2100" b="1" dirty="0">
                <a:solidFill>
                  <a:srgbClr val="0070C0"/>
                </a:solidFill>
              </a:rPr>
              <a:t>　　　</a:t>
            </a:r>
            <a:r>
              <a:rPr lang="ja-JP" altLang="ja-JP" sz="2100" b="1" dirty="0">
                <a:solidFill>
                  <a:srgbClr val="0070C0"/>
                </a:solidFill>
              </a:rPr>
              <a:t>1:19 すなわち、「わたしは知者の知恵を滅ぼし、賢い者の賢さを無くしよう」と書いてある。1:20 知者はどこにいるのか。学者はどこにいるのか。この世の論客はどこにいるのか。神はこの世の知恵を、愚かにされたではないか。1:21 神の</a:t>
            </a:r>
            <a:r>
              <a:rPr lang="ja-JP" altLang="en-US" sz="2100" b="1" dirty="0">
                <a:solidFill>
                  <a:srgbClr val="0070C0"/>
                </a:solidFill>
              </a:rPr>
              <a:t>　</a:t>
            </a:r>
            <a:r>
              <a:rPr lang="ja-JP" altLang="ja-JP" sz="2100" b="1" dirty="0">
                <a:solidFill>
                  <a:srgbClr val="0070C0"/>
                </a:solidFill>
              </a:rPr>
              <a:t>知恵において、この世は自分の知恵によって神を知ることができなかった。そこで神は、宣教の愚かさによって、信じる者たちを救うことをよしとされたのである。1:22 ユダヤ人はしるしを求め、ギリシヤ人は知恵を求める。1:23 しかしわたしたちは、十字架につけられたキリストを</a:t>
            </a:r>
            <a:r>
              <a:rPr lang="ja-JP" altLang="en-US" sz="2100" b="1" dirty="0">
                <a:solidFill>
                  <a:srgbClr val="0070C0"/>
                </a:solidFill>
              </a:rPr>
              <a:t>　</a:t>
            </a:r>
            <a:r>
              <a:rPr lang="ja-JP" altLang="ja-JP" sz="2100" b="1" dirty="0">
                <a:solidFill>
                  <a:srgbClr val="0070C0"/>
                </a:solidFill>
              </a:rPr>
              <a:t>宣べ伝える。このキリストは、ユダヤ人にはつまずきとなり、異邦人には愚かである。1:24 しかし、</a:t>
            </a:r>
            <a:r>
              <a:rPr lang="ja-JP" altLang="en-US" sz="2100" b="1" dirty="0">
                <a:solidFill>
                  <a:srgbClr val="0070C0"/>
                </a:solidFill>
              </a:rPr>
              <a:t>　　</a:t>
            </a:r>
            <a:r>
              <a:rPr lang="ja-JP" altLang="ja-JP" sz="2100" b="1" dirty="0">
                <a:solidFill>
                  <a:srgbClr val="0070C0"/>
                </a:solidFill>
              </a:rPr>
              <a:t>ユダヤ人にもギリシヤ人にも、召された者には、キリストは神の力、神の知恵である。1:25 なぜなら、</a:t>
            </a:r>
            <a:r>
              <a:rPr lang="ja-JP" altLang="en-US" sz="2100" b="1" dirty="0">
                <a:solidFill>
                  <a:srgbClr val="0070C0"/>
                </a:solidFill>
              </a:rPr>
              <a:t>　</a:t>
            </a:r>
            <a:r>
              <a:rPr lang="ja-JP" altLang="ja-JP" sz="2100" b="1" dirty="0">
                <a:solidFill>
                  <a:srgbClr val="0070C0"/>
                </a:solidFill>
              </a:rPr>
              <a:t>神の愚かさは人間よりも知恵があり、神の弱さは人間よりも強いからである。1:26 兄弟たちよ、あなたがたが召された時のことを考えてみるがよい。人間的には、知恵のある者が多くはなく、権力のある者も</a:t>
            </a:r>
            <a:r>
              <a:rPr lang="ja-JP" altLang="en-US" sz="2100" b="1" dirty="0">
                <a:solidFill>
                  <a:srgbClr val="0070C0"/>
                </a:solidFill>
              </a:rPr>
              <a:t>　</a:t>
            </a:r>
            <a:r>
              <a:rPr lang="ja-JP" altLang="ja-JP" sz="2100" b="1" dirty="0">
                <a:solidFill>
                  <a:srgbClr val="0070C0"/>
                </a:solidFill>
              </a:rPr>
              <a:t>多くはなく、身分の高い者も多くはいない。1:27 それだのに神は、知者をはずかしめるために、この世の愚かな者を選び、強い者をはずかしめるために、この世の弱い者を選び、</a:t>
            </a:r>
            <a:br>
              <a:rPr lang="en-US" altLang="ja-JP" sz="2100" b="1" dirty="0">
                <a:solidFill>
                  <a:srgbClr val="0070C0"/>
                </a:solidFill>
              </a:rPr>
            </a:br>
            <a:r>
              <a:rPr lang="en-US" altLang="ja-JP" sz="2800" b="1" dirty="0"/>
              <a:t>Ⅰ</a:t>
            </a:r>
            <a:r>
              <a:rPr lang="ja-JP" altLang="en-US" sz="2800" b="1" dirty="0"/>
              <a:t>コリント </a:t>
            </a:r>
            <a:r>
              <a:rPr lang="en-US" altLang="ja-JP" sz="2800" b="1" dirty="0"/>
              <a:t>1:12</a:t>
            </a:r>
            <a:r>
              <a:rPr lang="ja-JP" altLang="en-US" sz="2800" b="1" dirty="0"/>
              <a:t>～</a:t>
            </a:r>
            <a:r>
              <a:rPr lang="en-US" altLang="ja-JP" sz="2800" b="1" dirty="0"/>
              <a:t>27</a:t>
            </a:r>
            <a:r>
              <a:rPr lang="ja-JP" altLang="en-US" sz="2800" b="1" dirty="0"/>
              <a:t>を読み直し、派閥が教会の一致にとって非常に危険であることを理解するうえで、この箇所がいかに役立つか、考えてみてください。　　</a:t>
            </a:r>
            <a:r>
              <a:rPr lang="ja-JP" altLang="ja-JP" sz="2800" b="1" dirty="0"/>
              <a:t>この問題を避 けるために、あなたの所属する教会は何ができるでしょうか。</a:t>
            </a:r>
            <a:endParaRPr kumimoji="1" lang="ja-JP" altLang="en-US" sz="2800" b="1" dirty="0"/>
          </a:p>
        </p:txBody>
      </p:sp>
    </p:spTree>
    <p:extLst>
      <p:ext uri="{BB962C8B-B14F-4D97-AF65-F5344CB8AC3E}">
        <p14:creationId xmlns:p14="http://schemas.microsoft.com/office/powerpoint/2010/main" val="32333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242503" y="2686257"/>
            <a:ext cx="7846142" cy="1107996"/>
          </a:xfrm>
          <a:prstGeom prst="rect">
            <a:avLst/>
          </a:prstGeom>
          <a:noFill/>
        </p:spPr>
        <p:txBody>
          <a:bodyPr wrap="square">
            <a:spAutoFit/>
            <a:scene3d>
              <a:camera prst="orthographicFront"/>
              <a:lightRig rig="brightRoom" dir="t"/>
            </a:scene3d>
            <a:sp3d extrusionH="57150">
              <a:bevelT w="38100" h="38100" prst="slope"/>
            </a:sp3d>
          </a:bodyPr>
          <a:lstStyle/>
          <a:p>
            <a:pPr algn="ctr"/>
            <a:r>
              <a:rPr lang="ja-JP" altLang="en-US" sz="6600" b="1"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団結を維持する方法</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ja-JP" altLang="en-US" sz="4400" b="1" noProof="0" dirty="0">
                <a:ln/>
                <a:solidFill>
                  <a:schemeClr val="accent3"/>
                </a:solidFill>
              </a:rPr>
              <a:t>イエスを中心として</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42BE78F1-7B01-47B4-CB55-A04D5CA8BD6B}"/>
              </a:ext>
            </a:extLst>
          </p:cNvPr>
          <p:cNvSpPr txBox="1"/>
          <p:nvPr/>
        </p:nvSpPr>
        <p:spPr>
          <a:xfrm>
            <a:off x="-59306" y="769441"/>
            <a:ext cx="7881402" cy="584775"/>
          </a:xfrm>
          <a:prstGeom prst="rect">
            <a:avLst/>
          </a:prstGeom>
          <a:noFill/>
        </p:spPr>
        <p:txBody>
          <a:bodyPr wrap="square">
            <a:spAutoFit/>
          </a:bodyPr>
          <a:lstStyle/>
          <a:p>
            <a:pPr algn="ctr"/>
            <a:r>
              <a:rPr lang="ja-JP" altLang="en-US" sz="1600" b="1" dirty="0">
                <a:solidFill>
                  <a:srgbClr val="FFFF66"/>
                </a:solidFill>
                <a:effectLst>
                  <a:glow rad="127000">
                    <a:schemeClr val="accent6">
                      <a:lumMod val="50000"/>
                    </a:schemeClr>
                  </a:glow>
                </a:effectLst>
                <a:latin typeface="+mn-ea"/>
              </a:rPr>
              <a:t>神は真実なかたである。あなたがたは神によって召され、御子、わたしたちの主　イエス・キリストとの交わりに、はいらせていただいたのである。</a:t>
            </a:r>
            <a:r>
              <a:rPr lang="en" sz="1600" b="1" noProof="0" dirty="0">
                <a:solidFill>
                  <a:srgbClr val="FFFF66"/>
                </a:solidFill>
                <a:effectLst>
                  <a:glow rad="127000">
                    <a:schemeClr val="accent6">
                      <a:lumMod val="50000"/>
                    </a:schemeClr>
                  </a:glow>
                </a:effectLst>
                <a:latin typeface="+mn-ea"/>
              </a:rPr>
              <a:t> (1 </a:t>
            </a:r>
            <a:r>
              <a:rPr lang="ja-JP" altLang="en-US" sz="1600" b="1" noProof="0" dirty="0">
                <a:solidFill>
                  <a:srgbClr val="FFFF66"/>
                </a:solidFill>
                <a:effectLst>
                  <a:glow rad="127000">
                    <a:schemeClr val="accent6">
                      <a:lumMod val="50000"/>
                    </a:schemeClr>
                  </a:glow>
                </a:effectLst>
                <a:latin typeface="+mn-ea"/>
              </a:rPr>
              <a:t>コリント</a:t>
            </a:r>
            <a:r>
              <a:rPr lang="en" sz="1600" b="1" noProof="0" dirty="0">
                <a:solidFill>
                  <a:srgbClr val="FFFF66"/>
                </a:solidFill>
                <a:effectLst>
                  <a:glow rad="127000">
                    <a:schemeClr val="accent6">
                      <a:lumMod val="50000"/>
                    </a:schemeClr>
                  </a:glow>
                </a:effectLst>
                <a:latin typeface="+mn-ea"/>
              </a:rPr>
              <a:t> 1:9)</a:t>
            </a:r>
          </a:p>
        </p:txBody>
      </p:sp>
      <p:sp>
        <p:nvSpPr>
          <p:cNvPr id="6" name="CuadroTexto 5">
            <a:extLst>
              <a:ext uri="{FF2B5EF4-FFF2-40B4-BE49-F238E27FC236}">
                <a16:creationId xmlns:a16="http://schemas.microsoft.com/office/drawing/2014/main" id="{789767D7-CB65-EFE4-8563-8C5507D6A8BF}"/>
              </a:ext>
            </a:extLst>
          </p:cNvPr>
          <p:cNvSpPr txBox="1"/>
          <p:nvPr/>
        </p:nvSpPr>
        <p:spPr>
          <a:xfrm>
            <a:off x="163331" y="1451163"/>
            <a:ext cx="7881402" cy="1554272"/>
          </a:xfrm>
          <a:prstGeom prst="rect">
            <a:avLst/>
          </a:prstGeom>
          <a:noFill/>
        </p:spPr>
        <p:txBody>
          <a:bodyPr wrap="square" rtlCol="0">
            <a:spAutoFit/>
          </a:bodyPr>
          <a:lstStyle/>
          <a:p>
            <a:pPr>
              <a:spcBef>
                <a:spcPts val="600"/>
              </a:spcBef>
            </a:pPr>
            <a:r>
              <a:rPr lang="ja-JP" altLang="en-US" sz="1900" b="1" dirty="0">
                <a:latin typeface="+mn-ea"/>
              </a:rPr>
              <a:t>「キリストは、いくつにも分けられたのか。パウロは、あなたがたのために十字架につけられたことがあるのか。それとも、あなたがたは、パウロの名によってバプテスマを受けたのか。」（</a:t>
            </a:r>
            <a:r>
              <a:rPr lang="en-US" altLang="ja-JP" sz="1900" b="1" dirty="0">
                <a:latin typeface="+mn-ea"/>
              </a:rPr>
              <a:t>1</a:t>
            </a:r>
            <a:r>
              <a:rPr lang="ja-JP" altLang="en-US" sz="1900" b="1" dirty="0">
                <a:latin typeface="+mn-ea"/>
              </a:rPr>
              <a:t>コリ </a:t>
            </a:r>
            <a:r>
              <a:rPr lang="en-US" altLang="ja-JP" sz="1900" b="1" dirty="0">
                <a:latin typeface="+mn-ea"/>
              </a:rPr>
              <a:t>1:13</a:t>
            </a:r>
            <a:r>
              <a:rPr lang="ja-JP" altLang="en-US" sz="1900" b="1" dirty="0">
                <a:latin typeface="+mn-ea"/>
              </a:rPr>
              <a:t>）。　　パウロはこれらの問いを通じて、彼らに深く考えさせようとしているのです。</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2587" y="427383"/>
            <a:ext cx="4206574" cy="5953638"/>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8" y="6088559"/>
            <a:ext cx="7584507" cy="677108"/>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教会における一致は、自己を捨て、イエスのために生きることによってのみ実現される。</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5052995"/>
            <a:ext cx="7353832"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些細な意見の相違や、一人ひとりが持つ異なる賜物も、キリストを中心としているならば、不和を生むのではなく、むしろ一致をもたらすのです（</a:t>
            </a:r>
            <a:r>
              <a:rPr lang="en-US" altLang="ja-JP" sz="1900" b="1" dirty="0">
                <a:solidFill>
                  <a:prstClr val="black"/>
                </a:solidFill>
                <a:latin typeface="+mn-ea"/>
              </a:rPr>
              <a:t>Ⅰ</a:t>
            </a:r>
            <a:r>
              <a:rPr lang="ja-JP" altLang="en-US" sz="1900" b="1" dirty="0">
                <a:solidFill>
                  <a:prstClr val="black"/>
                </a:solidFill>
                <a:latin typeface="+mn-ea"/>
              </a:rPr>
              <a:t>コリ</a:t>
            </a:r>
            <a:r>
              <a:rPr lang="en-US" altLang="ja-JP" sz="1900" b="1" dirty="0">
                <a:solidFill>
                  <a:prstClr val="black"/>
                </a:solidFill>
                <a:latin typeface="+mn-ea"/>
              </a:rPr>
              <a:t>12:12-13</a:t>
            </a:r>
            <a:r>
              <a:rPr lang="ja-JP" altLang="en-US" sz="1900" b="1" dirty="0">
                <a:solidFill>
                  <a:prstClr val="black"/>
                </a:solidFill>
                <a:latin typeface="+mn-ea"/>
              </a:rPr>
              <a:t>、</a:t>
            </a:r>
            <a:r>
              <a:rPr lang="en-US" altLang="ja-JP" sz="1900" b="1" dirty="0">
                <a:solidFill>
                  <a:prstClr val="black"/>
                </a:solidFill>
                <a:latin typeface="+mn-ea"/>
              </a:rPr>
              <a:t>25</a:t>
            </a:r>
            <a:r>
              <a:rPr lang="ja-JP" altLang="en-US" sz="1900" b="1" dirty="0">
                <a:solidFill>
                  <a:prstClr val="black"/>
                </a:solidFill>
                <a:latin typeface="+mn-ea"/>
              </a:rPr>
              <a:t>、</a:t>
            </a:r>
            <a:r>
              <a:rPr lang="en-US" altLang="ja-JP" sz="1900" b="1" dirty="0">
                <a:solidFill>
                  <a:prstClr val="black"/>
                </a:solidFill>
                <a:latin typeface="+mn-ea"/>
              </a:rPr>
              <a:t>27</a:t>
            </a:r>
            <a:r>
              <a:rPr lang="ja-JP" altLang="en-US" sz="1900" b="1" dirty="0">
                <a:solidFill>
                  <a:prstClr val="black"/>
                </a:solidFill>
                <a:latin typeface="+mn-ea"/>
              </a:rPr>
              <a:t>）。</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4029215"/>
            <a:ext cx="7654998" cy="969496"/>
          </a:xfrm>
          <a:prstGeom prst="rect">
            <a:avLst/>
          </a:prstGeom>
          <a:noFill/>
        </p:spPr>
        <p:txBody>
          <a:bodyPr wrap="square">
            <a:spAutoFit/>
          </a:bodyPr>
          <a:lstStyle/>
          <a:p>
            <a:pPr lvl="0">
              <a:spcBef>
                <a:spcPts val="600"/>
              </a:spcBef>
              <a:defRPr/>
            </a:pPr>
            <a:r>
              <a:rPr lang="ja-JP" altLang="en-US" sz="1900" b="1" dirty="0">
                <a:solidFill>
                  <a:prstClr val="black"/>
                </a:solidFill>
              </a:rPr>
              <a:t>しかし、イエスにおける一致とは、画一性ではありません。それは、私たち全員がすべてのことについて同じように考えるということでも、全員が同じように行動することでもありません。</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22" y="3005435"/>
            <a:ext cx="7717482" cy="969496"/>
          </a:xfrm>
          <a:prstGeom prst="rect">
            <a:avLst/>
          </a:prstGeom>
          <a:noFill/>
        </p:spPr>
        <p:txBody>
          <a:bodyPr wrap="square">
            <a:spAutoFit/>
          </a:bodyPr>
          <a:lstStyle/>
          <a:p>
            <a:pPr lvl="0">
              <a:spcBef>
                <a:spcPts val="600"/>
              </a:spcBef>
              <a:defRPr/>
            </a:pPr>
            <a:r>
              <a:rPr lang="ja-JP" altLang="en-US" sz="1900" b="1" dirty="0">
                <a:solidFill>
                  <a:prstClr val="black"/>
                </a:solidFill>
              </a:rPr>
              <a:t>一致は、イエスを私たちの主として受け入れることによってのみ実現されます。一致は、兄弟姉妹の考えや思想に固執することや、閉鎖的なグループを形成することによって実現されるものではありません。</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607</TotalTime>
  <Words>4722</Words>
  <Application>Microsoft Office PowerPoint</Application>
  <PresentationFormat>Panorámica</PresentationFormat>
  <Paragraphs>74</Paragraphs>
  <Slides>17</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游ゴシック</vt: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1:12 はっきり言うと、あなたがたがそれぞれ、「わたしはパウロにつく」、「わたしはアポロに」、　「わたしはケパに」、「わたしはキリストに」と言い合っていることである。1:13 キリストは分かれて　いるのだろうか。パウロがあなたがたのために十字架につけられたのだろうか。あるいは、あなたがたはパウロの名によってバプテスマを受けたのだろうか。1:14 わたしは、クリスポとガイオと以外には、　　あなたがたのなかでだれにもバプテスマを授けなかったことを、神に感謝している。1:15 それは、あなたがたがわたしの名によってバプテスマを受けたのだと、だれにも言われないためである。1:16 ステファナの家族には、またバプテスマを授けたが、そのほかにはだれにも授けた記憶がない。1:17 キリストが　　わたしをつかわされたのは、バプテスマを授けるためではなく、福音を宣べ伝えるためであった。それも、キリストの十字架がむなしくならないように、言葉の知恵によらないで宣べ伝えるためであった。　　1:18 十字架の言葉は、滅びゆく者には愚かであるが、救われるわたしたちには、神の力である。　　　1:19 すなわち、「わたしは知者の知恵を滅ぼし、賢い者の賢さを無くしよう」と書いてある。1:20 知者はどこにいるのか。学者はどこにいるのか。この世の論客はどこにいるのか。神はこの世の知恵を、愚かにされたではないか。1:21 神の　知恵において、この世は自分の知恵によって神を知ることができなかった。そこで神は、宣教の愚かさによって、信じる者たちを救うことをよしとされたのである。1:22 ユダヤ人はしるしを求め、ギリシヤ人は知恵を求める。1:23 しかしわたしたちは、十字架につけられたキリストを　宣べ伝える。このキリストは、ユダヤ人にはつまずきとなり、異邦人には愚かである。1:24 しかし、　　ユダヤ人にもギリシヤ人にも、召された者には、キリストは神の力、神の知恵である。1:25 なぜなら、　神の愚かさは人間よりも知恵があり、神の弱さは人間よりも強いからである。1:26 兄弟たちよ、あなたがたが召された時のことを考えてみるがよい。人間的には、知恵のある者が多くはなく、権力のある者も　多くはなく、身分の高い者も多くはいない。1:27 それだのに神は、知者をはずかしめるために、この世の愚かな者を選び、強い者をはずかしめるために、この世の弱い者を選び、 Ⅰコリント 1:12～27を読み直し、派閥が教会の一致にとって非常に危険であることを理解するうえで、この箇所がいかに役立つか、考えてみてください。　　この問題を避 けるために、あなたの所属する教会は何ができるでしょうか。</vt:lpstr>
      <vt:lpstr>Presentación de PowerPoint</vt:lpstr>
      <vt:lpstr>Presentación de PowerPoint</vt:lpstr>
      <vt:lpstr>ここ数十年の間、セブンスデー・アドベンチスト教会の一部では、少人数グループによる 聖書 研究が重視されてきました。 「派閥」と「少人数グループ」の違いは 何でしょうか。 少人数グル ープが派閥化しないように、 どうすれば注意を払うことができるでしょうか。</vt:lpstr>
      <vt:lpstr>Presentación de PowerPoint</vt:lpstr>
      <vt:lpstr>これまで、尊敬していた人に がっかりさせられた経験はありますか。 もしそのような 経験があるなら、 そこからどのような教訓を得ましたか。</vt:lpstr>
      <vt:lpstr>Presentación de PowerPoint</vt:lpstr>
      <vt:lpstr>フィリピ （ピリピ） 2:5～8 のメッセージを、祈りつつじっくり考えてください。 　 4:1 こういうわけですから、人はわたし たちを　　キリストに仕える者、神の秘められた計画を　　　ゆだねられた管理者と考える べきです。 4:2 この　場合、管理者に要求されるのは 忠実であることです。 　 この箇 所は、私たちに対する神の自己否定的な愛について、どんなことを教えていますか。 　いかにして自己に死に、この愛に做って　　　生きることができるでしょうか。　</vt:lpstr>
      <vt:lpstr>Presentación de PowerPoint</vt:lpstr>
      <vt:lpstr>教会でのあなたの役割がどうであれ、　　　あなたはキリストのためにどれほど　　苦しみを 受けてきましたか。 あなたの答えから、どのような教訓が　　　得られるでしょうか。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67</cp:revision>
  <dcterms:created xsi:type="dcterms:W3CDTF">2026-06-06T16:57:43Z</dcterms:created>
  <dcterms:modified xsi:type="dcterms:W3CDTF">2026-07-12T06:34:23Z</dcterms:modified>
</cp:coreProperties>
</file>