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3"/>
  </p:notesMasterIdLst>
  <p:sldIdLst>
    <p:sldId id="269" r:id="rId3"/>
    <p:sldId id="281" r:id="rId4"/>
    <p:sldId id="282" r:id="rId5"/>
    <p:sldId id="270" r:id="rId6"/>
    <p:sldId id="271" r:id="rId7"/>
    <p:sldId id="260" r:id="rId8"/>
    <p:sldId id="283" r:id="rId9"/>
    <p:sldId id="274" r:id="rId10"/>
    <p:sldId id="275" r:id="rId11"/>
    <p:sldId id="284" r:id="rId12"/>
    <p:sldId id="289" r:id="rId13"/>
    <p:sldId id="276" r:id="rId14"/>
    <p:sldId id="285" r:id="rId15"/>
    <p:sldId id="272" r:id="rId16"/>
    <p:sldId id="279" r:id="rId17"/>
    <p:sldId id="280" r:id="rId18"/>
    <p:sldId id="286" r:id="rId19"/>
    <p:sldId id="267" r:id="rId20"/>
    <p:sldId id="287" r:id="rId21"/>
    <p:sldId id="288" r:id="rId22"/>
  </p:sldIdLst>
  <p:sldSz cx="12192000" cy="6858000"/>
  <p:notesSz cx="6858000" cy="9144000"/>
  <p:embeddedFontLst>
    <p:embeddedFont>
      <p:font typeface="游ゴシック" panose="020B0400000000000000" pitchFamily="34" charset="-128"/>
      <p:regular r:id="rId24"/>
      <p:bold r:id="rId25"/>
    </p:embeddedFont>
    <p:embeddedFont>
      <p:font typeface="Comic Sans MS" panose="030F0702030302020204" pitchFamily="66" charset="0"/>
      <p:regular r:id="rId26"/>
      <p:bold r:id="rId27"/>
      <p:italic r:id="rId28"/>
      <p:boldItalic r:id="rId29"/>
    </p:embeddedFont>
    <p:embeddedFont>
      <p:font typeface="Constantia" panose="02030602050306030303" pitchFamily="18" charset="0"/>
      <p:regular r:id="rId30"/>
      <p:bold r:id="rId31"/>
      <p:italic r:id="rId32"/>
      <p:boldItalic r:id="rId3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589" autoAdjust="0"/>
    <p:restoredTop sz="95168" autoAdjust="0"/>
  </p:normalViewPr>
  <p:slideViewPr>
    <p:cSldViewPr snapToGrid="0">
      <p:cViewPr varScale="1">
        <p:scale>
          <a:sx n="100" d="100"/>
          <a:sy n="100" d="100"/>
        </p:scale>
        <p:origin x="11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ja-JP" altLang="en-US" sz="2400" b="1" dirty="0">
              <a:solidFill>
                <a:schemeClr val="bg2">
                  <a:lumMod val="50000"/>
                </a:schemeClr>
              </a:solidFill>
            </a:rPr>
            <a:t>キリストの復活は　　　歴史的事実</a:t>
          </a:r>
          <a:endParaRPr lang="en" sz="2400" b="1"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kumimoji="1" lang="ja-JP" altLang="en-US" sz="2000" b="1" dirty="0">
              <a:effectLst>
                <a:outerShdw blurRad="38100" dist="38100" dir="2700000" algn="tl">
                  <a:srgbClr val="000000">
                    <a:alpha val="43137"/>
                  </a:srgbClr>
                </a:outerShdw>
              </a:effectLst>
            </a:rPr>
            <a:t>キリストの復活を　　　　宣べ伝える　　　　　　　（</a:t>
          </a:r>
          <a:r>
            <a:rPr kumimoji="1" lang="en-US" altLang="ja-JP" sz="2000" b="1" dirty="0">
              <a:effectLst>
                <a:outerShdw blurRad="38100" dist="38100" dir="2700000" algn="tl">
                  <a:srgbClr val="000000">
                    <a:alpha val="43137"/>
                  </a:srgbClr>
                </a:outerShdw>
              </a:effectLst>
            </a:rPr>
            <a:t>1</a:t>
          </a:r>
          <a:r>
            <a:rPr kumimoji="1" lang="ja-JP" altLang="en-US" sz="2000" b="1" dirty="0">
              <a:effectLst>
                <a:outerShdw blurRad="38100" dist="38100" dir="2700000" algn="tl">
                  <a:srgbClr val="000000">
                    <a:alpha val="43137"/>
                  </a:srgbClr>
                </a:outerShdw>
              </a:effectLst>
            </a:rPr>
            <a:t>コリ</a:t>
          </a:r>
          <a:r>
            <a:rPr kumimoji="1" lang="en-US" altLang="ja-JP" sz="2000" b="1" dirty="0">
              <a:effectLst>
                <a:outerShdw blurRad="38100" dist="38100" dir="2700000" algn="tl">
                  <a:srgbClr val="000000">
                    <a:alpha val="43137"/>
                  </a:srgbClr>
                </a:outerShdw>
              </a:effectLst>
            </a:rPr>
            <a:t>15:1-11</a:t>
          </a:r>
          <a:r>
            <a:rPr kumimoji="1" lang="ja-JP" altLang="en-US" sz="2000" b="1" dirty="0">
              <a:effectLst>
                <a:outerShdw blurRad="38100" dist="38100" dir="2700000" algn="tl">
                  <a:srgbClr val="000000">
                    <a:alpha val="43137"/>
                  </a:srgbClr>
                </a:outerShdw>
              </a:effectLst>
            </a:rPr>
            <a:t>）</a:t>
          </a: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kumimoji="1" lang="ja-JP" altLang="en-US" sz="2400" b="1" dirty="0">
              <a:solidFill>
                <a:schemeClr val="accent3">
                  <a:lumMod val="50000"/>
                </a:schemeClr>
              </a:solidFill>
            </a:rPr>
            <a:t>イエスの復活が　　　　もたらした結果</a:t>
          </a: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nchor="t"/>
        <a:lstStyle/>
        <a:p>
          <a:pPr>
            <a:lnSpc>
              <a:spcPts val="2000"/>
            </a:lnSpc>
          </a:pPr>
          <a:r>
            <a:rPr kumimoji="1" lang="ja-JP" altLang="en-US" sz="1900" b="1" dirty="0">
              <a:effectLst>
                <a:outerShdw blurRad="38100" dist="38100" dir="2700000" algn="tl">
                  <a:srgbClr val="000000">
                    <a:alpha val="43137"/>
                  </a:srgbClr>
                </a:outerShdw>
              </a:effectLst>
              <a:latin typeface="+mn-ea"/>
              <a:ea typeface="+mn-ea"/>
            </a:rPr>
            <a:t>   復活されたキリスト、           私たちの唯一の希望            （</a:t>
          </a:r>
          <a:r>
            <a:rPr kumimoji="1" lang="en-US" altLang="ja-JP" sz="1900" b="1" dirty="0">
              <a:effectLst>
                <a:outerShdw blurRad="38100" dist="38100" dir="2700000" algn="tl">
                  <a:srgbClr val="000000">
                    <a:alpha val="43137"/>
                  </a:srgbClr>
                </a:outerShdw>
              </a:effectLst>
              <a:latin typeface="+mn-ea"/>
              <a:ea typeface="+mn-ea"/>
            </a:rPr>
            <a:t>1</a:t>
          </a:r>
          <a:r>
            <a:rPr kumimoji="1" lang="ja-JP" altLang="en-US" sz="1900" b="1" dirty="0">
              <a:effectLst>
                <a:outerShdw blurRad="38100" dist="38100" dir="2700000" algn="tl">
                  <a:srgbClr val="000000">
                    <a:alpha val="43137"/>
                  </a:srgbClr>
                </a:outerShdw>
              </a:effectLst>
              <a:latin typeface="+mn-ea"/>
              <a:ea typeface="+mn-ea"/>
            </a:rPr>
            <a:t>コリ </a:t>
          </a:r>
          <a:r>
            <a:rPr kumimoji="1" lang="en-US" altLang="ja-JP" sz="1900" b="1" dirty="0">
              <a:effectLst>
                <a:outerShdw blurRad="38100" dist="38100" dir="2700000" algn="tl">
                  <a:srgbClr val="000000">
                    <a:alpha val="43137"/>
                  </a:srgbClr>
                </a:outerShdw>
              </a:effectLst>
              <a:latin typeface="+mn-ea"/>
              <a:ea typeface="+mn-ea"/>
            </a:rPr>
            <a:t>15:12-19</a:t>
          </a:r>
          <a:r>
            <a:rPr kumimoji="1" lang="ja-JP" altLang="en-US" sz="1900" b="1" dirty="0">
              <a:effectLst>
                <a:outerShdw blurRad="38100" dist="38100" dir="2700000" algn="tl">
                  <a:srgbClr val="000000">
                    <a:alpha val="43137"/>
                  </a:srgbClr>
                </a:outerShdw>
              </a:effectLst>
              <a:latin typeface="+mn-ea"/>
              <a:ea typeface="+mn-ea"/>
            </a:rPr>
            <a:t>）</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nchor="ctr"/>
        <a:lstStyle/>
        <a:p>
          <a:pPr>
            <a:lnSpc>
              <a:spcPts val="2000"/>
            </a:lnSpc>
          </a:pPr>
          <a:r>
            <a:rPr kumimoji="1" lang="ja-JP" altLang="en-US" sz="1900" b="1" dirty="0">
              <a:effectLst>
                <a:outerShdw blurRad="38100" dist="38100" dir="2700000" algn="tl">
                  <a:srgbClr val="000000">
                    <a:alpha val="43137"/>
                  </a:srgbClr>
                </a:outerShdw>
              </a:effectLst>
              <a:latin typeface="+mn-ea"/>
              <a:ea typeface="+mn-ea"/>
            </a:rPr>
            <a:t>初穂なるキリスト </a:t>
          </a:r>
        </a:p>
        <a:p>
          <a:pPr>
            <a:lnSpc>
              <a:spcPts val="2000"/>
            </a:lnSpc>
          </a:pPr>
          <a:r>
            <a:rPr kumimoji="1" lang="ja-JP" altLang="en-US" sz="1900" b="1" dirty="0">
              <a:effectLst>
                <a:outerShdw blurRad="38100" dist="38100" dir="2700000" algn="tl">
                  <a:srgbClr val="000000">
                    <a:alpha val="43137"/>
                  </a:srgbClr>
                </a:outerShdw>
              </a:effectLst>
              <a:latin typeface="+mn-ea"/>
              <a:ea typeface="+mn-ea"/>
            </a:rPr>
            <a:t>（</a:t>
          </a:r>
          <a:r>
            <a:rPr kumimoji="1" lang="en-US" altLang="ja-JP" sz="1900" b="1" dirty="0">
              <a:effectLst>
                <a:outerShdw blurRad="38100" dist="38100" dir="2700000" algn="tl">
                  <a:srgbClr val="000000">
                    <a:alpha val="43137"/>
                  </a:srgbClr>
                </a:outerShdw>
              </a:effectLst>
              <a:latin typeface="+mn-ea"/>
              <a:ea typeface="+mn-ea"/>
            </a:rPr>
            <a:t>1</a:t>
          </a:r>
          <a:r>
            <a:rPr kumimoji="1" lang="ja-JP" altLang="en-US" sz="1900" b="1" dirty="0">
              <a:effectLst>
                <a:outerShdw blurRad="38100" dist="38100" dir="2700000" algn="tl">
                  <a:srgbClr val="000000">
                    <a:alpha val="43137"/>
                  </a:srgbClr>
                </a:outerShdw>
              </a:effectLst>
              <a:latin typeface="+mn-ea"/>
              <a:ea typeface="+mn-ea"/>
            </a:rPr>
            <a:t>コリ</a:t>
          </a:r>
          <a:r>
            <a:rPr kumimoji="1" lang="en-US" altLang="ja-JP" sz="1900" b="1" dirty="0">
              <a:effectLst>
                <a:outerShdw blurRad="38100" dist="38100" dir="2700000" algn="tl">
                  <a:srgbClr val="000000">
                    <a:alpha val="43137"/>
                  </a:srgbClr>
                </a:outerShdw>
              </a:effectLst>
              <a:latin typeface="+mn-ea"/>
              <a:ea typeface="+mn-ea"/>
            </a:rPr>
            <a:t>15:20-34</a:t>
          </a:r>
          <a:r>
            <a:rPr kumimoji="1" lang="ja-JP" altLang="en-US" sz="1900" b="1" dirty="0">
              <a:effectLst>
                <a:outerShdw blurRad="38100" dist="38100" dir="2700000" algn="tl">
                  <a:srgbClr val="000000">
                    <a:alpha val="43137"/>
                  </a:srgbClr>
                </a:outerShdw>
              </a:effectLst>
              <a:latin typeface="+mn-ea"/>
              <a:ea typeface="+mn-ea"/>
            </a:rPr>
            <a:t>）</a:t>
          </a: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kumimoji="1" lang="ja-JP" altLang="en-US" sz="2400" b="1" dirty="0">
              <a:solidFill>
                <a:schemeClr val="accent5">
                  <a:lumMod val="50000"/>
                </a:schemeClr>
              </a:solidFill>
            </a:rPr>
            <a:t>私たちの復活</a:t>
          </a: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kumimoji="1" lang="ja-JP" altLang="en-US" sz="2000" b="1" dirty="0">
              <a:effectLst>
                <a:outerShdw blurRad="38100" dist="38100" dir="2700000" algn="tl">
                  <a:srgbClr val="000000">
                    <a:alpha val="43137"/>
                  </a:srgbClr>
                </a:outerShdw>
              </a:effectLst>
            </a:rPr>
            <a:t>復活の体　　　　　　　　 （</a:t>
          </a:r>
          <a:r>
            <a:rPr kumimoji="1" lang="en-US" altLang="ja-JP" sz="2000" b="1" dirty="0">
              <a:effectLst>
                <a:outerShdw blurRad="38100" dist="38100" dir="2700000" algn="tl">
                  <a:srgbClr val="000000">
                    <a:alpha val="43137"/>
                  </a:srgbClr>
                </a:outerShdw>
              </a:effectLst>
            </a:rPr>
            <a:t>1</a:t>
          </a:r>
          <a:r>
            <a:rPr kumimoji="1" lang="ja-JP" altLang="en-US" sz="2000" b="1" dirty="0">
              <a:effectLst>
                <a:outerShdw blurRad="38100" dist="38100" dir="2700000" algn="tl">
                  <a:srgbClr val="000000">
                    <a:alpha val="43137"/>
                  </a:srgbClr>
                </a:outerShdw>
              </a:effectLst>
            </a:rPr>
            <a:t>コリ</a:t>
          </a:r>
          <a:r>
            <a:rPr kumimoji="1" lang="en-US" altLang="ja-JP" sz="2000" b="1" dirty="0">
              <a:effectLst>
                <a:outerShdw blurRad="38100" dist="38100" dir="2700000" algn="tl">
                  <a:srgbClr val="000000">
                    <a:alpha val="43137"/>
                  </a:srgbClr>
                </a:outerShdw>
              </a:effectLst>
            </a:rPr>
            <a:t>15:35-49</a:t>
          </a:r>
          <a:r>
            <a:rPr kumimoji="1" lang="ja-JP" altLang="en-US" sz="2000" b="1" dirty="0">
              <a:effectLst>
                <a:outerShdw blurRad="38100" dist="38100" dir="2700000" algn="tl">
                  <a:srgbClr val="000000">
                    <a:alpha val="43137"/>
                  </a:srgbClr>
                </a:outerShdw>
              </a:effectLst>
            </a:rPr>
            <a:t>）</a:t>
          </a: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nchor="ctr"/>
        <a:lstStyle/>
        <a:p>
          <a:pPr>
            <a:lnSpc>
              <a:spcPts val="2000"/>
            </a:lnSpc>
          </a:pPr>
          <a:r>
            <a:rPr lang="ja-JP" altLang="en-US" sz="2000" b="1" dirty="0">
              <a:effectLst>
                <a:outerShdw blurRad="38100" dist="38100" dir="2700000" algn="tl">
                  <a:srgbClr val="000000">
                    <a:alpha val="43137"/>
                  </a:srgbClr>
                </a:outerShdw>
              </a:effectLst>
              <a:latin typeface="+mn-ea"/>
              <a:ea typeface="+mn-ea"/>
            </a:rPr>
            <a:t>死に対する最終的な勝利　</a:t>
          </a:r>
          <a:endParaRPr lang="en-US" altLang="ja-JP" sz="2000" b="1" dirty="0">
            <a:effectLst>
              <a:outerShdw blurRad="38100" dist="38100" dir="2700000" algn="tl">
                <a:srgbClr val="000000">
                  <a:alpha val="43137"/>
                </a:srgbClr>
              </a:outerShdw>
            </a:effectLst>
            <a:latin typeface="+mn-ea"/>
            <a:ea typeface="+mn-ea"/>
          </a:endParaRPr>
        </a:p>
        <a:p>
          <a:pPr>
            <a:lnSpc>
              <a:spcPts val="2000"/>
            </a:lnSpc>
          </a:pPr>
          <a:r>
            <a:rPr lang="en" sz="2000" b="1" dirty="0">
              <a:effectLst>
                <a:outerShdw blurRad="38100" dist="38100" dir="2700000" algn="tl">
                  <a:srgbClr val="000000">
                    <a:alpha val="43137"/>
                  </a:srgbClr>
                </a:outerShdw>
              </a:effectLst>
              <a:latin typeface="+mn-ea"/>
              <a:ea typeface="+mn-ea"/>
            </a:rPr>
            <a:t>(1 </a:t>
          </a:r>
          <a:r>
            <a:rPr lang="ja-JP" altLang="en-US" sz="2000" b="1" dirty="0">
              <a:effectLst>
                <a:outerShdw blurRad="38100" dist="38100" dir="2700000" algn="tl">
                  <a:srgbClr val="000000">
                    <a:alpha val="43137"/>
                  </a:srgbClr>
                </a:outerShdw>
              </a:effectLst>
              <a:latin typeface="+mn-ea"/>
              <a:ea typeface="+mn-ea"/>
            </a:rPr>
            <a:t>コリ</a:t>
          </a:r>
          <a:r>
            <a:rPr lang="en" sz="2000" b="1" dirty="0">
              <a:effectLst>
                <a:outerShdw blurRad="38100" dist="38100" dir="2700000" algn="tl">
                  <a:srgbClr val="000000">
                    <a:alpha val="43137"/>
                  </a:srgbClr>
                </a:outerShdw>
              </a:effectLst>
              <a:latin typeface="+mn-ea"/>
              <a:ea typeface="+mn-ea"/>
            </a:rPr>
            <a:t> 15:50-58)</a:t>
          </a:r>
          <a:endParaRPr lang="es-ES" sz="2000" dirty="0">
            <a:effectLst>
              <a:outerShdw blurRad="38100" dist="38100" dir="2700000" algn="tl">
                <a:srgbClr val="000000">
                  <a:alpha val="43137"/>
                </a:srgbClr>
              </a:outerShdw>
            </a:effectLst>
            <a:latin typeface="+mn-ea"/>
            <a:ea typeface="+mn-ea"/>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custLinFactNeighborX="-647" custLinFactNeighborY="19561">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anchor="t"/>
        <a:lstStyle/>
        <a:p>
          <a:pPr>
            <a:lnSpc>
              <a:spcPts val="2000"/>
            </a:lnSpc>
          </a:pPr>
          <a:r>
            <a:rPr kumimoji="1" lang="ja-JP" altLang="en-US" sz="1800" b="1" dirty="0">
              <a:effectLst>
                <a:outerShdw blurRad="38100" dist="38100" dir="2700000" algn="tl">
                  <a:srgbClr val="000000">
                    <a:alpha val="43137"/>
                  </a:srgbClr>
                </a:outerShdw>
              </a:effectLst>
            </a:rPr>
            <a:t>すでに福音は伝えられた</a:t>
          </a:r>
          <a:endParaRPr lang="en" sz="18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nchor="t"/>
        <a:lstStyle/>
        <a:p>
          <a:pPr>
            <a:lnSpc>
              <a:spcPts val="2000"/>
            </a:lnSpc>
          </a:pPr>
          <a:r>
            <a:rPr lang="ja-JP" altLang="en-US" sz="1800" b="1" dirty="0">
              <a:effectLst>
                <a:outerShdw blurRad="38100" dist="38100" dir="2700000" algn="tl">
                  <a:srgbClr val="000000">
                    <a:alpha val="43137"/>
                  </a:srgbClr>
                </a:outerShdw>
              </a:effectLst>
            </a:rPr>
            <a:t>あなたがたは受け取った</a:t>
          </a:r>
          <a:endParaRPr lang="en" sz="18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nchor="t"/>
        <a:lstStyle/>
        <a:p>
          <a:pPr>
            <a:lnSpc>
              <a:spcPts val="2000"/>
            </a:lnSpc>
          </a:pPr>
          <a:r>
            <a:rPr lang="ja-JP" altLang="en-US" sz="1800" b="1" dirty="0">
              <a:effectLst>
                <a:outerShdw blurRad="38100" dist="38100" dir="2700000" algn="tl">
                  <a:srgbClr val="000000">
                    <a:alpha val="43137"/>
                  </a:srgbClr>
                </a:outerShdw>
              </a:effectLst>
            </a:rPr>
            <a:t>しっかり覚えているなら</a:t>
          </a:r>
          <a:endParaRPr lang="en" sz="18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kumimoji="1" lang="ja-JP" altLang="en-US" sz="1800" b="1" dirty="0">
              <a:solidFill>
                <a:schemeClr val="tx1"/>
              </a:solidFill>
            </a:rPr>
            <a:t>救いは得られる</a:t>
          </a:r>
          <a:endParaRPr lang="es-ES" sz="18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ScaleX="10943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custScaleX="106047">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23431">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anchor="t"/>
        <a:lstStyle/>
        <a:p>
          <a:pPr>
            <a:lnSpc>
              <a:spcPts val="2000"/>
            </a:lnSpc>
          </a:pPr>
          <a:r>
            <a:rPr kumimoji="1" lang="ja-JP" altLang="en-US" sz="1800" b="1" dirty="0">
              <a:solidFill>
                <a:schemeClr val="tx1"/>
              </a:solidFill>
              <a:effectLst/>
            </a:rPr>
            <a:t>キリストは私たちの      罪のために死なれた</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kumimoji="1" lang="ja-JP" altLang="en-US" sz="1800" b="1" dirty="0">
              <a:solidFill>
                <a:schemeClr val="tx1"/>
              </a:solidFill>
              <a:effectLst/>
            </a:rPr>
            <a:t>キリストは葬られた</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nchor="t"/>
        <a:lstStyle/>
        <a:p>
          <a:pPr>
            <a:lnSpc>
              <a:spcPts val="2000"/>
            </a:lnSpc>
          </a:pPr>
          <a:r>
            <a:rPr kumimoji="1" lang="ja-JP" altLang="en-US" sz="1800" b="1" dirty="0">
              <a:effectLst>
                <a:outerShdw blurRad="38100" dist="38100" dir="2700000" algn="tl">
                  <a:srgbClr val="000000">
                    <a:alpha val="43137"/>
                  </a:srgbClr>
                </a:outerShdw>
              </a:effectLst>
            </a:rPr>
            <a:t>キリストは三日目に復活された</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custScaleX="121034">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anchor="t"/>
        <a:lstStyle/>
        <a:p>
          <a:pPr>
            <a:lnSpc>
              <a:spcPts val="2000"/>
            </a:lnSpc>
          </a:pPr>
          <a:r>
            <a:rPr kumimoji="1" lang="ja-JP" altLang="en-US" sz="2000" b="1" dirty="0">
              <a:solidFill>
                <a:srgbClr val="6B00B4"/>
              </a:solidFill>
            </a:rPr>
            <a:t>ペテロと   十二使徒</a:t>
          </a: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nchor="t"/>
        <a:lstStyle/>
        <a:p>
          <a:pPr>
            <a:lnSpc>
              <a:spcPts val="2000"/>
            </a:lnSpc>
          </a:pPr>
          <a:r>
            <a:rPr kumimoji="1" lang="en-US" altLang="ja-JP" sz="2000" b="1" dirty="0">
              <a:solidFill>
                <a:srgbClr val="6B00B4"/>
              </a:solidFill>
            </a:rPr>
            <a:t>500</a:t>
          </a:r>
          <a:r>
            <a:rPr kumimoji="1" lang="ja-JP" altLang="en-US" sz="2000" b="1" dirty="0">
              <a:solidFill>
                <a:srgbClr val="6B00B4"/>
              </a:solidFill>
            </a:rPr>
            <a:t>人以上の兄弟姉妹</a:t>
          </a: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nchor="t"/>
        <a:lstStyle/>
        <a:p>
          <a:pPr>
            <a:lnSpc>
              <a:spcPts val="2000"/>
            </a:lnSpc>
          </a:pPr>
          <a:r>
            <a:rPr kumimoji="1" lang="ja-JP" altLang="en-US" sz="1800" b="1" dirty="0">
              <a:solidFill>
                <a:srgbClr val="6B00B4"/>
              </a:solidFill>
            </a:rPr>
            <a:t>ヤコブと          使徒たち</a:t>
          </a: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nchor="t"/>
        <a:lstStyle/>
        <a:p>
          <a:pPr>
            <a:lnSpc>
              <a:spcPts val="2000"/>
            </a:lnSpc>
          </a:pPr>
          <a:r>
            <a:rPr lang="ja-JP" altLang="en-US" sz="1800" b="1" dirty="0">
              <a:solidFill>
                <a:srgbClr val="6B00B4"/>
              </a:solidFill>
            </a:rPr>
            <a:t>未熟児の         ようなパウロ</a:t>
          </a:r>
          <a:endParaRPr lang="es-ES" sz="18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kumimoji="1" lang="ja-JP" altLang="en-US" sz="1900" b="1" dirty="0">
              <a:latin typeface="+mn-ea"/>
              <a:ea typeface="+mn-ea"/>
            </a:rPr>
            <a:t>福音の宣教は無駄なもの</a:t>
          </a:r>
          <a:r>
            <a:rPr kumimoji="1" lang="en-US" altLang="ja-JP" sz="1900" b="1" dirty="0">
              <a:latin typeface="+mn-ea"/>
              <a:ea typeface="+mn-ea"/>
            </a:rPr>
            <a:t>[</a:t>
          </a:r>
          <a:r>
            <a:rPr kumimoji="1" lang="ja-JP" altLang="en-US" sz="1900" b="1" dirty="0">
              <a:latin typeface="+mn-ea"/>
              <a:ea typeface="+mn-ea"/>
            </a:rPr>
            <a:t>意味のないもの</a:t>
          </a:r>
          <a:r>
            <a:rPr kumimoji="1" lang="en-US" altLang="ja-JP" sz="1900" b="1" dirty="0">
              <a:latin typeface="+mn-ea"/>
              <a:ea typeface="+mn-ea"/>
            </a:rPr>
            <a:t>]</a:t>
          </a:r>
          <a:r>
            <a:rPr kumimoji="1" lang="ja-JP" altLang="en-US" sz="1900" b="1" dirty="0">
              <a:latin typeface="+mn-ea"/>
              <a:ea typeface="+mn-ea"/>
            </a:rPr>
            <a:t>である（</a:t>
          </a:r>
          <a:r>
            <a:rPr kumimoji="1" lang="en-US" altLang="ja-JP" sz="1900" b="1" dirty="0">
              <a:latin typeface="+mn-ea"/>
              <a:ea typeface="+mn-ea"/>
            </a:rPr>
            <a:t>1</a:t>
          </a:r>
          <a:r>
            <a:rPr kumimoji="1" lang="ja-JP" altLang="en-US" sz="1900" b="1" dirty="0">
              <a:latin typeface="+mn-ea"/>
              <a:ea typeface="+mn-ea"/>
            </a:rPr>
            <a:t>コリ </a:t>
          </a:r>
          <a:r>
            <a:rPr kumimoji="1" lang="en-US" altLang="ja-JP" sz="1900" b="1" dirty="0">
              <a:latin typeface="+mn-ea"/>
              <a:ea typeface="+mn-ea"/>
            </a:rPr>
            <a:t>15</a:t>
          </a:r>
          <a:r>
            <a:rPr kumimoji="1" lang="ja-JP" altLang="en-US" sz="1900" b="1" dirty="0">
              <a:latin typeface="+mn-ea"/>
              <a:ea typeface="+mn-ea"/>
            </a:rPr>
            <a:t>：</a:t>
          </a:r>
          <a:r>
            <a:rPr kumimoji="1" lang="en-US" altLang="ja-JP" sz="1900" b="1" dirty="0">
              <a:latin typeface="+mn-ea"/>
              <a:ea typeface="+mn-ea"/>
            </a:rPr>
            <a:t>14</a:t>
          </a:r>
          <a:r>
            <a:rPr kumimoji="1" lang="ja-JP" altLang="en-US" sz="1900" b="1" dirty="0">
              <a:latin typeface="+mn-ea"/>
              <a:ea typeface="+mn-ea"/>
            </a:rPr>
            <a:t>）</a:t>
          </a:r>
          <a:endParaRPr lang="es-ES" sz="1900" dirty="0">
            <a:latin typeface="+mn-ea"/>
            <a:ea typeface="+mn-ea"/>
          </a:endParaRPr>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kumimoji="1" lang="ja-JP" altLang="en-US" sz="1900" b="1" dirty="0">
              <a:latin typeface="+mn-ea"/>
              <a:ea typeface="+mn-ea"/>
            </a:rPr>
            <a:t>私たちの信仰は空しいものです</a:t>
          </a:r>
          <a:r>
            <a:rPr kumimoji="1" lang="en-US" altLang="ja-JP" sz="1900" b="1" dirty="0">
              <a:latin typeface="+mn-ea"/>
              <a:ea typeface="+mn-ea"/>
            </a:rPr>
            <a:t>[</a:t>
          </a:r>
          <a:r>
            <a:rPr kumimoji="1" lang="ja-JP" altLang="en-US" sz="1900" b="1" dirty="0">
              <a:latin typeface="+mn-ea"/>
              <a:ea typeface="+mn-ea"/>
            </a:rPr>
            <a:t>意味のないもの</a:t>
          </a:r>
          <a:r>
            <a:rPr kumimoji="1" lang="en-US" altLang="ja-JP" sz="1900" b="1" dirty="0">
              <a:latin typeface="+mn-ea"/>
              <a:ea typeface="+mn-ea"/>
            </a:rPr>
            <a:t>]</a:t>
          </a:r>
          <a:r>
            <a:rPr lang="en" sz="1900" b="1" dirty="0">
              <a:latin typeface="+mn-ea"/>
              <a:ea typeface="+mn-ea"/>
            </a:rPr>
            <a:t>(1 </a:t>
          </a:r>
          <a:r>
            <a:rPr lang="ja-JP" altLang="en-US" sz="1900" b="1" dirty="0">
              <a:latin typeface="+mn-ea"/>
              <a:ea typeface="+mn-ea"/>
            </a:rPr>
            <a:t>コリ</a:t>
          </a:r>
          <a:r>
            <a:rPr lang="en" sz="1900" b="1" dirty="0">
              <a:latin typeface="+mn-ea"/>
              <a:ea typeface="+mn-ea"/>
            </a:rPr>
            <a:t>15:14b) </a:t>
          </a:r>
          <a:r>
            <a:rPr kumimoji="1" lang="en-US" altLang="ja-JP" sz="1900" b="1" dirty="0">
              <a:latin typeface="+mn-ea"/>
              <a:ea typeface="+mn-ea"/>
            </a:rPr>
            <a:t>[</a:t>
          </a:r>
          <a:r>
            <a:rPr kumimoji="1" lang="ja-JP" altLang="en-US" sz="1900" b="1" dirty="0">
              <a:latin typeface="+mn-ea"/>
              <a:ea typeface="+mn-ea"/>
            </a:rPr>
            <a:t>使い物にならない</a:t>
          </a:r>
          <a:r>
            <a:rPr kumimoji="1" lang="en-US" altLang="ja-JP" sz="1900" b="1" dirty="0">
              <a:latin typeface="+mn-ea"/>
              <a:ea typeface="+mn-ea"/>
            </a:rPr>
            <a:t>]</a:t>
          </a:r>
          <a:r>
            <a:rPr lang="en" sz="1900" b="1" dirty="0">
              <a:latin typeface="+mn-ea"/>
              <a:ea typeface="+mn-ea"/>
            </a:rPr>
            <a:t>(1 Cor. 15:17a)</a:t>
          </a:r>
          <a:endParaRPr lang="es-ES" sz="1900" dirty="0">
            <a:latin typeface="+mn-ea"/>
            <a:ea typeface="+mn-ea"/>
          </a:endParaRPr>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kumimoji="1" lang="ja-JP" altLang="en-US" sz="1900" b="1" dirty="0">
              <a:latin typeface="+mn-ea"/>
              <a:ea typeface="+mn-ea"/>
            </a:rPr>
            <a:t>私たちは偽りの証人です（</a:t>
          </a:r>
          <a:r>
            <a:rPr kumimoji="1" lang="en-US" altLang="ja-JP" sz="1900" b="1" dirty="0">
              <a:latin typeface="+mn-ea"/>
              <a:ea typeface="+mn-ea"/>
            </a:rPr>
            <a:t>Ⅰ</a:t>
          </a:r>
          <a:r>
            <a:rPr kumimoji="1" lang="ja-JP" altLang="en-US" sz="1900" b="1" dirty="0">
              <a:latin typeface="+mn-ea"/>
              <a:ea typeface="+mn-ea"/>
            </a:rPr>
            <a:t>コリ</a:t>
          </a:r>
          <a:r>
            <a:rPr kumimoji="1" lang="en-US" altLang="ja-JP" sz="1900" b="1" dirty="0">
              <a:latin typeface="+mn-ea"/>
              <a:ea typeface="+mn-ea"/>
            </a:rPr>
            <a:t>15:15</a:t>
          </a:r>
          <a:r>
            <a:rPr kumimoji="1" lang="ja-JP" altLang="en-US" sz="1900" b="1" dirty="0">
              <a:latin typeface="+mn-ea"/>
              <a:ea typeface="+mn-ea"/>
            </a:rPr>
            <a:t>）</a:t>
          </a:r>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kumimoji="1" lang="ja-JP" altLang="en-US" sz="1900" b="1" dirty="0">
              <a:latin typeface="+mn-ea"/>
              <a:ea typeface="+mn-ea"/>
            </a:rPr>
            <a:t>私たちは今もなお罪の中にいるのです（</a:t>
          </a:r>
          <a:r>
            <a:rPr kumimoji="1" lang="en-US" altLang="ja-JP" sz="1900" b="1" dirty="0">
              <a:latin typeface="+mn-ea"/>
              <a:ea typeface="+mn-ea"/>
            </a:rPr>
            <a:t>Ⅰ</a:t>
          </a:r>
          <a:r>
            <a:rPr kumimoji="1" lang="ja-JP" altLang="en-US" sz="1900" b="1" dirty="0">
              <a:latin typeface="+mn-ea"/>
              <a:ea typeface="+mn-ea"/>
            </a:rPr>
            <a:t>コリント</a:t>
          </a:r>
          <a:r>
            <a:rPr kumimoji="1" lang="en-US" altLang="ja-JP" sz="1900" b="1" dirty="0">
              <a:latin typeface="+mn-ea"/>
              <a:ea typeface="+mn-ea"/>
            </a:rPr>
            <a:t>15:17b</a:t>
          </a:r>
          <a:r>
            <a:rPr kumimoji="1" lang="ja-JP" altLang="en-US" sz="1900" b="1" dirty="0">
              <a:latin typeface="+mn-ea"/>
              <a:ea typeface="+mn-ea"/>
            </a:rPr>
            <a:t>）</a:t>
          </a:r>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kumimoji="1" lang="ja-JP" altLang="en-US" sz="1900" b="1" dirty="0">
              <a:solidFill>
                <a:schemeClr val="bg1"/>
              </a:solidFill>
              <a:effectLst>
                <a:outerShdw blurRad="38100" dist="38100" dir="2700000" algn="tl">
                  <a:srgbClr val="000000">
                    <a:alpha val="43137"/>
                  </a:srgbClr>
                </a:outerShdw>
              </a:effectLst>
              <a:latin typeface="+mn-ea"/>
              <a:ea typeface="+mn-ea"/>
            </a:rPr>
            <a:t>キリストにあって眠った者たちは、滅んでしまったのことになる</a:t>
          </a:r>
          <a:r>
            <a:rPr lang="en" sz="1900" b="1" dirty="0">
              <a:solidFill>
                <a:schemeClr val="bg1"/>
              </a:solidFill>
              <a:effectLst>
                <a:outerShdw blurRad="38100" dist="38100" dir="2700000" algn="tl">
                  <a:srgbClr val="000000">
                    <a:alpha val="43137"/>
                  </a:srgbClr>
                </a:outerShdw>
              </a:effectLst>
              <a:latin typeface="+mn-ea"/>
              <a:ea typeface="+mn-ea"/>
            </a:rPr>
            <a:t>(1 </a:t>
          </a:r>
          <a:r>
            <a:rPr lang="ja-JP" altLang="en-US" sz="1900" b="1" dirty="0">
              <a:solidFill>
                <a:schemeClr val="bg1"/>
              </a:solidFill>
              <a:effectLst>
                <a:outerShdw blurRad="38100" dist="38100" dir="2700000" algn="tl">
                  <a:srgbClr val="000000">
                    <a:alpha val="43137"/>
                  </a:srgbClr>
                </a:outerShdw>
              </a:effectLst>
              <a:latin typeface="+mn-ea"/>
              <a:ea typeface="+mn-ea"/>
            </a:rPr>
            <a:t>コリ</a:t>
          </a:r>
          <a:r>
            <a:rPr lang="en" sz="1900" b="1" dirty="0">
              <a:solidFill>
                <a:schemeClr val="bg1"/>
              </a:solidFill>
              <a:effectLst>
                <a:outerShdw blurRad="38100" dist="38100" dir="2700000" algn="tl">
                  <a:srgbClr val="000000">
                    <a:alpha val="43137"/>
                  </a:srgbClr>
                </a:outerShdw>
              </a:effectLst>
              <a:latin typeface="+mn-ea"/>
              <a:ea typeface="+mn-ea"/>
            </a:rPr>
            <a:t> 15:18)</a:t>
          </a:r>
          <a:endParaRPr lang="es-ES" sz="1900" dirty="0">
            <a:solidFill>
              <a:schemeClr val="bg1"/>
            </a:solidFill>
            <a:effectLst>
              <a:outerShdw blurRad="38100" dist="38100" dir="2700000" algn="tl">
                <a:srgbClr val="000000">
                  <a:alpha val="43137"/>
                </a:srgbClr>
              </a:outerShdw>
            </a:effectLst>
            <a:latin typeface="+mn-ea"/>
            <a:ea typeface="+mn-ea"/>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1" qsCatId="3D" csTypeId="urn:microsoft.com/office/officeart/2005/8/colors/accent0_1#1" csCatId="mainScheme" phldr="1"/>
      <dgm:spPr/>
      <dgm:t>
        <a:bodyPr/>
        <a:lstStyle/>
        <a:p>
          <a:endParaRPr lang="es-ES"/>
        </a:p>
      </dgm:t>
    </dgm:pt>
    <dgm:pt modelId="{E43E1EF8-035D-4E2C-8DDD-8C63DBBAE97A}">
      <dgm:prSet custT="1"/>
      <dgm:spPr/>
      <dgm:t>
        <a:bodyPr/>
        <a:lstStyle/>
        <a:p>
          <a:r>
            <a:rPr lang="en" sz="1400" b="1" dirty="0"/>
            <a:t>1 </a:t>
          </a:r>
          <a:r>
            <a:rPr lang="ja-JP" altLang="en-US" sz="1400" b="1" dirty="0"/>
            <a:t>コリント</a:t>
          </a:r>
          <a:r>
            <a:rPr lang="en" sz="1400" b="1" dirty="0"/>
            <a:t>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a:t>
          </a:r>
          <a:r>
            <a:rPr lang="ja-JP" altLang="en-US" sz="1400" b="1" dirty="0"/>
            <a:t>コリント</a:t>
          </a:r>
          <a:r>
            <a:rPr lang="en" sz="1400" b="1" dirty="0"/>
            <a:t>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kumimoji="1" lang="ja-JP" altLang="en-US" sz="1900" b="1" dirty="0"/>
            <a:t>たとえ苦しみや危険を　伴うとしても、福音を　宣べ伝えることには　　価値がある。</a:t>
          </a:r>
          <a:endParaRPr lang="es-ES" sz="19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kumimoji="1" lang="ja-JP" altLang="en-US" sz="1900" b="1" dirty="0"/>
            <a:t>聖書の原則にかなった　生き方をすることは、　価値あることです。</a:t>
          </a:r>
          <a:endParaRPr lang="es-ES" sz="19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2"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ja-JP" altLang="en-US" sz="2000" b="1" dirty="0">
              <a:effectLst>
                <a:outerShdw blurRad="38100" dist="38100" dir="2700000" algn="tl">
                  <a:srgbClr val="000000">
                    <a:alpha val="43137"/>
                  </a:srgbClr>
                </a:outerShdw>
              </a:effectLst>
            </a:rPr>
            <a:t>種粒</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ja-JP" altLang="en-US" sz="2000" b="1" dirty="0">
              <a:effectLst>
                <a:outerShdw blurRad="38100" dist="38100" dir="2700000" algn="tl">
                  <a:srgbClr val="000000">
                    <a:alpha val="43137"/>
                  </a:srgbClr>
                </a:outerShdw>
              </a:effectLst>
            </a:rPr>
            <a:t>コリ</a:t>
          </a:r>
          <a:r>
            <a:rPr lang="en" sz="2000" b="1" dirty="0">
              <a:effectLst>
                <a:outerShdw blurRad="38100" dist="38100" dir="2700000" algn="tl">
                  <a:srgbClr val="000000">
                    <a:alpha val="43137"/>
                  </a:srgbClr>
                </a:outerShdw>
              </a:effectLst>
            </a:rPr>
            <a:t>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kumimoji="1" lang="ja-JP" altLang="en-US" sz="2000" b="1" dirty="0"/>
            <a:t>種が蒔かれる</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肉体</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a:t>
          </a: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kumimoji="1" lang="ja-JP" altLang="en-US" sz="2000" b="1" dirty="0"/>
            <a:t>穀物が収穫　されます</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kumimoji="1" lang="ja-JP" altLang="en-US" sz="2000" b="1" dirty="0"/>
            <a:t>人の体</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kumimoji="1" lang="ja-JP" altLang="en-US" sz="2000" b="1" dirty="0"/>
            <a:t>動物の体</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ja-JP" altLang="en-US" sz="2000" b="1" dirty="0"/>
            <a:t>魚の体</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ja-JP" altLang="en-US" sz="2000" b="1" dirty="0"/>
            <a:t>鳥の体</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ja-JP" altLang="en-US" sz="2000" b="1" dirty="0">
              <a:effectLst>
                <a:outerShdw blurRad="38100" dist="38100" dir="2700000" algn="tl">
                  <a:srgbClr val="000000">
                    <a:alpha val="43137"/>
                  </a:srgbClr>
                </a:outerShdw>
              </a:effectLst>
            </a:rPr>
            <a:t>天体</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ja-JP" altLang="en-US" sz="2000" b="1" dirty="0">
              <a:effectLst>
                <a:outerShdw blurRad="38100" dist="38100" dir="2700000" algn="tl">
                  <a:srgbClr val="000000">
                    <a:alpha val="43137"/>
                  </a:srgbClr>
                </a:outerShdw>
              </a:effectLst>
            </a:rPr>
            <a:t>コリ</a:t>
          </a:r>
          <a:r>
            <a:rPr lang="en" sz="2000" b="1" dirty="0">
              <a:effectLst>
                <a:outerShdw blurRad="38100" dist="38100" dir="2700000" algn="tl">
                  <a:srgbClr val="000000">
                    <a:alpha val="43137"/>
                  </a:srgbClr>
                </a:outerShdw>
              </a:effectLst>
            </a:rPr>
            <a:t>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kumimoji="1" lang="ja-JP" altLang="en-US" sz="2000" b="1" dirty="0"/>
            <a:t>太陽の輝き</a:t>
          </a:r>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kumimoji="1" lang="ja-JP" altLang="en-US" sz="2000" b="1" dirty="0"/>
            <a:t>月の輝き</a:t>
          </a:r>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kumimoji="1" lang="ja-JP" altLang="en-US" sz="2000" b="1" dirty="0"/>
            <a:t>星々の輝き</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nchor="t"/>
        <a:lstStyle/>
        <a:p>
          <a:pPr>
            <a:lnSpc>
              <a:spcPts val="1700"/>
            </a:lnSpc>
          </a:pPr>
          <a:r>
            <a:rPr kumimoji="1" lang="ja-JP" altLang="en-US" sz="1800" b="1" dirty="0"/>
            <a:t>一人一人に、それぞれの　栄光（輝き）がある</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nchor="t"/>
        <a:lstStyle/>
        <a:p>
          <a:pPr>
            <a:lnSpc>
              <a:spcPts val="1900"/>
            </a:lnSpc>
          </a:pPr>
          <a:r>
            <a:rPr kumimoji="1" lang="ja-JP" altLang="en-US" sz="1900" b="1" dirty="0"/>
            <a:t>神はそれぞれの植物に、  ご自身が　　望まれる姿をお与えに　　なります</a:t>
          </a:r>
          <a:endParaRPr lang="en" sz="19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kumimoji="1" lang="ja-JP" altLang="en-US" sz="2800" b="1" dirty="0"/>
            <a:t>現在の身体</a:t>
          </a:r>
          <a:endParaRPr lang="en"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ja-JP" altLang="en-US" sz="2000" b="1" dirty="0">
              <a:effectLst>
                <a:outerShdw blurRad="38100" dist="38100" dir="2700000" algn="tl">
                  <a:srgbClr val="000000">
                    <a:alpha val="43137"/>
                  </a:srgbClr>
                </a:outerShdw>
              </a:effectLst>
            </a:rPr>
            <a:t>朽ちる</a:t>
          </a:r>
          <a:endParaRPr lang="en"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kumimoji="1" lang="ja-JP" altLang="en-US" sz="2800" b="1" dirty="0"/>
            <a:t>復活した体</a:t>
          </a:r>
          <a:endParaRPr lang="en"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朽ちない</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ja-JP" altLang="en-US" sz="2000" b="1" dirty="0">
              <a:effectLst>
                <a:outerShdw blurRad="38100" dist="38100" dir="2700000" algn="tl">
                  <a:srgbClr val="000000">
                    <a:alpha val="43137"/>
                  </a:srgbClr>
                </a:outerShdw>
              </a:effectLst>
            </a:rPr>
            <a:t>卑しい</a:t>
          </a:r>
          <a:endParaRPr lang="en"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kumimoji="1"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輝かしい</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kumimoji="1" lang="ja-JP" altLang="en-US" sz="2000" b="1" dirty="0">
              <a:effectLst>
                <a:outerShdw blurRad="38100" dist="38100" dir="2700000" algn="tl">
                  <a:srgbClr val="000000">
                    <a:alpha val="43137"/>
                  </a:srgbClr>
                </a:outerShdw>
              </a:effectLst>
            </a:rPr>
            <a:t>弱い</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力強い</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ja-JP" altLang="en-US" sz="2000" b="1" dirty="0">
              <a:effectLst>
                <a:outerShdw blurRad="38100" dist="38100" dir="2700000" algn="tl">
                  <a:srgbClr val="000000">
                    <a:alpha val="43137"/>
                  </a:srgbClr>
                </a:outerShdw>
              </a:effectLst>
            </a:rPr>
            <a:t>肉の体</a:t>
          </a:r>
          <a:endParaRPr lang="en" sz="20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霊的な体</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ja-JP" altLang="en-US" sz="2400" b="1" kern="1200" dirty="0">
              <a:solidFill>
                <a:schemeClr val="bg2">
                  <a:lumMod val="50000"/>
                </a:schemeClr>
              </a:solidFill>
            </a:rPr>
            <a:t>キリストの復活は　　　歴史的事実</a:t>
          </a:r>
          <a:endParaRPr lang="en" sz="2400" b="1"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キリストの復活を　　　　宣べ伝える　　　　　　　（</a:t>
          </a:r>
          <a:r>
            <a:rPr kumimoji="1" lang="en-US" altLang="ja-JP" sz="2000" b="1" kern="1200" dirty="0">
              <a:effectLst>
                <a:outerShdw blurRad="38100" dist="38100" dir="2700000" algn="tl">
                  <a:srgbClr val="000000">
                    <a:alpha val="43137"/>
                  </a:srgbClr>
                </a:outerShdw>
              </a:effectLst>
            </a:rPr>
            <a:t>1</a:t>
          </a:r>
          <a:r>
            <a:rPr kumimoji="1" lang="ja-JP" altLang="en-US" sz="2000" b="1" kern="1200" dirty="0">
              <a:effectLst>
                <a:outerShdw blurRad="38100" dist="38100" dir="2700000" algn="tl">
                  <a:srgbClr val="000000">
                    <a:alpha val="43137"/>
                  </a:srgbClr>
                </a:outerShdw>
              </a:effectLst>
            </a:rPr>
            <a:t>コリ</a:t>
          </a:r>
          <a:r>
            <a:rPr kumimoji="1" lang="en-US" altLang="ja-JP" sz="2000" b="1" kern="1200" dirty="0">
              <a:effectLst>
                <a:outerShdw blurRad="38100" dist="38100" dir="2700000" algn="tl">
                  <a:srgbClr val="000000">
                    <a:alpha val="43137"/>
                  </a:srgbClr>
                </a:outerShdw>
              </a:effectLst>
            </a:rPr>
            <a:t>15:1-11</a:t>
          </a:r>
          <a:r>
            <a:rPr kumimoji="1" lang="ja-JP" altLang="en-US" sz="2000" b="1" kern="1200" dirty="0">
              <a:effectLst>
                <a:outerShdw blurRad="38100" dist="38100" dir="2700000" algn="tl">
                  <a:srgbClr val="000000">
                    <a:alpha val="43137"/>
                  </a:srgbClr>
                </a:outerShdw>
              </a:effectLst>
            </a:rPr>
            <a:t>）</a:t>
          </a: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kumimoji="1" lang="ja-JP" altLang="en-US" sz="2400" b="1" kern="1200" dirty="0">
              <a:solidFill>
                <a:schemeClr val="accent3">
                  <a:lumMod val="50000"/>
                </a:schemeClr>
              </a:solidFill>
            </a:rPr>
            <a:t>イエスの復活が　　　　もたらした結果</a:t>
          </a:r>
        </a:p>
      </dsp:txBody>
      <dsp:txXfrm>
        <a:off x="4005339" y="0"/>
        <a:ext cx="3724564" cy="927946"/>
      </dsp:txXfrm>
    </dsp:sp>
    <dsp:sp modelId="{32002B3D-B8F3-42C6-8DBF-A2D821CD7F5D}">
      <dsp:nvSpPr>
        <dsp:cNvPr id="0" name=""/>
        <dsp:cNvSpPr/>
      </dsp:nvSpPr>
      <dsp:spPr>
        <a:xfrm>
          <a:off x="4089454" y="956918"/>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36195" rIns="48260" bIns="36195" numCol="1" spcCol="1270" anchor="t" anchorCtr="0">
          <a:noAutofit/>
        </a:bodyPr>
        <a:lstStyle/>
        <a:p>
          <a:pPr marL="0" lvl="0" indent="0" algn="ctr"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   復活されたキリスト、           私たちの唯一の希望            （</a:t>
          </a:r>
          <a:r>
            <a:rPr kumimoji="1" lang="en-US" altLang="ja-JP" sz="1900" b="1" kern="1200" dirty="0">
              <a:effectLst>
                <a:outerShdw blurRad="38100" dist="38100" dir="2700000" algn="tl">
                  <a:srgbClr val="000000">
                    <a:alpha val="43137"/>
                  </a:srgbClr>
                </a:outerShdw>
              </a:effectLst>
              <a:latin typeface="+mn-ea"/>
              <a:ea typeface="+mn-ea"/>
            </a:rPr>
            <a:t>1</a:t>
          </a:r>
          <a:r>
            <a:rPr kumimoji="1" lang="ja-JP" altLang="en-US" sz="1900" b="1" kern="1200" dirty="0">
              <a:effectLst>
                <a:outerShdw blurRad="38100" dist="38100" dir="2700000" algn="tl">
                  <a:srgbClr val="000000">
                    <a:alpha val="43137"/>
                  </a:srgbClr>
                </a:outerShdw>
              </a:effectLst>
              <a:latin typeface="+mn-ea"/>
              <a:ea typeface="+mn-ea"/>
            </a:rPr>
            <a:t>コリ </a:t>
          </a:r>
          <a:r>
            <a:rPr kumimoji="1" lang="en-US" altLang="ja-JP" sz="1900" b="1" kern="1200" dirty="0">
              <a:effectLst>
                <a:outerShdw blurRad="38100" dist="38100" dir="2700000" algn="tl">
                  <a:srgbClr val="000000">
                    <a:alpha val="43137"/>
                  </a:srgbClr>
                </a:outerShdw>
              </a:effectLst>
              <a:latin typeface="+mn-ea"/>
              <a:ea typeface="+mn-ea"/>
            </a:rPr>
            <a:t>15:12-19</a:t>
          </a:r>
          <a:r>
            <a:rPr kumimoji="1" lang="ja-JP" altLang="en-US" sz="1900" b="1" kern="1200" dirty="0">
              <a:effectLst>
                <a:outerShdw blurRad="38100" dist="38100" dir="2700000" algn="tl">
                  <a:srgbClr val="000000">
                    <a:alpha val="43137"/>
                  </a:srgbClr>
                </a:outerShdw>
              </a:effectLst>
              <a:latin typeface="+mn-ea"/>
              <a:ea typeface="+mn-ea"/>
            </a:rPr>
            <a:t>）</a:t>
          </a:r>
          <a:endParaRPr lang="es-ES" sz="2000" kern="1200" dirty="0">
            <a:effectLst>
              <a:outerShdw blurRad="38100" dist="38100" dir="2700000" algn="tl">
                <a:srgbClr val="000000">
                  <a:alpha val="43137"/>
                </a:srgbClr>
              </a:outerShdw>
            </a:effectLst>
          </a:endParaRPr>
        </a:p>
      </dsp:txBody>
      <dsp:txXfrm>
        <a:off x="4116770" y="984234"/>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初穂なるキリスト </a:t>
          </a:r>
        </a:p>
        <a:p>
          <a:pPr marL="0" lvl="0" indent="0" algn="ctr"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a:t>
          </a:r>
          <a:r>
            <a:rPr kumimoji="1" lang="en-US" altLang="ja-JP" sz="1900" b="1" kern="1200" dirty="0">
              <a:effectLst>
                <a:outerShdw blurRad="38100" dist="38100" dir="2700000" algn="tl">
                  <a:srgbClr val="000000">
                    <a:alpha val="43137"/>
                  </a:srgbClr>
                </a:outerShdw>
              </a:effectLst>
              <a:latin typeface="+mn-ea"/>
              <a:ea typeface="+mn-ea"/>
            </a:rPr>
            <a:t>1</a:t>
          </a:r>
          <a:r>
            <a:rPr kumimoji="1" lang="ja-JP" altLang="en-US" sz="1900" b="1" kern="1200" dirty="0">
              <a:effectLst>
                <a:outerShdw blurRad="38100" dist="38100" dir="2700000" algn="tl">
                  <a:srgbClr val="000000">
                    <a:alpha val="43137"/>
                  </a:srgbClr>
                </a:outerShdw>
              </a:effectLst>
              <a:latin typeface="+mn-ea"/>
              <a:ea typeface="+mn-ea"/>
            </a:rPr>
            <a:t>コリ</a:t>
          </a:r>
          <a:r>
            <a:rPr kumimoji="1" lang="en-US" altLang="ja-JP" sz="1900" b="1" kern="1200" dirty="0">
              <a:effectLst>
                <a:outerShdw blurRad="38100" dist="38100" dir="2700000" algn="tl">
                  <a:srgbClr val="000000">
                    <a:alpha val="43137"/>
                  </a:srgbClr>
                </a:outerShdw>
              </a:effectLst>
              <a:latin typeface="+mn-ea"/>
              <a:ea typeface="+mn-ea"/>
            </a:rPr>
            <a:t>15:20-34</a:t>
          </a:r>
          <a:r>
            <a:rPr kumimoji="1" lang="ja-JP" altLang="en-US" sz="1900" b="1" kern="1200" dirty="0">
              <a:effectLst>
                <a:outerShdw blurRad="38100" dist="38100" dir="2700000" algn="tl">
                  <a:srgbClr val="000000">
                    <a:alpha val="43137"/>
                  </a:srgbClr>
                </a:outerShdw>
              </a:effectLst>
              <a:latin typeface="+mn-ea"/>
              <a:ea typeface="+mn-ea"/>
            </a:rPr>
            <a:t>）</a:t>
          </a: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kumimoji="1" lang="ja-JP" altLang="en-US" sz="2400" b="1" kern="1200" dirty="0">
              <a:solidFill>
                <a:schemeClr val="accent5">
                  <a:lumMod val="50000"/>
                </a:schemeClr>
              </a:solidFill>
            </a:rPr>
            <a:t>私たちの復活</a:t>
          </a: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復活の体　　　　　　　　 （</a:t>
          </a:r>
          <a:r>
            <a:rPr kumimoji="1" lang="en-US" altLang="ja-JP" sz="2000" b="1" kern="1200" dirty="0">
              <a:effectLst>
                <a:outerShdw blurRad="38100" dist="38100" dir="2700000" algn="tl">
                  <a:srgbClr val="000000">
                    <a:alpha val="43137"/>
                  </a:srgbClr>
                </a:outerShdw>
              </a:effectLst>
            </a:rPr>
            <a:t>1</a:t>
          </a:r>
          <a:r>
            <a:rPr kumimoji="1" lang="ja-JP" altLang="en-US" sz="2000" b="1" kern="1200" dirty="0">
              <a:effectLst>
                <a:outerShdw blurRad="38100" dist="38100" dir="2700000" algn="tl">
                  <a:srgbClr val="000000">
                    <a:alpha val="43137"/>
                  </a:srgbClr>
                </a:outerShdw>
              </a:effectLst>
            </a:rPr>
            <a:t>コリ</a:t>
          </a:r>
          <a:r>
            <a:rPr kumimoji="1" lang="en-US" altLang="ja-JP" sz="2000" b="1" kern="1200" dirty="0">
              <a:effectLst>
                <a:outerShdw blurRad="38100" dist="38100" dir="2700000" algn="tl">
                  <a:srgbClr val="000000">
                    <a:alpha val="43137"/>
                  </a:srgbClr>
                </a:outerShdw>
              </a:effectLst>
            </a:rPr>
            <a:t>15:35-49</a:t>
          </a:r>
          <a:r>
            <a:rPr kumimoji="1" lang="ja-JP" altLang="en-US" sz="2000" b="1" kern="1200" dirty="0">
              <a:effectLst>
                <a:outerShdw blurRad="38100" dist="38100" dir="2700000" algn="tl">
                  <a:srgbClr val="000000">
                    <a:alpha val="43137"/>
                  </a:srgbClr>
                </a:outerShdw>
              </a:effectLst>
            </a:rPr>
            <a:t>）</a:t>
          </a: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ts val="2000"/>
            </a:lnSpc>
            <a:spcBef>
              <a:spcPct val="0"/>
            </a:spcBef>
            <a:spcAft>
              <a:spcPct val="35000"/>
            </a:spcAft>
            <a:buNone/>
          </a:pPr>
          <a:r>
            <a:rPr lang="ja-JP" altLang="en-US" sz="2000" b="1" kern="1200" dirty="0">
              <a:effectLst>
                <a:outerShdw blurRad="38100" dist="38100" dir="2700000" algn="tl">
                  <a:srgbClr val="000000">
                    <a:alpha val="43137"/>
                  </a:srgbClr>
                </a:outerShdw>
              </a:effectLst>
              <a:latin typeface="+mn-ea"/>
              <a:ea typeface="+mn-ea"/>
            </a:rPr>
            <a:t>死に対する最終的な勝利　</a:t>
          </a:r>
          <a:endParaRPr lang="en-US" altLang="ja-JP" sz="2000" b="1" kern="1200" dirty="0">
            <a:effectLst>
              <a:outerShdw blurRad="38100" dist="38100" dir="2700000" algn="tl">
                <a:srgbClr val="000000">
                  <a:alpha val="43137"/>
                </a:srgbClr>
              </a:outerShdw>
            </a:effectLst>
            <a:latin typeface="+mn-ea"/>
            <a:ea typeface="+mn-ea"/>
          </a:endParaRPr>
        </a:p>
        <a:p>
          <a:pPr marL="0" lvl="0" indent="0" algn="ctr" defTabSz="889000">
            <a:lnSpc>
              <a:spcPts val="2000"/>
            </a:lnSpc>
            <a:spcBef>
              <a:spcPct val="0"/>
            </a:spcBef>
            <a:spcAft>
              <a:spcPct val="35000"/>
            </a:spcAft>
            <a:buNone/>
          </a:pPr>
          <a:r>
            <a:rPr lang="en" sz="2000" b="1" kern="1200" dirty="0">
              <a:effectLst>
                <a:outerShdw blurRad="38100" dist="38100" dir="2700000" algn="tl">
                  <a:srgbClr val="000000">
                    <a:alpha val="43137"/>
                  </a:srgbClr>
                </a:outerShdw>
              </a:effectLst>
              <a:latin typeface="+mn-ea"/>
              <a:ea typeface="+mn-ea"/>
            </a:rPr>
            <a:t>(1 </a:t>
          </a:r>
          <a:r>
            <a:rPr lang="ja-JP" altLang="en-US" sz="2000" b="1" kern="1200" dirty="0">
              <a:effectLst>
                <a:outerShdw blurRad="38100" dist="38100" dir="2700000" algn="tl">
                  <a:srgbClr val="000000">
                    <a:alpha val="43137"/>
                  </a:srgbClr>
                </a:outerShdw>
              </a:effectLst>
              <a:latin typeface="+mn-ea"/>
              <a:ea typeface="+mn-ea"/>
            </a:rPr>
            <a:t>コリ</a:t>
          </a:r>
          <a:r>
            <a:rPr lang="en" sz="2000" b="1" kern="1200" dirty="0">
              <a:effectLst>
                <a:outerShdw blurRad="38100" dist="38100" dir="2700000" algn="tl">
                  <a:srgbClr val="000000">
                    <a:alpha val="43137"/>
                  </a:srgbClr>
                </a:outerShdw>
              </a:effectLst>
              <a:latin typeface="+mn-ea"/>
              <a:ea typeface="+mn-ea"/>
            </a:rPr>
            <a:t> 15:50-58)</a:t>
          </a:r>
          <a:endParaRPr lang="es-ES" sz="2000" kern="1200" dirty="0">
            <a:effectLst>
              <a:outerShdw blurRad="38100" dist="38100" dir="2700000" algn="tl">
                <a:srgbClr val="000000">
                  <a:alpha val="43137"/>
                </a:srgbClr>
              </a:outerShdw>
            </a:effectLst>
            <a:latin typeface="+mn-ea"/>
            <a:ea typeface="+mn-ea"/>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728" y="0"/>
          <a:ext cx="1595829"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kumimoji="1" lang="ja-JP" altLang="en-US" sz="1800" b="1" kern="1200" dirty="0">
              <a:effectLst>
                <a:outerShdw blurRad="38100" dist="38100" dir="2700000" algn="tl">
                  <a:srgbClr val="000000">
                    <a:alpha val="43137"/>
                  </a:srgbClr>
                </a:outerShdw>
              </a:effectLst>
            </a:rPr>
            <a:t>すでに福音は伝えられた</a:t>
          </a:r>
          <a:endParaRPr lang="en" sz="1800" b="1" kern="1200" dirty="0">
            <a:effectLst>
              <a:outerShdw blurRad="38100" dist="38100" dir="2700000" algn="tl">
                <a:srgbClr val="000000">
                  <a:alpha val="43137"/>
                </a:srgbClr>
              </a:outerShdw>
            </a:effectLst>
          </a:endParaRPr>
        </a:p>
      </dsp:txBody>
      <dsp:txXfrm>
        <a:off x="24412" y="17684"/>
        <a:ext cx="1560461" cy="568398"/>
      </dsp:txXfrm>
    </dsp:sp>
    <dsp:sp modelId="{AF37FF43-353A-4927-B701-7D3665336D78}">
      <dsp:nvSpPr>
        <dsp:cNvPr id="0" name=""/>
        <dsp:cNvSpPr/>
      </dsp:nvSpPr>
      <dsp:spPr>
        <a:xfrm>
          <a:off x="1748383" y="121059"/>
          <a:ext cx="309150" cy="361647"/>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8383" y="193388"/>
        <a:ext cx="216405" cy="216989"/>
      </dsp:txXfrm>
    </dsp:sp>
    <dsp:sp modelId="{EAD085D7-2CFB-403A-908B-420116A5AECF}">
      <dsp:nvSpPr>
        <dsp:cNvPr id="0" name=""/>
        <dsp:cNvSpPr/>
      </dsp:nvSpPr>
      <dsp:spPr>
        <a:xfrm>
          <a:off x="2185861" y="0"/>
          <a:ext cx="1546438"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lang="ja-JP" altLang="en-US" sz="1800" b="1" kern="1200" dirty="0">
              <a:effectLst>
                <a:outerShdw blurRad="38100" dist="38100" dir="2700000" algn="tl">
                  <a:srgbClr val="000000">
                    <a:alpha val="43137"/>
                  </a:srgbClr>
                </a:outerShdw>
              </a:effectLst>
            </a:rPr>
            <a:t>あなたがたは受け取った</a:t>
          </a:r>
          <a:endParaRPr lang="en" sz="1800" b="1" kern="1200" dirty="0">
            <a:effectLst>
              <a:outerShdw blurRad="38100" dist="38100" dir="2700000" algn="tl">
                <a:srgbClr val="000000">
                  <a:alpha val="43137"/>
                </a:srgbClr>
              </a:outerShdw>
            </a:effectLst>
          </a:endParaRPr>
        </a:p>
      </dsp:txBody>
      <dsp:txXfrm>
        <a:off x="2203545" y="17684"/>
        <a:ext cx="1511070" cy="568398"/>
      </dsp:txXfrm>
    </dsp:sp>
    <dsp:sp modelId="{C5E937D9-F6F8-4C40-A5FD-52900AF2D166}">
      <dsp:nvSpPr>
        <dsp:cNvPr id="0" name=""/>
        <dsp:cNvSpPr/>
      </dsp:nvSpPr>
      <dsp:spPr>
        <a:xfrm>
          <a:off x="3878125" y="121059"/>
          <a:ext cx="309150" cy="361647"/>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78125" y="193388"/>
        <a:ext cx="216405" cy="216989"/>
      </dsp:txXfrm>
    </dsp:sp>
    <dsp:sp modelId="{513371BA-BC18-4303-A20F-DD0852FD91EA}">
      <dsp:nvSpPr>
        <dsp:cNvPr id="0" name=""/>
        <dsp:cNvSpPr/>
      </dsp:nvSpPr>
      <dsp:spPr>
        <a:xfrm>
          <a:off x="4315602" y="0"/>
          <a:ext cx="1847874"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lang="ja-JP" altLang="en-US" sz="1800" b="1" kern="1200" dirty="0">
              <a:effectLst>
                <a:outerShdw blurRad="38100" dist="38100" dir="2700000" algn="tl">
                  <a:srgbClr val="000000">
                    <a:alpha val="43137"/>
                  </a:srgbClr>
                </a:outerShdw>
              </a:effectLst>
            </a:rPr>
            <a:t>しっかり覚えているなら</a:t>
          </a:r>
          <a:endParaRPr lang="en" sz="1800" b="1" kern="1200" dirty="0">
            <a:effectLst>
              <a:outerShdw blurRad="38100" dist="38100" dir="2700000" algn="tl">
                <a:srgbClr val="000000">
                  <a:alpha val="43137"/>
                </a:srgbClr>
              </a:outerShdw>
            </a:effectLst>
          </a:endParaRPr>
        </a:p>
      </dsp:txBody>
      <dsp:txXfrm>
        <a:off x="4333286" y="17684"/>
        <a:ext cx="1812506" cy="568398"/>
      </dsp:txXfrm>
    </dsp:sp>
    <dsp:sp modelId="{304BD7EC-1449-4DA1-963A-84B74052439F}">
      <dsp:nvSpPr>
        <dsp:cNvPr id="0" name=""/>
        <dsp:cNvSpPr/>
      </dsp:nvSpPr>
      <dsp:spPr>
        <a:xfrm>
          <a:off x="6309303" y="121059"/>
          <a:ext cx="309150" cy="361647"/>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09303" y="193388"/>
        <a:ext cx="216405" cy="216989"/>
      </dsp:txXfrm>
    </dsp:sp>
    <dsp:sp modelId="{F9596D62-913C-41FA-ADE4-FD54834BAACF}">
      <dsp:nvSpPr>
        <dsp:cNvPr id="0" name=""/>
        <dsp:cNvSpPr/>
      </dsp:nvSpPr>
      <dsp:spPr>
        <a:xfrm>
          <a:off x="6746780" y="0"/>
          <a:ext cx="179994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solidFill>
                <a:schemeClr val="tx1"/>
              </a:solidFill>
            </a:rPr>
            <a:t>救いは得られる</a:t>
          </a:r>
          <a:endParaRPr lang="es-ES" sz="1800" b="1" kern="1200" dirty="0">
            <a:solidFill>
              <a:schemeClr val="tx1"/>
            </a:solidFill>
          </a:endParaRPr>
        </a:p>
      </dsp:txBody>
      <dsp:txXfrm>
        <a:off x="6764464" y="17684"/>
        <a:ext cx="176457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111" y="0"/>
          <a:ext cx="2573310"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kumimoji="1" lang="ja-JP" altLang="en-US" sz="1800" b="1" kern="1200" dirty="0">
              <a:solidFill>
                <a:schemeClr val="tx1"/>
              </a:solidFill>
              <a:effectLst/>
            </a:rPr>
            <a:t>キリストは私たちの      罪のために死なれた</a:t>
          </a:r>
        </a:p>
      </dsp:txBody>
      <dsp:txXfrm>
        <a:off x="22795" y="17684"/>
        <a:ext cx="2537942" cy="568398"/>
      </dsp:txXfrm>
    </dsp:sp>
    <dsp:sp modelId="{AF37FF43-353A-4927-B701-7D3665336D78}">
      <dsp:nvSpPr>
        <dsp:cNvPr id="0" name=""/>
        <dsp:cNvSpPr/>
      </dsp:nvSpPr>
      <dsp:spPr>
        <a:xfrm>
          <a:off x="2769101" y="65440"/>
          <a:ext cx="404239" cy="472884"/>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769101" y="160017"/>
        <a:ext cx="282967" cy="283730"/>
      </dsp:txXfrm>
    </dsp:sp>
    <dsp:sp modelId="{EAD085D7-2CFB-403A-908B-420116A5AECF}">
      <dsp:nvSpPr>
        <dsp:cNvPr id="0" name=""/>
        <dsp:cNvSpPr/>
      </dsp:nvSpPr>
      <dsp:spPr>
        <a:xfrm>
          <a:off x="3341138" y="0"/>
          <a:ext cx="2307866"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solidFill>
                <a:schemeClr val="tx1"/>
              </a:solidFill>
              <a:effectLst/>
            </a:rPr>
            <a:t>キリストは葬られた</a:t>
          </a:r>
        </a:p>
      </dsp:txBody>
      <dsp:txXfrm>
        <a:off x="3358822" y="17684"/>
        <a:ext cx="2272498" cy="568398"/>
      </dsp:txXfrm>
    </dsp:sp>
    <dsp:sp modelId="{C5E937D9-F6F8-4C40-A5FD-52900AF2D166}">
      <dsp:nvSpPr>
        <dsp:cNvPr id="0" name=""/>
        <dsp:cNvSpPr/>
      </dsp:nvSpPr>
      <dsp:spPr>
        <a:xfrm>
          <a:off x="5839684" y="65440"/>
          <a:ext cx="404239" cy="472884"/>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839684" y="160017"/>
        <a:ext cx="282967" cy="283730"/>
      </dsp:txXfrm>
    </dsp:sp>
    <dsp:sp modelId="{513371BA-BC18-4303-A20F-DD0852FD91EA}">
      <dsp:nvSpPr>
        <dsp:cNvPr id="0" name=""/>
        <dsp:cNvSpPr/>
      </dsp:nvSpPr>
      <dsp:spPr>
        <a:xfrm>
          <a:off x="6411722" y="0"/>
          <a:ext cx="2136617"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kumimoji="1" lang="ja-JP" altLang="en-US" sz="1800" b="1" kern="1200" dirty="0">
              <a:effectLst>
                <a:outerShdw blurRad="38100" dist="38100" dir="2700000" algn="tl">
                  <a:srgbClr val="000000">
                    <a:alpha val="43137"/>
                  </a:srgbClr>
                </a:outerShdw>
              </a:effectLst>
            </a:rPr>
            <a:t>キリストは三日目に復活された</a:t>
          </a:r>
        </a:p>
      </dsp:txBody>
      <dsp:txXfrm>
        <a:off x="6429406" y="17684"/>
        <a:ext cx="2101249"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ts val="2000"/>
            </a:lnSpc>
            <a:spcBef>
              <a:spcPct val="0"/>
            </a:spcBef>
            <a:spcAft>
              <a:spcPct val="35000"/>
            </a:spcAft>
            <a:buNone/>
          </a:pPr>
          <a:r>
            <a:rPr kumimoji="1" lang="ja-JP" altLang="en-US" sz="2000" b="1" kern="1200" dirty="0">
              <a:solidFill>
                <a:srgbClr val="6B00B4"/>
              </a:solidFill>
            </a:rPr>
            <a:t>ペテロと   十二使徒</a:t>
          </a: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ts val="2000"/>
            </a:lnSpc>
            <a:spcBef>
              <a:spcPct val="0"/>
            </a:spcBef>
            <a:spcAft>
              <a:spcPct val="35000"/>
            </a:spcAft>
            <a:buNone/>
          </a:pPr>
          <a:r>
            <a:rPr kumimoji="1" lang="en-US" altLang="ja-JP" sz="2000" b="1" kern="1200" dirty="0">
              <a:solidFill>
                <a:srgbClr val="6B00B4"/>
              </a:solidFill>
            </a:rPr>
            <a:t>500</a:t>
          </a:r>
          <a:r>
            <a:rPr kumimoji="1" lang="ja-JP" altLang="en-US" sz="2000" b="1" kern="1200" dirty="0">
              <a:solidFill>
                <a:srgbClr val="6B00B4"/>
              </a:solidFill>
            </a:rPr>
            <a:t>人以上の兄弟姉妹</a:t>
          </a: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kumimoji="1" lang="ja-JP" altLang="en-US" sz="1800" b="1" kern="1200" dirty="0">
              <a:solidFill>
                <a:srgbClr val="6B00B4"/>
              </a:solidFill>
            </a:rPr>
            <a:t>ヤコブと          使徒たち</a:t>
          </a: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800100">
            <a:lnSpc>
              <a:spcPts val="2000"/>
            </a:lnSpc>
            <a:spcBef>
              <a:spcPct val="0"/>
            </a:spcBef>
            <a:spcAft>
              <a:spcPct val="35000"/>
            </a:spcAft>
            <a:buNone/>
          </a:pPr>
          <a:r>
            <a:rPr lang="ja-JP" altLang="en-US" sz="1800" b="1" kern="1200" dirty="0">
              <a:solidFill>
                <a:srgbClr val="6B00B4"/>
              </a:solidFill>
            </a:rPr>
            <a:t>未熟児の         ようなパウロ</a:t>
          </a:r>
          <a:endParaRPr lang="es-ES" sz="18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latin typeface="+mn-ea"/>
              <a:ea typeface="+mn-ea"/>
            </a:rPr>
            <a:t>福音の宣教は無駄なもの</a:t>
          </a:r>
          <a:r>
            <a:rPr kumimoji="1" lang="en-US" altLang="ja-JP" sz="1900" b="1" kern="1200" dirty="0">
              <a:latin typeface="+mn-ea"/>
              <a:ea typeface="+mn-ea"/>
            </a:rPr>
            <a:t>[</a:t>
          </a:r>
          <a:r>
            <a:rPr kumimoji="1" lang="ja-JP" altLang="en-US" sz="1900" b="1" kern="1200" dirty="0">
              <a:latin typeface="+mn-ea"/>
              <a:ea typeface="+mn-ea"/>
            </a:rPr>
            <a:t>意味のないもの</a:t>
          </a:r>
          <a:r>
            <a:rPr kumimoji="1" lang="en-US" altLang="ja-JP" sz="1900" b="1" kern="1200" dirty="0">
              <a:latin typeface="+mn-ea"/>
              <a:ea typeface="+mn-ea"/>
            </a:rPr>
            <a:t>]</a:t>
          </a:r>
          <a:r>
            <a:rPr kumimoji="1" lang="ja-JP" altLang="en-US" sz="1900" b="1" kern="1200" dirty="0">
              <a:latin typeface="+mn-ea"/>
              <a:ea typeface="+mn-ea"/>
            </a:rPr>
            <a:t>である（</a:t>
          </a:r>
          <a:r>
            <a:rPr kumimoji="1" lang="en-US" altLang="ja-JP" sz="1900" b="1" kern="1200" dirty="0">
              <a:latin typeface="+mn-ea"/>
              <a:ea typeface="+mn-ea"/>
            </a:rPr>
            <a:t>1</a:t>
          </a:r>
          <a:r>
            <a:rPr kumimoji="1" lang="ja-JP" altLang="en-US" sz="1900" b="1" kern="1200" dirty="0">
              <a:latin typeface="+mn-ea"/>
              <a:ea typeface="+mn-ea"/>
            </a:rPr>
            <a:t>コリ </a:t>
          </a:r>
          <a:r>
            <a:rPr kumimoji="1" lang="en-US" altLang="ja-JP" sz="1900" b="1" kern="1200" dirty="0">
              <a:latin typeface="+mn-ea"/>
              <a:ea typeface="+mn-ea"/>
            </a:rPr>
            <a:t>15</a:t>
          </a:r>
          <a:r>
            <a:rPr kumimoji="1" lang="ja-JP" altLang="en-US" sz="1900" b="1" kern="1200" dirty="0">
              <a:latin typeface="+mn-ea"/>
              <a:ea typeface="+mn-ea"/>
            </a:rPr>
            <a:t>：</a:t>
          </a:r>
          <a:r>
            <a:rPr kumimoji="1" lang="en-US" altLang="ja-JP" sz="1900" b="1" kern="1200" dirty="0">
              <a:latin typeface="+mn-ea"/>
              <a:ea typeface="+mn-ea"/>
            </a:rPr>
            <a:t>14</a:t>
          </a:r>
          <a:r>
            <a:rPr kumimoji="1" lang="ja-JP" altLang="en-US" sz="1900" b="1" kern="1200" dirty="0">
              <a:latin typeface="+mn-ea"/>
              <a:ea typeface="+mn-ea"/>
            </a:rPr>
            <a:t>）</a:t>
          </a:r>
          <a:endParaRPr lang="es-ES" sz="1900" kern="1200" dirty="0">
            <a:latin typeface="+mn-ea"/>
            <a:ea typeface="+mn-ea"/>
          </a:endParaRPr>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latin typeface="+mn-ea"/>
              <a:ea typeface="+mn-ea"/>
            </a:rPr>
            <a:t>私たちの信仰は空しいものです</a:t>
          </a:r>
          <a:r>
            <a:rPr kumimoji="1" lang="en-US" altLang="ja-JP" sz="1900" b="1" kern="1200" dirty="0">
              <a:latin typeface="+mn-ea"/>
              <a:ea typeface="+mn-ea"/>
            </a:rPr>
            <a:t>[</a:t>
          </a:r>
          <a:r>
            <a:rPr kumimoji="1" lang="ja-JP" altLang="en-US" sz="1900" b="1" kern="1200" dirty="0">
              <a:latin typeface="+mn-ea"/>
              <a:ea typeface="+mn-ea"/>
            </a:rPr>
            <a:t>意味のないもの</a:t>
          </a:r>
          <a:r>
            <a:rPr kumimoji="1" lang="en-US" altLang="ja-JP" sz="1900" b="1" kern="1200" dirty="0">
              <a:latin typeface="+mn-ea"/>
              <a:ea typeface="+mn-ea"/>
            </a:rPr>
            <a:t>]</a:t>
          </a:r>
          <a:r>
            <a:rPr lang="en" sz="1900" b="1" kern="1200" dirty="0">
              <a:latin typeface="+mn-ea"/>
              <a:ea typeface="+mn-ea"/>
            </a:rPr>
            <a:t>(1 </a:t>
          </a:r>
          <a:r>
            <a:rPr lang="ja-JP" altLang="en-US" sz="1900" b="1" kern="1200" dirty="0">
              <a:latin typeface="+mn-ea"/>
              <a:ea typeface="+mn-ea"/>
            </a:rPr>
            <a:t>コリ</a:t>
          </a:r>
          <a:r>
            <a:rPr lang="en" sz="1900" b="1" kern="1200" dirty="0">
              <a:latin typeface="+mn-ea"/>
              <a:ea typeface="+mn-ea"/>
            </a:rPr>
            <a:t>15:14b) </a:t>
          </a:r>
          <a:r>
            <a:rPr kumimoji="1" lang="en-US" altLang="ja-JP" sz="1900" b="1" kern="1200" dirty="0">
              <a:latin typeface="+mn-ea"/>
              <a:ea typeface="+mn-ea"/>
            </a:rPr>
            <a:t>[</a:t>
          </a:r>
          <a:r>
            <a:rPr kumimoji="1" lang="ja-JP" altLang="en-US" sz="1900" b="1" kern="1200" dirty="0">
              <a:latin typeface="+mn-ea"/>
              <a:ea typeface="+mn-ea"/>
            </a:rPr>
            <a:t>使い物にならない</a:t>
          </a:r>
          <a:r>
            <a:rPr kumimoji="1" lang="en-US" altLang="ja-JP" sz="1900" b="1" kern="1200" dirty="0">
              <a:latin typeface="+mn-ea"/>
              <a:ea typeface="+mn-ea"/>
            </a:rPr>
            <a:t>]</a:t>
          </a:r>
          <a:r>
            <a:rPr lang="en" sz="1900" b="1" kern="1200" dirty="0">
              <a:latin typeface="+mn-ea"/>
              <a:ea typeface="+mn-ea"/>
            </a:rPr>
            <a:t>(1 Cor. 15:17a)</a:t>
          </a:r>
          <a:endParaRPr lang="es-ES" sz="1900" kern="1200" dirty="0">
            <a:latin typeface="+mn-ea"/>
            <a:ea typeface="+mn-ea"/>
          </a:endParaRPr>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latin typeface="+mn-ea"/>
              <a:ea typeface="+mn-ea"/>
            </a:rPr>
            <a:t>私たちは偽りの証人です（</a:t>
          </a:r>
          <a:r>
            <a:rPr kumimoji="1" lang="en-US" altLang="ja-JP" sz="1900" b="1" kern="1200" dirty="0">
              <a:latin typeface="+mn-ea"/>
              <a:ea typeface="+mn-ea"/>
            </a:rPr>
            <a:t>Ⅰ</a:t>
          </a:r>
          <a:r>
            <a:rPr kumimoji="1" lang="ja-JP" altLang="en-US" sz="1900" b="1" kern="1200" dirty="0">
              <a:latin typeface="+mn-ea"/>
              <a:ea typeface="+mn-ea"/>
            </a:rPr>
            <a:t>コリ</a:t>
          </a:r>
          <a:r>
            <a:rPr kumimoji="1" lang="en-US" altLang="ja-JP" sz="1900" b="1" kern="1200" dirty="0">
              <a:latin typeface="+mn-ea"/>
              <a:ea typeface="+mn-ea"/>
            </a:rPr>
            <a:t>15:15</a:t>
          </a:r>
          <a:r>
            <a:rPr kumimoji="1" lang="ja-JP" altLang="en-US" sz="1900" b="1" kern="1200" dirty="0">
              <a:latin typeface="+mn-ea"/>
              <a:ea typeface="+mn-ea"/>
            </a:rPr>
            <a:t>）</a:t>
          </a:r>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latin typeface="+mn-ea"/>
              <a:ea typeface="+mn-ea"/>
            </a:rPr>
            <a:t>私たちは今もなお罪の中にいるのです（</a:t>
          </a:r>
          <a:r>
            <a:rPr kumimoji="1" lang="en-US" altLang="ja-JP" sz="1900" b="1" kern="1200" dirty="0">
              <a:latin typeface="+mn-ea"/>
              <a:ea typeface="+mn-ea"/>
            </a:rPr>
            <a:t>Ⅰ</a:t>
          </a:r>
          <a:r>
            <a:rPr kumimoji="1" lang="ja-JP" altLang="en-US" sz="1900" b="1" kern="1200" dirty="0">
              <a:latin typeface="+mn-ea"/>
              <a:ea typeface="+mn-ea"/>
            </a:rPr>
            <a:t>コリント</a:t>
          </a:r>
          <a:r>
            <a:rPr kumimoji="1" lang="en-US" altLang="ja-JP" sz="1900" b="1" kern="1200" dirty="0">
              <a:latin typeface="+mn-ea"/>
              <a:ea typeface="+mn-ea"/>
            </a:rPr>
            <a:t>15:17b</a:t>
          </a:r>
          <a:r>
            <a:rPr kumimoji="1" lang="ja-JP" altLang="en-US" sz="1900" b="1" kern="1200" dirty="0">
              <a:latin typeface="+mn-ea"/>
              <a:ea typeface="+mn-ea"/>
            </a:rPr>
            <a:t>）</a:t>
          </a:r>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solidFill>
                <a:schemeClr val="bg1"/>
              </a:solidFill>
              <a:effectLst>
                <a:outerShdw blurRad="38100" dist="38100" dir="2700000" algn="tl">
                  <a:srgbClr val="000000">
                    <a:alpha val="43137"/>
                  </a:srgbClr>
                </a:outerShdw>
              </a:effectLst>
              <a:latin typeface="+mn-ea"/>
              <a:ea typeface="+mn-ea"/>
            </a:rPr>
            <a:t>キリストにあって眠った者たちは、滅んでしまったのことになる</a:t>
          </a:r>
          <a:r>
            <a:rPr lang="en" sz="1900" b="1" kern="1200" dirty="0">
              <a:solidFill>
                <a:schemeClr val="bg1"/>
              </a:solidFill>
              <a:effectLst>
                <a:outerShdw blurRad="38100" dist="38100" dir="2700000" algn="tl">
                  <a:srgbClr val="000000">
                    <a:alpha val="43137"/>
                  </a:srgbClr>
                </a:outerShdw>
              </a:effectLst>
              <a:latin typeface="+mn-ea"/>
              <a:ea typeface="+mn-ea"/>
            </a:rPr>
            <a:t>(1 </a:t>
          </a:r>
          <a:r>
            <a:rPr lang="ja-JP" altLang="en-US" sz="1900" b="1" kern="1200" dirty="0">
              <a:solidFill>
                <a:schemeClr val="bg1"/>
              </a:solidFill>
              <a:effectLst>
                <a:outerShdw blurRad="38100" dist="38100" dir="2700000" algn="tl">
                  <a:srgbClr val="000000">
                    <a:alpha val="43137"/>
                  </a:srgbClr>
                </a:outerShdw>
              </a:effectLst>
              <a:latin typeface="+mn-ea"/>
              <a:ea typeface="+mn-ea"/>
            </a:rPr>
            <a:t>コリ</a:t>
          </a:r>
          <a:r>
            <a:rPr lang="en" sz="1900" b="1" kern="1200" dirty="0">
              <a:solidFill>
                <a:schemeClr val="bg1"/>
              </a:solidFill>
              <a:effectLst>
                <a:outerShdw blurRad="38100" dist="38100" dir="2700000" algn="tl">
                  <a:srgbClr val="000000">
                    <a:alpha val="43137"/>
                  </a:srgbClr>
                </a:outerShdw>
              </a:effectLst>
              <a:latin typeface="+mn-ea"/>
              <a:ea typeface="+mn-ea"/>
            </a:rPr>
            <a:t> 15:18)</a:t>
          </a:r>
          <a:endParaRPr lang="es-ES" sz="1900" kern="1200" dirty="0">
            <a:solidFill>
              <a:schemeClr val="bg1"/>
            </a:solidFill>
            <a:effectLst>
              <a:outerShdw blurRad="38100" dist="38100" dir="2700000" algn="tl">
                <a:srgbClr val="000000">
                  <a:alpha val="43137"/>
                </a:srgbClr>
              </a:outerShdw>
            </a:effectLst>
            <a:latin typeface="+mn-ea"/>
            <a:ea typeface="+mn-ea"/>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a:t>
          </a:r>
          <a:r>
            <a:rPr lang="ja-JP" altLang="en-US" sz="1400" b="1" kern="1200" dirty="0"/>
            <a:t>コリント</a:t>
          </a:r>
          <a:r>
            <a:rPr lang="en" sz="1400" b="1" kern="1200" dirty="0"/>
            <a:t>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pPr>
          <a:r>
            <a:rPr kumimoji="1" lang="ja-JP" altLang="en-US" sz="1900" b="1" kern="1200" dirty="0"/>
            <a:t>たとえ苦しみや危険を　伴うとしても、福音を　宣べ伝えることには　　価値がある。</a:t>
          </a:r>
          <a:endParaRPr lang="es-ES" sz="19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a:t>
          </a:r>
          <a:r>
            <a:rPr lang="ja-JP" altLang="en-US" sz="1400" b="1" kern="1200" dirty="0"/>
            <a:t>コリント</a:t>
          </a:r>
          <a:r>
            <a:rPr lang="en" sz="1400" b="1" kern="1200" dirty="0"/>
            <a:t>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pPr>
          <a:r>
            <a:rPr kumimoji="1" lang="ja-JP" altLang="en-US" sz="1900" b="1" kern="1200" dirty="0"/>
            <a:t>聖書の原則にかなった　生き方をすることは、　価値あることです。</a:t>
          </a:r>
          <a:endParaRPr lang="es-ES" sz="19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種粒</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ja-JP" altLang="en-US" sz="2000" b="1" kern="1200" dirty="0">
              <a:effectLst>
                <a:outerShdw blurRad="38100" dist="38100" dir="2700000" algn="tl">
                  <a:srgbClr val="000000">
                    <a:alpha val="43137"/>
                  </a:srgbClr>
                </a:outerShdw>
              </a:effectLst>
            </a:rPr>
            <a:t>コリ</a:t>
          </a:r>
          <a:r>
            <a:rPr lang="en" sz="2000" b="1" kern="1200" dirty="0">
              <a:effectLst>
                <a:outerShdw blurRad="38100" dist="38100" dir="2700000" algn="tl">
                  <a:srgbClr val="000000">
                    <a:alpha val="43137"/>
                  </a:srgbClr>
                </a:outerShdw>
              </a:effectLst>
            </a:rPr>
            <a:t>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種が蒔かれる</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穀物が収穫　されます</a:t>
          </a:r>
          <a:endParaRPr lang="en"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1900"/>
            </a:lnSpc>
            <a:spcBef>
              <a:spcPct val="0"/>
            </a:spcBef>
            <a:spcAft>
              <a:spcPct val="35000"/>
            </a:spcAft>
            <a:buNone/>
          </a:pPr>
          <a:r>
            <a:rPr kumimoji="1" lang="ja-JP" altLang="en-US" sz="1900" b="1" kern="1200" dirty="0"/>
            <a:t>神はそれぞれの植物に、  ご自身が　　望まれる姿をお与えに　　なります</a:t>
          </a:r>
          <a:endParaRPr lang="en" sz="1900" b="1" kern="1200" dirty="0"/>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肉体</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a:t>
          </a: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人の体</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動物の体</a:t>
          </a:r>
          <a:endParaRPr lang="en"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t>魚の体</a:t>
          </a:r>
          <a:endParaRPr lang="en"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t>鳥の体</a:t>
          </a:r>
          <a:endParaRPr lang="en"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天体</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ja-JP" altLang="en-US" sz="2000" b="1" kern="1200" dirty="0">
              <a:effectLst>
                <a:outerShdw blurRad="38100" dist="38100" dir="2700000" algn="tl">
                  <a:srgbClr val="000000">
                    <a:alpha val="43137"/>
                  </a:srgbClr>
                </a:outerShdw>
              </a:effectLst>
            </a:rPr>
            <a:t>コリ</a:t>
          </a:r>
          <a:r>
            <a:rPr lang="en" sz="2000" b="1" kern="1200" dirty="0">
              <a:effectLst>
                <a:outerShdw blurRad="38100" dist="38100" dir="2700000" algn="tl">
                  <a:srgbClr val="000000">
                    <a:alpha val="43137"/>
                  </a:srgbClr>
                </a:outerShdw>
              </a:effectLst>
            </a:rPr>
            <a:t>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太陽の輝き</a:t>
          </a: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月の輝き</a:t>
          </a: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星々の輝き</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marL="0" lvl="0" indent="0" algn="ctr" defTabSz="800100">
            <a:lnSpc>
              <a:spcPts val="1700"/>
            </a:lnSpc>
            <a:spcBef>
              <a:spcPct val="0"/>
            </a:spcBef>
            <a:spcAft>
              <a:spcPct val="35000"/>
            </a:spcAft>
            <a:buNone/>
          </a:pPr>
          <a:r>
            <a:rPr kumimoji="1" lang="ja-JP" altLang="en-US" sz="1800" b="1" kern="1200" dirty="0"/>
            <a:t>一人一人に、それぞれの　栄光（輝き）がある</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b="1" kern="1200" dirty="0"/>
            <a:t>現在の身体</a:t>
          </a:r>
          <a:endParaRPr lang="en"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朽ちる</a:t>
          </a:r>
          <a:endParaRPr lang="en"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卑しい</a:t>
          </a:r>
          <a:endParaRPr lang="en"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弱い</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肉の体</a:t>
          </a:r>
          <a:endParaRPr lang="en" sz="20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b="1" kern="1200" dirty="0"/>
            <a:t>復活した体</a:t>
          </a:r>
          <a:endParaRPr lang="en"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朽ちない</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輝かしい</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力強い</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霊的な体</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22/08/2026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9</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12</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1433592" y="273776"/>
            <a:ext cx="9051011"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ja-JP" altLang="en-US" sz="4000" b="1" dirty="0">
                <a:ln/>
                <a:solidFill>
                  <a:schemeClr val="bg2"/>
                </a:solidFill>
              </a:rPr>
              <a:t>キリストの復活の力</a:t>
            </a:r>
            <a:endParaRPr lang="en"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185980" y="6317968"/>
            <a:ext cx="2903359" cy="400110"/>
          </a:xfrm>
          <a:prstGeom prst="rect">
            <a:avLst/>
          </a:prstGeom>
          <a:noFill/>
        </p:spPr>
        <p:txBody>
          <a:bodyPr wrap="none" rtlCol="0">
            <a:spAutoFit/>
          </a:bodyPr>
          <a:lstStyle/>
          <a:p>
            <a:r>
              <a:rPr lang="en-US" altLang="ja-JP" sz="2000" b="1" dirty="0">
                <a:solidFill>
                  <a:srgbClr val="FAD5B0"/>
                </a:solidFill>
                <a:effectLst>
                  <a:outerShdw blurRad="38100" dist="38100" dir="2700000" algn="tl">
                    <a:srgbClr val="000000">
                      <a:alpha val="43137"/>
                    </a:srgbClr>
                  </a:outerShdw>
                </a:effectLst>
                <a:latin typeface="+mn-ea"/>
              </a:rPr>
              <a:t>2026</a:t>
            </a:r>
            <a:r>
              <a:rPr lang="ja-JP" altLang="en-US" sz="2000" b="1" dirty="0">
                <a:solidFill>
                  <a:srgbClr val="FAD5B0"/>
                </a:solidFill>
                <a:effectLst>
                  <a:outerShdw blurRad="38100" dist="38100" dir="2700000" algn="tl">
                    <a:srgbClr val="000000">
                      <a:alpha val="43137"/>
                    </a:srgbClr>
                  </a:outerShdw>
                </a:effectLst>
                <a:latin typeface="+mn-ea"/>
              </a:rPr>
              <a:t>年</a:t>
            </a:r>
            <a:r>
              <a:rPr lang="en-US" altLang="ja-JP" sz="2000" b="1" dirty="0">
                <a:solidFill>
                  <a:srgbClr val="FAD5B0"/>
                </a:solidFill>
                <a:effectLst>
                  <a:outerShdw blurRad="38100" dist="38100" dir="2700000" algn="tl">
                    <a:srgbClr val="000000">
                      <a:alpha val="43137"/>
                    </a:srgbClr>
                  </a:outerShdw>
                </a:effectLst>
                <a:latin typeface="+mn-ea"/>
              </a:rPr>
              <a:t>8</a:t>
            </a:r>
            <a:r>
              <a:rPr lang="ja-JP" altLang="en-US" sz="2000" b="1" dirty="0">
                <a:solidFill>
                  <a:srgbClr val="FAD5B0"/>
                </a:solidFill>
                <a:effectLst>
                  <a:outerShdw blurRad="38100" dist="38100" dir="2700000" algn="tl">
                    <a:srgbClr val="000000">
                      <a:alpha val="43137"/>
                    </a:srgbClr>
                  </a:outerShdw>
                </a:effectLst>
                <a:latin typeface="+mn-ea"/>
              </a:rPr>
              <a:t>月</a:t>
            </a:r>
            <a:r>
              <a:rPr lang="en-US" altLang="ja-JP" sz="2000" b="1" dirty="0">
                <a:solidFill>
                  <a:srgbClr val="FAD5B0"/>
                </a:solidFill>
                <a:effectLst>
                  <a:outerShdw blurRad="38100" dist="38100" dir="2700000" algn="tl">
                    <a:srgbClr val="000000">
                      <a:alpha val="43137"/>
                    </a:srgbClr>
                  </a:outerShdw>
                </a:effectLst>
                <a:latin typeface="+mn-ea"/>
              </a:rPr>
              <a:t>22</a:t>
            </a:r>
            <a:r>
              <a:rPr lang="ja-JP" altLang="en-US" sz="2000" b="1" dirty="0">
                <a:solidFill>
                  <a:srgbClr val="FAD5B0"/>
                </a:solidFill>
                <a:effectLst>
                  <a:outerShdw blurRad="38100" dist="38100" dir="2700000" algn="tl">
                    <a:srgbClr val="000000">
                      <a:alpha val="43137"/>
                    </a:srgbClr>
                  </a:outerShdw>
                </a:effectLst>
                <a:latin typeface="+mn-ea"/>
              </a:rPr>
              <a:t>日　第</a:t>
            </a:r>
            <a:r>
              <a:rPr lang="en-US" altLang="ja-JP" sz="2000" b="1" dirty="0">
                <a:solidFill>
                  <a:srgbClr val="FAD5B0"/>
                </a:solidFill>
                <a:effectLst>
                  <a:outerShdw blurRad="38100" dist="38100" dir="2700000" algn="tl">
                    <a:srgbClr val="000000">
                      <a:alpha val="43137"/>
                    </a:srgbClr>
                  </a:outerShdw>
                </a:effectLst>
                <a:latin typeface="+mn-ea"/>
              </a:rPr>
              <a:t>8</a:t>
            </a:r>
            <a:r>
              <a:rPr lang="ja-JP" altLang="en-US" sz="2000" b="1" dirty="0">
                <a:solidFill>
                  <a:srgbClr val="FAD5B0"/>
                </a:solidFill>
                <a:effectLst>
                  <a:outerShdw blurRad="38100" dist="38100" dir="2700000" algn="tl">
                    <a:srgbClr val="000000">
                      <a:alpha val="43137"/>
                    </a:srgbClr>
                  </a:outerShdw>
                </a:effectLst>
                <a:latin typeface="+mn-ea"/>
              </a:rPr>
              <a:t>課</a:t>
            </a:r>
            <a:endParaRPr lang="en" sz="2000" b="1" dirty="0">
              <a:solidFill>
                <a:srgbClr val="FAD5B0"/>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FCFBC43F-CC3B-53B5-9C25-6998906FEF7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37F3C2F-D123-2C38-F510-8B4D34B9C1F0}"/>
              </a:ext>
            </a:extLst>
          </p:cNvPr>
          <p:cNvSpPr>
            <a:spLocks noGrp="1"/>
          </p:cNvSpPr>
          <p:nvPr>
            <p:ph type="title"/>
          </p:nvPr>
        </p:nvSpPr>
        <p:spPr>
          <a:xfrm>
            <a:off x="193548" y="3231167"/>
            <a:ext cx="11804904" cy="1325563"/>
          </a:xfrm>
        </p:spPr>
        <p:txBody>
          <a:bodyPr>
            <a:noAutofit/>
          </a:bodyPr>
          <a:lstStyle/>
          <a:p>
            <a:pPr algn="ctr"/>
            <a:r>
              <a:rPr lang="ja-JP" altLang="ja-JP" sz="3000" b="1" dirty="0"/>
              <a:t>もし死者がすぐに天国（あるいは地獄）へと連れて行かれるので</a:t>
            </a:r>
            <a:r>
              <a:rPr lang="ja-JP" altLang="en-US" sz="3000" b="1" dirty="0"/>
              <a:t>　　</a:t>
            </a:r>
            <a:r>
              <a:rPr lang="ja-JP" altLang="ja-JP" sz="3000" b="1" dirty="0"/>
              <a:t>あれば、Ⅰコリント 15 章をどのように理解すればよいのでしょうか。</a:t>
            </a:r>
            <a:br>
              <a:rPr lang="en-US" altLang="ja-JP" sz="3000" b="1" dirty="0"/>
            </a:br>
            <a:br>
              <a:rPr lang="en-US" altLang="ja-JP" sz="3000" b="1" dirty="0"/>
            </a:br>
            <a:r>
              <a:rPr lang="ja-JP" altLang="ja-JP" sz="2400" dirty="0"/>
              <a:t>15:1 兄弟たち、わたしがあなたがたに告 げ知らせた福音を、ここでもう一度知ら せます。これは、あなたがたが受け入れ、 生活のよりどころとしている福音にほか なりません。 15:2 どんな言葉でわたしが福音を告げ 知らせたか、しっかり覚えていれば、あ なたがたはこの福音によって救われま す。さもないと、あなたがたが信じたこ と自体が、無駄になってしまうでしょう。 15:3 最も大切なこととしてわたしがあ なたがたに伝えたのは、わたしも受けた ものです。すなわち、キリストが、聖書 に書いてあるとおりわたしたちの罪のた めに死んだこと、 15:4 葬られたこと、また、聖書に書いて あるとおり三日目に復活したこと、 15:5 ケファに現れ、その後十二人に現れ たことです。 15:6 次いで、五百人以上もの兄弟たちに 同時に現れました。そのうちの何人かは 既に眠りについたにしろ、大部分は今な お生き残っています。 15:7 次いで、ヤコブに現れ、その後すべ ての使徒に現れ、 15:8 そして最後に、月足らずで生まれた ようなわたしにも現れました。 15:9 わたしは、神の教会を迫害したので すから、使徒たちの中でもいちばん小さ な者であり、使徒と呼ばれる値打ちのな い者です。 15:10 神の恵みによって今日のわたしが あるのです。そして、わたしに与えられ た神の恵みは無駄にならず、わたしは他 のすべての使徒よりずっと多く</a:t>
            </a:r>
            <a:br>
              <a:rPr lang="en-US" altLang="ja-JP" sz="2400" dirty="0"/>
            </a:br>
            <a:br>
              <a:rPr lang="en-US" altLang="ja-JP" sz="2400" b="1" dirty="0"/>
            </a:br>
            <a:endParaRPr kumimoji="1" lang="ja-JP" altLang="en-US" sz="2400" b="1" dirty="0"/>
          </a:p>
        </p:txBody>
      </p:sp>
    </p:spTree>
    <p:extLst>
      <p:ext uri="{BB962C8B-B14F-4D97-AF65-F5344CB8AC3E}">
        <p14:creationId xmlns:p14="http://schemas.microsoft.com/office/powerpoint/2010/main" val="375769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87CA2008-B8F1-7FAD-E8CA-525816C09D4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893F05B-071F-7C81-EE8E-19653AB104F1}"/>
              </a:ext>
            </a:extLst>
          </p:cNvPr>
          <p:cNvSpPr>
            <a:spLocks noGrp="1"/>
          </p:cNvSpPr>
          <p:nvPr>
            <p:ph type="title"/>
          </p:nvPr>
        </p:nvSpPr>
        <p:spPr>
          <a:xfrm>
            <a:off x="164592" y="2766218"/>
            <a:ext cx="12027408" cy="1325563"/>
          </a:xfrm>
        </p:spPr>
        <p:txBody>
          <a:bodyPr>
            <a:noAutofit/>
          </a:bodyPr>
          <a:lstStyle/>
          <a:p>
            <a:pPr algn="ctr"/>
            <a:r>
              <a:rPr kumimoji="0" lang="ja-JP" altLang="ja-JP" sz="2400" b="0"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t>働きまし た。しかし、働いたのは、実はわたしで はなく、わたしと共にある神の恵みなの です。 </a:t>
            </a:r>
            <a:r>
              <a:rPr lang="ja-JP" altLang="ja-JP" sz="2400" dirty="0"/>
              <a:t>15:11 とにかく、わたしにしても彼らに しても、このように</a:t>
            </a:r>
            <a:br>
              <a:rPr lang="en-US" altLang="ja-JP" sz="2400" dirty="0"/>
            </a:br>
            <a:r>
              <a:rPr lang="ja-JP" altLang="ja-JP" sz="2400" dirty="0"/>
              <a:t>宣べ伝えているので すし、あなたがたはこのように信じたの でした。15:11 とにかく、わたしにしても彼らに しても、このように宣べ伝えているので すし、あなたがたはこのように信じたの でした。 15:12 キリストは死者の中から復活し た、と宣べ伝えられているのに、あなた がたの中のある者が、死者の復活などな い、と言っているのはどういうわけです か。 15:13 死者の復活がなければ、キリスト も復活しなかったはずです。 15:14 そして、キリストが復活しなかっ たのなら、わたしたちの宣教は無駄であ るし、あなたがたの信仰も無駄です。15:15 更に、わたしたちは神の偽証人と さえ見なされます。なぜなら、もし、本 当に死者が復活しないなら、復活しなか ったはずのキリストを神が復活させたと 言って、神に反して証しをしたことにな るからです。 15:16 死者が復活しないのなら、キリス トも復活しなかったはずです。 15:17 そして、キリストが復活しなかっ たのなら、あなたがたの信仰はむなしく、 あなたがたは今もなお罪の中にあること になります。 15:18 そうだとすると、キリストを信じ て眠りについた人々も滅んでしまったわ けです。 15:19 この世の生活でキリストに望みを かけているだけだとすれば、わたしたち はすべての人の中で最も惨めな者です。</a:t>
            </a:r>
            <a:br>
              <a:rPr lang="en-US" altLang="ja-JP" sz="2400" dirty="0"/>
            </a:br>
            <a:r>
              <a:rPr lang="ja-JP" altLang="en-US" sz="800" dirty="0"/>
              <a:t>　</a:t>
            </a:r>
            <a:r>
              <a:rPr lang="ja-JP" altLang="ja-JP" sz="2400" dirty="0"/>
              <a:t>  </a:t>
            </a:r>
            <a:br>
              <a:rPr lang="en-US" altLang="ja-JP" sz="3200" b="1" dirty="0"/>
            </a:br>
            <a:r>
              <a:rPr lang="ja-JP" altLang="ja-JP" sz="3200" b="1" dirty="0"/>
              <a:t>では、なぜ「死者は眠っている」と</a:t>
            </a:r>
            <a:r>
              <a:rPr lang="ja-JP" altLang="en-US" sz="3200" b="1" dirty="0"/>
              <a:t>いう</a:t>
            </a:r>
            <a:r>
              <a:rPr lang="ja-JP" altLang="ja-JP" sz="3200" b="1" dirty="0"/>
              <a:t>理解が、これほど</a:t>
            </a:r>
            <a:br>
              <a:rPr lang="en-US" altLang="ja-JP" sz="3200" b="1" dirty="0"/>
            </a:br>
            <a:r>
              <a:rPr lang="ja-JP" altLang="ja-JP" sz="3200" b="1" dirty="0"/>
              <a:t>重要な教えとなるのでしょうか。 </a:t>
            </a:r>
            <a:endParaRPr kumimoji="1" lang="ja-JP" altLang="en-US" sz="3200" b="1" dirty="0"/>
          </a:p>
        </p:txBody>
      </p:sp>
    </p:spTree>
    <p:extLst>
      <p:ext uri="{BB962C8B-B14F-4D97-AF65-F5344CB8AC3E}">
        <p14:creationId xmlns:p14="http://schemas.microsoft.com/office/powerpoint/2010/main" val="254409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ja-JP" alt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初穂なるキリスト</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505510" cy="707886"/>
          </a:xfrm>
          <a:prstGeom prst="rect">
            <a:avLst/>
          </a:prstGeom>
          <a:noFill/>
        </p:spPr>
        <p:txBody>
          <a:bodyPr wrap="square">
            <a:spAutoFit/>
          </a:bodyPr>
          <a:lstStyle/>
          <a:p>
            <a:pPr algn="ctr"/>
            <a:r>
              <a:rPr lang="ja-JP" altLang="en-US" sz="2000" b="1" dirty="0">
                <a:solidFill>
                  <a:schemeClr val="accent4"/>
                </a:solidFill>
                <a:effectLst>
                  <a:outerShdw blurRad="38100" dist="38100" dir="2700000" algn="tl">
                    <a:srgbClr val="000000">
                      <a:alpha val="43137"/>
                    </a:srgbClr>
                  </a:outerShdw>
                </a:effectLst>
                <a:latin typeface="+mn-ea"/>
              </a:rPr>
              <a:t>しかし事実、キリストは眠っている者の初穂として、死人の中からよみがえったのである。</a:t>
            </a:r>
            <a:endParaRPr lang="en-US" altLang="ja-JP" sz="2000" b="1" dirty="0">
              <a:solidFill>
                <a:schemeClr val="accent4"/>
              </a:solidFill>
              <a:effectLst>
                <a:outerShdw blurRad="38100" dist="38100" dir="2700000" algn="tl">
                  <a:srgbClr val="000000">
                    <a:alpha val="43137"/>
                  </a:srgbClr>
                </a:outerShdw>
              </a:effectLst>
              <a:latin typeface="+mn-ea"/>
            </a:endParaRPr>
          </a:p>
          <a:p>
            <a:pPr algn="ctr"/>
            <a:r>
              <a:rPr lang="en" sz="2000" b="1" dirty="0">
                <a:solidFill>
                  <a:schemeClr val="accent4"/>
                </a:solidFill>
                <a:effectLst>
                  <a:outerShdw blurRad="38100" dist="38100" dir="2700000" algn="tl">
                    <a:srgbClr val="000000">
                      <a:alpha val="43137"/>
                    </a:srgbClr>
                  </a:outerShdw>
                </a:effectLst>
                <a:latin typeface="+mn-ea"/>
              </a:rPr>
              <a:t>(1</a:t>
            </a:r>
            <a:r>
              <a:rPr lang="ja-JP" altLang="en-US" sz="2000" b="1" dirty="0">
                <a:solidFill>
                  <a:schemeClr val="accent4"/>
                </a:solidFill>
                <a:effectLst>
                  <a:outerShdw blurRad="38100" dist="38100" dir="2700000" algn="tl">
                    <a:srgbClr val="000000">
                      <a:alpha val="43137"/>
                    </a:srgbClr>
                  </a:outerShdw>
                </a:effectLst>
                <a:latin typeface="+mn-ea"/>
              </a:rPr>
              <a:t>コリント</a:t>
            </a:r>
            <a:r>
              <a:rPr lang="en" sz="2000" b="1" dirty="0">
                <a:solidFill>
                  <a:schemeClr val="accent4"/>
                </a:solidFill>
                <a:effectLst>
                  <a:outerShdw blurRad="38100" dist="38100" dir="2700000" algn="tl">
                    <a:srgbClr val="000000">
                      <a:alpha val="43137"/>
                    </a:srgbClr>
                  </a:outerShdw>
                </a:effectLst>
                <a:latin typeface="+mn-ea"/>
              </a:rPr>
              <a:t> 15:20)</a:t>
            </a:r>
            <a:endParaRPr lang="es-ES" sz="2000" b="1" dirty="0">
              <a:solidFill>
                <a:schemeClr val="accent4"/>
              </a:solidFill>
              <a:effectLst>
                <a:outerShdw blurRad="38100" dist="38100" dir="2700000" algn="tl">
                  <a:srgbClr val="000000">
                    <a:alpha val="43137"/>
                  </a:srgbClr>
                </a:outerShdw>
              </a:effectLst>
              <a:latin typeface="+mn-ea"/>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9799673" cy="969496"/>
          </a:xfrm>
          <a:prstGeom prst="rect">
            <a:avLst/>
          </a:prstGeom>
          <a:noFill/>
        </p:spPr>
        <p:txBody>
          <a:bodyPr wrap="square" rtlCol="0">
            <a:spAutoFit/>
          </a:bodyPr>
          <a:lstStyle/>
          <a:p>
            <a:pPr>
              <a:spcBef>
                <a:spcPts val="600"/>
              </a:spcBef>
            </a:pPr>
            <a:r>
              <a:rPr lang="ja-JP" altLang="en-US" sz="1900" b="1" dirty="0">
                <a:latin typeface="+mn-ea"/>
              </a:rPr>
              <a:t>イエスの復活によって保証される第一の事実は、アダムの時代から世界の終わりまでの間に救いの計画を受け入れた私たちは、死んだとしても再び生きるということです　　（</a:t>
            </a:r>
            <a:r>
              <a:rPr lang="en-US" altLang="ja-JP" sz="1900" b="1" dirty="0">
                <a:latin typeface="+mn-ea"/>
              </a:rPr>
              <a:t>1</a:t>
            </a:r>
            <a:r>
              <a:rPr lang="ja-JP" altLang="en-US" sz="1900" b="1" dirty="0">
                <a:latin typeface="+mn-ea"/>
              </a:rPr>
              <a:t>コリ </a:t>
            </a:r>
            <a:r>
              <a:rPr lang="en-US" altLang="ja-JP" sz="1900" b="1" dirty="0">
                <a:latin typeface="+mn-ea"/>
              </a:rPr>
              <a:t>15</a:t>
            </a:r>
            <a:r>
              <a:rPr lang="ja-JP" altLang="en-US" sz="1900" b="1" dirty="0">
                <a:latin typeface="+mn-ea"/>
              </a:rPr>
              <a:t>：</a:t>
            </a:r>
            <a:r>
              <a:rPr lang="en-US" altLang="ja-JP" sz="1900" b="1" dirty="0">
                <a:latin typeface="+mn-ea"/>
              </a:rPr>
              <a:t>20-23</a:t>
            </a:r>
            <a:r>
              <a:rPr lang="ja-JP" altLang="en-US" sz="1900" b="1" dirty="0">
                <a:latin typeface="+mn-ea"/>
              </a:rPr>
              <a:t>）。</a:t>
            </a:r>
            <a:endParaRPr lang="en" sz="1900" b="1" dirty="0">
              <a:latin typeface="+mn-ea"/>
            </a:endParaRP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4215184768"/>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818536" y="2260901"/>
            <a:ext cx="3203342"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8" y="2439582"/>
            <a:ext cx="6531935" cy="1554272"/>
          </a:xfrm>
          <a:prstGeom prst="rect">
            <a:avLst/>
          </a:prstGeom>
          <a:noFill/>
        </p:spPr>
        <p:txBody>
          <a:bodyPr wrap="square">
            <a:spAutoFit/>
          </a:bodyPr>
          <a:lstStyle/>
          <a:p>
            <a:pPr>
              <a:spcBef>
                <a:spcPts val="600"/>
              </a:spcBef>
            </a:pPr>
            <a:r>
              <a:rPr lang="ja-JP" altLang="en-US" sz="1900" b="1" dirty="0">
                <a:latin typeface="+mn-ea"/>
              </a:rPr>
              <a:t>私たちの復活の後、何が起こるのでしょうか。イエスは　死を打ち破ることによって、ご自身のすべての敵を征服　されることになります（</a:t>
            </a:r>
            <a:r>
              <a:rPr lang="en-US" altLang="ja-JP" b="1" dirty="0">
                <a:latin typeface="+mn-ea"/>
              </a:rPr>
              <a:t>1</a:t>
            </a:r>
            <a:r>
              <a:rPr lang="ja-JP" altLang="en-US" b="1" dirty="0">
                <a:latin typeface="+mn-ea"/>
              </a:rPr>
              <a:t>コリ</a:t>
            </a:r>
            <a:r>
              <a:rPr lang="en-US" altLang="ja-JP" b="1" dirty="0">
                <a:latin typeface="+mn-ea"/>
              </a:rPr>
              <a:t>15:25,26</a:t>
            </a:r>
            <a:r>
              <a:rPr lang="ja-JP" altLang="en-US" sz="1900" b="1" dirty="0">
                <a:latin typeface="+mn-ea"/>
              </a:rPr>
              <a:t>）。そしてイエスは、すべてを父に従わせ、「神がすべてのすべてとなられる」ようにされます（</a:t>
            </a:r>
            <a:r>
              <a:rPr lang="en-US" altLang="ja-JP" sz="1900" b="1" dirty="0">
                <a:latin typeface="+mn-ea"/>
              </a:rPr>
              <a:t>1</a:t>
            </a:r>
            <a:r>
              <a:rPr lang="ja-JP" altLang="en-US" sz="1900" b="1" dirty="0">
                <a:latin typeface="+mn-ea"/>
              </a:rPr>
              <a:t>コリ</a:t>
            </a:r>
            <a:r>
              <a:rPr lang="en-US" altLang="ja-JP" sz="1900" b="1" dirty="0">
                <a:latin typeface="+mn-ea"/>
              </a:rPr>
              <a:t>15:24, 28</a:t>
            </a:r>
            <a:r>
              <a:rPr lang="ja-JP" altLang="en-US" sz="1900" b="1" dirty="0">
                <a:latin typeface="+mn-ea"/>
              </a:rPr>
              <a:t>）。</a:t>
            </a:r>
            <a:endParaRPr lang="en" sz="1900" b="1" dirty="0">
              <a:latin typeface="+mn-ea"/>
            </a:endParaRP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531934" cy="677108"/>
          </a:xfrm>
          <a:prstGeom prst="rect">
            <a:avLst/>
          </a:prstGeom>
          <a:noFill/>
        </p:spPr>
        <p:txBody>
          <a:bodyPr wrap="square">
            <a:spAutoFit/>
          </a:bodyPr>
          <a:lstStyle/>
          <a:p>
            <a:pPr lvl="0">
              <a:spcBef>
                <a:spcPts val="600"/>
              </a:spcBef>
              <a:defRPr/>
            </a:pPr>
            <a:r>
              <a:rPr lang="ja-JP" altLang="en-US" sz="1900" b="1" dirty="0">
                <a:solidFill>
                  <a:prstClr val="black"/>
                </a:solidFill>
              </a:rPr>
              <a:t>こうした将来の保証に加え、パウロは私たちの日常生活に関わる二つの保証も示しています。</a:t>
            </a:r>
            <a:endParaRPr kumimoji="0" lang="en" sz="19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62DD14B6-5930-7C57-558F-FF1A00F8C24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8A4E400-E592-C763-AA53-629E536834EC}"/>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Ⅱテモテ1:12にあるパウロの言葉を</a:t>
            </a:r>
            <a:br>
              <a:rPr lang="en-US" altLang="ja-JP" b="1" dirty="0"/>
            </a:br>
            <a:r>
              <a:rPr lang="ja-JP" altLang="ja-JP" b="1" dirty="0"/>
              <a:t>振り返ってみましょう。</a:t>
            </a:r>
            <a:br>
              <a:rPr lang="en-US" altLang="ja-JP" b="1" dirty="0"/>
            </a:br>
            <a:r>
              <a:rPr lang="ja-JP" altLang="ja-JP" b="1" dirty="0"/>
              <a:t>なぜ彼は未来について</a:t>
            </a:r>
            <a:br>
              <a:rPr lang="en-US" altLang="ja-JP" b="1" dirty="0"/>
            </a:br>
            <a:r>
              <a:rPr lang="ja-JP" altLang="ja-JP" b="1" dirty="0"/>
              <a:t>こ れほど確信を持てたのでしょうか。</a:t>
            </a:r>
            <a:br>
              <a:rPr lang="en-US" altLang="ja-JP" b="1" dirty="0"/>
            </a:br>
            <a:r>
              <a:rPr lang="ja-JP" altLang="ja-JP" b="1" dirty="0"/>
              <a:t>私たちにはどうすればそうできるでしょうか。</a:t>
            </a:r>
            <a:endParaRPr kumimoji="1" lang="ja-JP" altLang="en-US" b="1" dirty="0"/>
          </a:p>
        </p:txBody>
      </p:sp>
    </p:spTree>
    <p:extLst>
      <p:ext uri="{BB962C8B-B14F-4D97-AF65-F5344CB8AC3E}">
        <p14:creationId xmlns:p14="http://schemas.microsoft.com/office/powerpoint/2010/main" val="424641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92990" y="1046140"/>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ja-JP" altLang="en-US" sz="6000" b="1" dirty="0">
                <a:ln w="9525">
                  <a:solidFill>
                    <a:schemeClr val="bg1"/>
                  </a:solidFill>
                  <a:prstDash val="solid"/>
                </a:ln>
                <a:solidFill>
                  <a:srgbClr val="3E58AC"/>
                </a:solidFill>
                <a:effectLst>
                  <a:outerShdw blurRad="12700" dist="38100" dir="2700000" algn="tl" rotWithShape="0">
                    <a:schemeClr val="accent4"/>
                  </a:outerShdw>
                </a:effectLst>
              </a:rPr>
              <a:t>私たちの</a:t>
            </a:r>
            <a:endParaRPr lang="en-US" altLang="ja-JP" sz="6000" b="1" dirty="0">
              <a:ln w="9525">
                <a:solidFill>
                  <a:schemeClr val="bg1"/>
                </a:solidFill>
                <a:prstDash val="solid"/>
              </a:ln>
              <a:solidFill>
                <a:srgbClr val="3E58AC"/>
              </a:solidFill>
              <a:effectLst>
                <a:outerShdw blurRad="12700" dist="38100" dir="2700000" algn="tl" rotWithShape="0">
                  <a:schemeClr val="accent4"/>
                </a:outerShdw>
              </a:effectLst>
            </a:endParaRPr>
          </a:p>
          <a:p>
            <a:pPr algn="ctr">
              <a:lnSpc>
                <a:spcPts val="9000"/>
              </a:lnSpc>
            </a:pPr>
            <a:r>
              <a:rPr lang="ja-JP" altLang="en-US" sz="6000" b="1" dirty="0">
                <a:ln w="9525">
                  <a:solidFill>
                    <a:schemeClr val="bg1"/>
                  </a:solidFill>
                  <a:prstDash val="solid"/>
                </a:ln>
                <a:solidFill>
                  <a:srgbClr val="3E58AC"/>
                </a:solidFill>
                <a:effectLst>
                  <a:outerShdw blurRad="12700" dist="38100" dir="2700000" algn="tl" rotWithShape="0">
                    <a:schemeClr val="accent4"/>
                  </a:outerShdw>
                </a:effectLst>
              </a:rPr>
              <a:t>復活</a:t>
            </a:r>
            <a:endParaRPr lang="en"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ja-JP" altLang="en-US" sz="4400" b="1" dirty="0">
                <a:ln/>
                <a:solidFill>
                  <a:schemeClr val="accent4">
                    <a:lumMod val="75000"/>
                  </a:schemeClr>
                </a:solidFill>
              </a:rPr>
              <a:t>復活の体</a:t>
            </a:r>
            <a:endParaRPr lang="en"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707886"/>
          </a:xfrm>
          <a:prstGeom prst="rect">
            <a:avLst/>
          </a:prstGeom>
          <a:noFill/>
        </p:spPr>
        <p:txBody>
          <a:bodyPr wrap="square">
            <a:spAutoFit/>
          </a:bodyPr>
          <a:lstStyle/>
          <a:p>
            <a:pPr algn="ctr"/>
            <a:r>
              <a:rPr lang="ja-JP" altLang="en-US" sz="2000" b="1" dirty="0">
                <a:solidFill>
                  <a:schemeClr val="accent3">
                    <a:lumMod val="20000"/>
                    <a:lumOff val="80000"/>
                  </a:schemeClr>
                </a:solidFill>
                <a:effectLst>
                  <a:outerShdw blurRad="38100" dist="38100" dir="2700000" algn="tl">
                    <a:srgbClr val="000000">
                      <a:alpha val="43137"/>
                    </a:srgbClr>
                  </a:outerShdw>
                </a:effectLst>
                <a:latin typeface="+mn-ea"/>
              </a:rPr>
              <a:t>死人の復活も、また同様である。朽ちるものでまかれ、朽ちないものによみがえり、</a:t>
            </a:r>
            <a:endParaRPr lang="en-US" altLang="ja-JP" sz="2000" b="1" dirty="0">
              <a:solidFill>
                <a:schemeClr val="accent3">
                  <a:lumMod val="20000"/>
                  <a:lumOff val="80000"/>
                </a:schemeClr>
              </a:solidFill>
              <a:effectLst>
                <a:outerShdw blurRad="38100" dist="38100" dir="2700000" algn="tl">
                  <a:srgbClr val="000000">
                    <a:alpha val="43137"/>
                  </a:srgbClr>
                </a:outerShdw>
              </a:effectLst>
              <a:latin typeface="+mn-ea"/>
            </a:endParaRPr>
          </a:p>
          <a:p>
            <a:pPr algn="ctr"/>
            <a:r>
              <a:rPr lang="en" sz="2000" b="1" dirty="0">
                <a:solidFill>
                  <a:schemeClr val="accent3">
                    <a:lumMod val="20000"/>
                    <a:lumOff val="80000"/>
                  </a:schemeClr>
                </a:solidFill>
                <a:effectLst>
                  <a:outerShdw blurRad="38100" dist="38100" dir="2700000" algn="tl">
                    <a:srgbClr val="000000">
                      <a:alpha val="43137"/>
                    </a:srgbClr>
                  </a:outerShdw>
                </a:effectLst>
                <a:latin typeface="+mn-ea"/>
              </a:rPr>
              <a:t>(1 </a:t>
            </a:r>
            <a:r>
              <a:rPr lang="ja-JP" altLang="en-US" sz="2000" b="1" dirty="0">
                <a:solidFill>
                  <a:schemeClr val="accent3">
                    <a:lumMod val="20000"/>
                    <a:lumOff val="80000"/>
                  </a:schemeClr>
                </a:solidFill>
                <a:effectLst>
                  <a:outerShdw blurRad="38100" dist="38100" dir="2700000" algn="tl">
                    <a:srgbClr val="000000">
                      <a:alpha val="43137"/>
                    </a:srgbClr>
                  </a:outerShdw>
                </a:effectLst>
                <a:latin typeface="+mn-ea"/>
              </a:rPr>
              <a:t>コリント</a:t>
            </a:r>
            <a:r>
              <a:rPr lang="en" sz="2000" b="1" dirty="0">
                <a:solidFill>
                  <a:schemeClr val="accent3">
                    <a:lumMod val="20000"/>
                    <a:lumOff val="80000"/>
                  </a:schemeClr>
                </a:solidFill>
                <a:effectLst>
                  <a:outerShdw blurRad="38100" dist="38100" dir="2700000" algn="tl">
                    <a:srgbClr val="000000">
                      <a:alpha val="43137"/>
                    </a:srgbClr>
                  </a:outerShdw>
                </a:effectLst>
                <a:latin typeface="+mn-ea"/>
              </a:rPr>
              <a:t>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809597255"/>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ja-JP" altLang="en-US" sz="2000" b="1" dirty="0"/>
              <a:t>復活した肉体に関する比喩：</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5960"/>
            <a:ext cx="5045399" cy="554062"/>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ja-JP" altLang="en-US" sz="1900" b="1" dirty="0">
                <a:solidFill>
                  <a:schemeClr val="tx1"/>
                </a:solidFill>
                <a:latin typeface="+mn-ea"/>
              </a:rPr>
              <a:t>現在の体と復活後の体にはどのような違いがあるのでしょうか？（</a:t>
            </a:r>
            <a:r>
              <a:rPr lang="en-US" altLang="ja-JP" sz="1900" b="1" dirty="0">
                <a:solidFill>
                  <a:schemeClr val="tx1"/>
                </a:solidFill>
                <a:latin typeface="+mn-ea"/>
              </a:rPr>
              <a:t>Ⅰ</a:t>
            </a:r>
            <a:r>
              <a:rPr lang="ja-JP" altLang="en-US" sz="1900" b="1" dirty="0">
                <a:solidFill>
                  <a:schemeClr val="tx1"/>
                </a:solidFill>
                <a:latin typeface="+mn-ea"/>
              </a:rPr>
              <a:t>コリ</a:t>
            </a:r>
            <a:r>
              <a:rPr lang="en-US" altLang="ja-JP" sz="1900" b="1" dirty="0">
                <a:solidFill>
                  <a:schemeClr val="tx1"/>
                </a:solidFill>
                <a:latin typeface="+mn-ea"/>
              </a:rPr>
              <a:t>15:42-44</a:t>
            </a:r>
            <a:r>
              <a:rPr lang="ja-JP" altLang="en-US" sz="1900" b="1" dirty="0">
                <a:solidFill>
                  <a:schemeClr val="tx1"/>
                </a:solidFill>
                <a:latin typeface="+mn-ea"/>
              </a:rPr>
              <a:t>）</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259670" y="5201774"/>
            <a:ext cx="6822664" cy="1631216"/>
          </a:xfrm>
          <a:prstGeom prst="rect">
            <a:avLst/>
          </a:prstGeom>
          <a:noFill/>
        </p:spPr>
        <p:txBody>
          <a:bodyPr wrap="square" rtlCol="0">
            <a:spAutoFit/>
          </a:bodyPr>
          <a:lstStyle/>
          <a:p>
            <a:pPr>
              <a:spcBef>
                <a:spcPts val="600"/>
              </a:spcBef>
            </a:pPr>
            <a:r>
              <a:rPr lang="ja-JP" altLang="en-US" sz="2000" b="1" dirty="0"/>
              <a:t>アダムは地上の体を持ち、第</a:t>
            </a:r>
            <a:r>
              <a:rPr lang="en-US" altLang="ja-JP" sz="2000" b="1" dirty="0"/>
              <a:t>2</a:t>
            </a:r>
            <a:r>
              <a:rPr lang="ja-JP" altLang="en-US" sz="2000" b="1" dirty="0"/>
              <a:t>のアダム［イエス］は天上の体を持っていました。復活の際、私たちの体はキリストの体と同じ姿に変えられます。つまり、朽ちることのない、栄光に満ちた、力強い、霊的な、天上の体となるのです（</a:t>
            </a:r>
            <a:r>
              <a:rPr lang="en-US" altLang="ja-JP" sz="2000" b="1" dirty="0"/>
              <a:t>1</a:t>
            </a:r>
            <a:r>
              <a:rPr lang="ja-JP" altLang="en-US" sz="2000" b="1" dirty="0"/>
              <a:t>コリ </a:t>
            </a:r>
            <a:r>
              <a:rPr lang="en-US" altLang="ja-JP" sz="2000" b="1" dirty="0"/>
              <a:t>15</a:t>
            </a:r>
            <a:r>
              <a:rPr lang="ja-JP" altLang="en-US" sz="2000" b="1" dirty="0"/>
              <a:t>：</a:t>
            </a:r>
            <a:r>
              <a:rPr lang="en-US" altLang="ja-JP" sz="2000" b="1" dirty="0"/>
              <a:t>45-49</a:t>
            </a:r>
            <a:r>
              <a:rPr lang="ja-JP" altLang="en-US" sz="2000" b="1" dirty="0"/>
              <a:t>）。</a:t>
            </a:r>
            <a:endParaRPr lang="en" sz="2000"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362433258"/>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ja-JP" altLang="en-US" sz="4400" b="1" dirty="0">
                <a:ln/>
                <a:solidFill>
                  <a:schemeClr val="accent4">
                    <a:lumMod val="75000"/>
                  </a:schemeClr>
                </a:solidFill>
              </a:rPr>
              <a:t>復活の体</a:t>
            </a:r>
            <a:endParaRPr lang="en" sz="44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707886"/>
          </a:xfrm>
          <a:prstGeom prst="rect">
            <a:avLst/>
          </a:prstGeom>
          <a:noFill/>
        </p:spPr>
        <p:txBody>
          <a:bodyPr wrap="square">
            <a:spAutoFit/>
          </a:bodyPr>
          <a:lstStyle/>
          <a:p>
            <a:pPr algn="ctr"/>
            <a:r>
              <a:rPr lang="ja-JP" altLang="en-US" sz="2000" b="1" dirty="0">
                <a:solidFill>
                  <a:schemeClr val="accent5">
                    <a:lumMod val="20000"/>
                    <a:lumOff val="80000"/>
                  </a:schemeClr>
                </a:solidFill>
                <a:effectLst>
                  <a:outerShdw blurRad="38100" dist="38100" dir="2700000" algn="tl">
                    <a:srgbClr val="000000">
                      <a:alpha val="43137"/>
                    </a:srgbClr>
                  </a:outerShdw>
                </a:effectLst>
                <a:latin typeface="+mn-ea"/>
              </a:rPr>
              <a:t>死人の復活も、また同様である。朽ちるものでまかれ、朽ちないものによみがえり、</a:t>
            </a:r>
            <a:endParaRPr lang="en-US" altLang="ja-JP" sz="2000" b="1" dirty="0">
              <a:solidFill>
                <a:schemeClr val="accent5">
                  <a:lumMod val="20000"/>
                  <a:lumOff val="80000"/>
                </a:schemeClr>
              </a:solidFill>
              <a:effectLst>
                <a:outerShdw blurRad="38100" dist="38100" dir="2700000" algn="tl">
                  <a:srgbClr val="000000">
                    <a:alpha val="43137"/>
                  </a:srgbClr>
                </a:outerShdw>
              </a:effectLst>
              <a:latin typeface="+mn-ea"/>
            </a:endParaRPr>
          </a:p>
          <a:p>
            <a:pPr algn="ctr"/>
            <a:r>
              <a:rPr lang="en" sz="2000" b="1" dirty="0">
                <a:solidFill>
                  <a:schemeClr val="accent5">
                    <a:lumMod val="20000"/>
                    <a:lumOff val="80000"/>
                  </a:schemeClr>
                </a:solidFill>
                <a:effectLst>
                  <a:outerShdw blurRad="38100" dist="38100" dir="2700000" algn="tl">
                    <a:srgbClr val="000000">
                      <a:alpha val="43137"/>
                    </a:srgbClr>
                  </a:outerShdw>
                </a:effectLst>
                <a:latin typeface="+mn-ea"/>
              </a:rPr>
              <a:t>(1 </a:t>
            </a:r>
            <a:r>
              <a:rPr lang="ja-JP" altLang="en-US" sz="2000" b="1" dirty="0">
                <a:solidFill>
                  <a:schemeClr val="accent5">
                    <a:lumMod val="20000"/>
                    <a:lumOff val="80000"/>
                  </a:schemeClr>
                </a:solidFill>
                <a:effectLst>
                  <a:outerShdw blurRad="38100" dist="38100" dir="2700000" algn="tl">
                    <a:srgbClr val="000000">
                      <a:alpha val="43137"/>
                    </a:srgbClr>
                  </a:outerShdw>
                </a:effectLst>
                <a:latin typeface="+mn-ea"/>
              </a:rPr>
              <a:t>コリント</a:t>
            </a:r>
            <a:r>
              <a:rPr lang="en" sz="2000" b="1" dirty="0">
                <a:solidFill>
                  <a:schemeClr val="accent5">
                    <a:lumMod val="20000"/>
                    <a:lumOff val="80000"/>
                  </a:schemeClr>
                </a:solidFill>
                <a:effectLst>
                  <a:outerShdw blurRad="38100" dist="38100" dir="2700000" algn="tl">
                    <a:srgbClr val="000000">
                      <a:alpha val="43137"/>
                    </a:srgbClr>
                  </a:outerShdw>
                </a:effectLst>
                <a:latin typeface="+mn-ea"/>
              </a:rPr>
              <a:t>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B8E732D5-807A-0547-59EE-34F7AD9A91C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154360-8495-4980-961E-0DE0068D6D17}"/>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私たちの体が完璧な姿へと</a:t>
            </a:r>
            <a:br>
              <a:rPr lang="en-US" altLang="ja-JP" b="1" dirty="0"/>
            </a:br>
            <a:r>
              <a:rPr lang="ja-JP" altLang="ja-JP" b="1" dirty="0"/>
              <a:t>変えられるという確信は、</a:t>
            </a:r>
            <a:br>
              <a:rPr lang="en-US" altLang="ja-JP" b="1" dirty="0"/>
            </a:br>
            <a:r>
              <a:rPr lang="ja-JP" altLang="ja-JP" b="1" dirty="0"/>
              <a:t>今日の肉体的限界に対して、 </a:t>
            </a:r>
            <a:br>
              <a:rPr lang="en-US" altLang="ja-JP" b="1" dirty="0"/>
            </a:br>
            <a:r>
              <a:rPr lang="ja-JP" altLang="ja-JP" b="1" dirty="0"/>
              <a:t>どのようにして私たちに</a:t>
            </a:r>
            <a:br>
              <a:rPr lang="en-US" altLang="ja-JP" b="1" dirty="0"/>
            </a:br>
            <a:r>
              <a:rPr lang="ja-JP" altLang="ja-JP" b="1" dirty="0"/>
              <a:t>回復力を与えてくれるのでしょうか。</a:t>
            </a:r>
            <a:endParaRPr kumimoji="1" lang="ja-JP" altLang="en-US" b="1" dirty="0"/>
          </a:p>
        </p:txBody>
      </p:sp>
    </p:spTree>
    <p:extLst>
      <p:ext uri="{BB962C8B-B14F-4D97-AF65-F5344CB8AC3E}">
        <p14:creationId xmlns:p14="http://schemas.microsoft.com/office/powerpoint/2010/main" val="290900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ja-JP" altLang="en-US" sz="4400" b="1" spc="600" dirty="0">
                <a:ln w="6600">
                  <a:solidFill>
                    <a:schemeClr val="accent2"/>
                  </a:solidFill>
                  <a:prstDash val="solid"/>
                </a:ln>
                <a:solidFill>
                  <a:srgbClr val="FFFFFF"/>
                </a:solidFill>
                <a:effectLst>
                  <a:outerShdw dist="38100" dir="2700000" algn="tl" rotWithShape="0">
                    <a:schemeClr val="accent2"/>
                  </a:outerShdw>
                </a:effectLst>
              </a:rPr>
              <a:t>死に対する最終的な勝利</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474474" y="627239"/>
            <a:ext cx="10940028" cy="707886"/>
          </a:xfrm>
          <a:prstGeom prst="rect">
            <a:avLst/>
          </a:prstGeom>
          <a:noFill/>
        </p:spPr>
        <p:txBody>
          <a:bodyPr wrap="square">
            <a:spAutoFit/>
          </a:bodyPr>
          <a:lstStyle/>
          <a:p>
            <a:pPr algn="ctr"/>
            <a:r>
              <a:rPr lang="ja-JP" altLang="en-US" sz="2000" b="1" dirty="0">
                <a:solidFill>
                  <a:schemeClr val="tx2">
                    <a:lumMod val="20000"/>
                    <a:lumOff val="80000"/>
                  </a:schemeClr>
                </a:solidFill>
                <a:effectLst>
                  <a:outerShdw blurRad="38100" dist="38100" dir="2700000" algn="tl">
                    <a:srgbClr val="000000">
                      <a:alpha val="43137"/>
                    </a:srgbClr>
                  </a:outerShdw>
                </a:effectLst>
                <a:latin typeface="+mn-ea"/>
              </a:rPr>
              <a:t>ここで、あなたがたに奥義を告げよう。わたしたちすべては、眠り続けるのではない。　　　終りのラッパの響きと共に、またたく間に、一瞬にして変えられる。</a:t>
            </a:r>
            <a:r>
              <a:rPr lang="en" sz="2000" b="1" dirty="0">
                <a:solidFill>
                  <a:schemeClr val="tx2">
                    <a:lumMod val="20000"/>
                    <a:lumOff val="80000"/>
                  </a:schemeClr>
                </a:solidFill>
                <a:effectLst>
                  <a:outerShdw blurRad="38100" dist="38100" dir="2700000" algn="tl">
                    <a:srgbClr val="000000">
                      <a:alpha val="43137"/>
                    </a:srgbClr>
                  </a:outerShdw>
                </a:effectLst>
                <a:latin typeface="+mn-ea"/>
              </a:rPr>
              <a:t>      (1 </a:t>
            </a:r>
            <a:r>
              <a:rPr lang="ja-JP" altLang="en-US" sz="2000" b="1" dirty="0">
                <a:solidFill>
                  <a:schemeClr val="tx2">
                    <a:lumMod val="20000"/>
                    <a:lumOff val="80000"/>
                  </a:schemeClr>
                </a:solidFill>
                <a:effectLst>
                  <a:outerShdw blurRad="38100" dist="38100" dir="2700000" algn="tl">
                    <a:srgbClr val="000000">
                      <a:alpha val="43137"/>
                    </a:srgbClr>
                  </a:outerShdw>
                </a:effectLst>
                <a:latin typeface="+mn-ea"/>
              </a:rPr>
              <a:t>コリント</a:t>
            </a:r>
            <a:r>
              <a:rPr lang="en" sz="2000" b="1" dirty="0">
                <a:solidFill>
                  <a:schemeClr val="tx2">
                    <a:lumMod val="20000"/>
                    <a:lumOff val="80000"/>
                  </a:schemeClr>
                </a:solidFill>
                <a:effectLst>
                  <a:outerShdw blurRad="38100" dist="38100" dir="2700000" algn="tl">
                    <a:srgbClr val="000000">
                      <a:alpha val="43137"/>
                    </a:srgbClr>
                  </a:outerShdw>
                </a:effectLst>
                <a:latin typeface="+mn-ea"/>
              </a:rPr>
              <a:t> 15:51)</a:t>
            </a:r>
            <a:endParaRPr lang="es-ES" sz="2000" b="1" dirty="0">
              <a:solidFill>
                <a:schemeClr val="tx2">
                  <a:lumMod val="20000"/>
                  <a:lumOff val="80000"/>
                </a:schemeClr>
              </a:solidFill>
              <a:effectLst>
                <a:outerShdw blurRad="38100" dist="38100" dir="2700000" algn="tl">
                  <a:srgbClr val="000000">
                    <a:alpha val="43137"/>
                  </a:srgbClr>
                </a:outerShdw>
              </a:effectLst>
              <a:latin typeface="+mn-ea"/>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261884"/>
          </a:xfrm>
          <a:prstGeom prst="rect">
            <a:avLst/>
          </a:prstGeom>
          <a:noFill/>
        </p:spPr>
        <p:txBody>
          <a:bodyPr wrap="square" rtlCol="0">
            <a:spAutoFit/>
          </a:bodyPr>
          <a:lstStyle/>
          <a:p>
            <a:pPr>
              <a:spcBef>
                <a:spcPts val="600"/>
              </a:spcBef>
            </a:pPr>
            <a:r>
              <a:rPr lang="ja-JP" altLang="en-US" sz="1900" b="1" dirty="0">
                <a:latin typeface="+mn-ea"/>
              </a:rPr>
              <a:t>パウロは、復活の時やその時に私たちの体に何が起こるかについて述べる前に、「血肉は神の国を継ぐことができない」（</a:t>
            </a:r>
            <a:r>
              <a:rPr lang="en-US" altLang="ja-JP" sz="1900" b="1" dirty="0">
                <a:latin typeface="+mn-ea"/>
              </a:rPr>
              <a:t>1</a:t>
            </a:r>
            <a:r>
              <a:rPr lang="ja-JP" altLang="en-US" sz="1900" b="1" dirty="0">
                <a:latin typeface="+mn-ea"/>
              </a:rPr>
              <a:t>コリ </a:t>
            </a:r>
            <a:r>
              <a:rPr lang="en-US" altLang="ja-JP" sz="1900" b="1" dirty="0">
                <a:latin typeface="+mn-ea"/>
              </a:rPr>
              <a:t>15</a:t>
            </a:r>
            <a:r>
              <a:rPr lang="ja-JP" altLang="en-US" sz="1900" b="1" dirty="0">
                <a:latin typeface="+mn-ea"/>
              </a:rPr>
              <a:t>：</a:t>
            </a:r>
            <a:r>
              <a:rPr lang="en-US" altLang="ja-JP" sz="1900" b="1" dirty="0">
                <a:latin typeface="+mn-ea"/>
              </a:rPr>
              <a:t>50</a:t>
            </a:r>
            <a:r>
              <a:rPr lang="ja-JP" altLang="en-US" sz="1900" b="1" dirty="0">
                <a:latin typeface="+mn-ea"/>
              </a:rPr>
              <a:t>）と語っています。これは、復活後には物理的な体を持たないという意味なのでしょうか。</a:t>
            </a:r>
            <a:endParaRPr lang="en" sz="1900" b="1" dirty="0">
              <a:latin typeface="+mn-ea"/>
            </a:endParaRP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247861" y="4453828"/>
            <a:ext cx="2438580"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833763"/>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470113"/>
            <a:ext cx="7237708" cy="969496"/>
          </a:xfrm>
          <a:prstGeom prst="rect">
            <a:avLst/>
          </a:prstGeom>
          <a:noFill/>
        </p:spPr>
        <p:txBody>
          <a:bodyPr wrap="square">
            <a:spAutoFit/>
          </a:bodyPr>
          <a:lstStyle/>
          <a:p>
            <a:pPr>
              <a:spcBef>
                <a:spcPts val="600"/>
              </a:spcBef>
            </a:pPr>
            <a:r>
              <a:rPr lang="ja-JP" altLang="en-US" sz="1900" b="1" dirty="0">
                <a:latin typeface="+mn-ea"/>
              </a:rPr>
              <a:t>再臨の際、朽ちるべき体は、イエスが復活された時の体のように、朽ちることのない体へと変えられます（</a:t>
            </a:r>
            <a:r>
              <a:rPr lang="en-US" altLang="ja-JP" sz="1900" b="1" dirty="0">
                <a:latin typeface="+mn-ea"/>
              </a:rPr>
              <a:t>1</a:t>
            </a:r>
            <a:r>
              <a:rPr lang="ja-JP" altLang="en-US" sz="1900" b="1" dirty="0">
                <a:latin typeface="+mn-ea"/>
              </a:rPr>
              <a:t>コリ </a:t>
            </a:r>
            <a:r>
              <a:rPr lang="en-US" altLang="ja-JP" sz="1900" b="1" dirty="0">
                <a:latin typeface="+mn-ea"/>
              </a:rPr>
              <a:t>15</a:t>
            </a:r>
            <a:r>
              <a:rPr lang="ja-JP" altLang="en-US" sz="1900" b="1" dirty="0">
                <a:latin typeface="+mn-ea"/>
              </a:rPr>
              <a:t>：</a:t>
            </a:r>
            <a:r>
              <a:rPr lang="en-US" altLang="ja-JP" sz="1900" b="1" dirty="0">
                <a:latin typeface="+mn-ea"/>
              </a:rPr>
              <a:t>51-55</a:t>
            </a:r>
            <a:r>
              <a:rPr lang="ja-JP" altLang="en-US" sz="1900" b="1" dirty="0">
                <a:latin typeface="+mn-ea"/>
              </a:rPr>
              <a:t>、ルカ </a:t>
            </a:r>
            <a:r>
              <a:rPr lang="en-US" altLang="ja-JP" sz="1900" b="1" dirty="0">
                <a:latin typeface="+mn-ea"/>
              </a:rPr>
              <a:t>24</a:t>
            </a:r>
            <a:r>
              <a:rPr lang="ja-JP" altLang="en-US" sz="1900" b="1" dirty="0">
                <a:latin typeface="+mn-ea"/>
              </a:rPr>
              <a:t>：</a:t>
            </a:r>
            <a:r>
              <a:rPr lang="en-US" altLang="ja-JP" sz="1900" b="1" dirty="0">
                <a:latin typeface="+mn-ea"/>
              </a:rPr>
              <a:t>36-40</a:t>
            </a:r>
            <a:r>
              <a:rPr lang="ja-JP" altLang="en-US" sz="1900" b="1" dirty="0">
                <a:latin typeface="+mn-ea"/>
              </a:rPr>
              <a:t>）。</a:t>
            </a:r>
            <a:endParaRPr lang="en" sz="1900" b="1" dirty="0">
              <a:latin typeface="+mn-ea"/>
            </a:endParaRP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07816"/>
            <a:ext cx="8179484" cy="1846659"/>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「血肉」という表現は、常に「人間」の同義語として用いられています（マタ</a:t>
            </a:r>
            <a:r>
              <a:rPr lang="en-US" altLang="ja-JP" sz="1900" b="1" dirty="0">
                <a:solidFill>
                  <a:prstClr val="black"/>
                </a:solidFill>
                <a:latin typeface="+mn-ea"/>
              </a:rPr>
              <a:t>16:17</a:t>
            </a:r>
            <a:r>
              <a:rPr lang="ja-JP" altLang="en-US" sz="1900" b="1" dirty="0">
                <a:solidFill>
                  <a:prstClr val="black"/>
                </a:solidFill>
                <a:latin typeface="+mn-ea"/>
              </a:rPr>
              <a:t>、ガラ</a:t>
            </a:r>
            <a:r>
              <a:rPr lang="en-US" altLang="ja-JP" sz="1900" b="1" dirty="0">
                <a:solidFill>
                  <a:prstClr val="black"/>
                </a:solidFill>
                <a:latin typeface="+mn-ea"/>
              </a:rPr>
              <a:t>1:16</a:t>
            </a:r>
            <a:r>
              <a:rPr lang="ja-JP" altLang="en-US" sz="1900" b="1" dirty="0">
                <a:solidFill>
                  <a:prstClr val="black"/>
                </a:solidFill>
                <a:latin typeface="+mn-ea"/>
              </a:rPr>
              <a:t>、エフェ</a:t>
            </a:r>
            <a:r>
              <a:rPr lang="en-US" altLang="ja-JP" sz="1900" b="1" dirty="0">
                <a:solidFill>
                  <a:prstClr val="black"/>
                </a:solidFill>
                <a:latin typeface="+mn-ea"/>
              </a:rPr>
              <a:t>6:12</a:t>
            </a:r>
            <a:r>
              <a:rPr lang="ja-JP" altLang="en-US" sz="1900" b="1" dirty="0">
                <a:solidFill>
                  <a:prstClr val="black"/>
                </a:solidFill>
                <a:latin typeface="+mn-ea"/>
              </a:rPr>
              <a:t>、ヘブ</a:t>
            </a:r>
            <a:r>
              <a:rPr lang="en-US" altLang="ja-JP" sz="1900" b="1" dirty="0">
                <a:solidFill>
                  <a:prstClr val="black"/>
                </a:solidFill>
                <a:latin typeface="+mn-ea"/>
              </a:rPr>
              <a:t>2:14</a:t>
            </a:r>
            <a:r>
              <a:rPr lang="ja-JP" altLang="en-US" sz="1900" b="1" dirty="0">
                <a:solidFill>
                  <a:prstClr val="black"/>
                </a:solidFill>
                <a:latin typeface="+mn-ea"/>
              </a:rPr>
              <a:t>）。ここでパウロは対比を行っています。すなわち、地上の住人は「朽ちるもの」であり、天の　住人は「朽ちないもの」である、ということです。私たちは今、朽ちゆく体をまとっており、それゆえに、その体を天に携えていくことはできないのです。</a:t>
            </a:r>
            <a:endParaRPr kumimoji="0" lang="en" sz="1900" b="1" i="0" u="none" strike="noStrike" kern="1200" cap="none" spc="0" normalizeH="0" baseline="0" noProof="0" dirty="0">
              <a:ln>
                <a:noFill/>
              </a:ln>
              <a:solidFill>
                <a:prstClr val="black"/>
              </a:solidFill>
              <a:effectLst/>
              <a:uLnTx/>
              <a:uFillTx/>
              <a:latin typeface="+mn-ea"/>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5381" y="5454499"/>
            <a:ext cx="7186734"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イエスにあって眠った者たちにとっては、ほんの一瞬が過ぎ　　去ったように感じられることでしょう。つい先ほどまで死の　　冷たさを感じていた彼らは、今や、来られるイエスの姿を目の　当たりにしているのです（</a:t>
            </a:r>
            <a:r>
              <a:rPr lang="en-US" altLang="ja-JP" sz="1900" b="1" dirty="0">
                <a:solidFill>
                  <a:prstClr val="black"/>
                </a:solidFill>
                <a:latin typeface="+mn-ea"/>
              </a:rPr>
              <a:t>Ⅰ</a:t>
            </a:r>
            <a:r>
              <a:rPr lang="ja-JP" altLang="en-US" sz="1900" b="1" dirty="0">
                <a:solidFill>
                  <a:prstClr val="black"/>
                </a:solidFill>
                <a:latin typeface="+mn-ea"/>
              </a:rPr>
              <a:t>コリ</a:t>
            </a:r>
            <a:r>
              <a:rPr lang="en-US" altLang="ja-JP" sz="1900" b="1" dirty="0">
                <a:solidFill>
                  <a:prstClr val="black"/>
                </a:solidFill>
                <a:latin typeface="+mn-ea"/>
              </a:rPr>
              <a:t>15:52</a:t>
            </a:r>
            <a:r>
              <a:rPr lang="ja-JP" altLang="en-US" sz="1900" b="1" dirty="0">
                <a:solidFill>
                  <a:prstClr val="black"/>
                </a:solidFill>
                <a:latin typeface="+mn-ea"/>
              </a:rPr>
              <a:t>）。</a:t>
            </a:r>
            <a:endParaRPr kumimoji="0" lang="en"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5B92ABA1-802C-3452-609D-B91438A07DC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596E68B-BD49-0205-9A4F-BF73D87873D6}"/>
              </a:ext>
            </a:extLst>
          </p:cNvPr>
          <p:cNvSpPr>
            <a:spLocks noGrp="1"/>
          </p:cNvSpPr>
          <p:nvPr>
            <p:ph type="title"/>
          </p:nvPr>
        </p:nvSpPr>
        <p:spPr>
          <a:xfrm>
            <a:off x="283464" y="2766218"/>
            <a:ext cx="11704320" cy="1325563"/>
          </a:xfrm>
        </p:spPr>
        <p:txBody>
          <a:bodyPr>
            <a:normAutofit fontScale="90000"/>
          </a:bodyPr>
          <a:lstStyle/>
          <a:p>
            <a:pPr algn="ctr"/>
            <a:r>
              <a:rPr lang="ja-JP" altLang="ja-JP" b="1" dirty="0"/>
              <a:t>人生がいかに早く過ぎ去るかを</a:t>
            </a:r>
            <a:br>
              <a:rPr lang="en-US" altLang="ja-JP" b="1" dirty="0"/>
            </a:br>
            <a:r>
              <a:rPr lang="ja-JP" altLang="ja-JP" b="1" dirty="0"/>
              <a:t>嘆いたことのない人がいるでしょうか。</a:t>
            </a:r>
            <a:br>
              <a:rPr lang="en-US" altLang="ja-JP" b="1" dirty="0"/>
            </a:br>
            <a:r>
              <a:rPr lang="ja-JP" altLang="ja-JP" b="1" dirty="0"/>
              <a:t>私たちは、イ エスの再臨も</a:t>
            </a:r>
            <a:br>
              <a:rPr lang="en-US" altLang="ja-JP" b="1" dirty="0"/>
            </a:br>
            <a:r>
              <a:rPr lang="ja-JP" altLang="ja-JP" b="1" dirty="0"/>
              <a:t>それくらい早く感じることでしょう。</a:t>
            </a:r>
            <a:br>
              <a:rPr lang="en-US" altLang="ja-JP" b="1" dirty="0"/>
            </a:br>
            <a:r>
              <a:rPr lang="ja-JP" altLang="ja-JP" b="1" dirty="0"/>
              <a:t>こんな考えは、「遅れ」と見なされ ていることをよりよく受け入れるうえで、いかに役立ちますか。 </a:t>
            </a:r>
            <a:endParaRPr kumimoji="1" lang="ja-JP" altLang="en-US" b="1" dirty="0"/>
          </a:p>
        </p:txBody>
      </p:sp>
    </p:spTree>
    <p:extLst>
      <p:ext uri="{BB962C8B-B14F-4D97-AF65-F5344CB8AC3E}">
        <p14:creationId xmlns:p14="http://schemas.microsoft.com/office/powerpoint/2010/main" val="393101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497883" y="0"/>
            <a:ext cx="11196234" cy="1569660"/>
          </a:xfrm>
          <a:prstGeom prst="rect">
            <a:avLst/>
          </a:prstGeom>
          <a:noFill/>
        </p:spPr>
        <p:txBody>
          <a:bodyPr wrap="square">
            <a:spAutoFit/>
          </a:bodyPr>
          <a:lstStyle/>
          <a:p>
            <a:pPr lvl="0" algn="ctr">
              <a:defRPr/>
            </a:pPr>
            <a:r>
              <a:rPr lang="ja-JP" altLang="en-US" sz="2400" b="1" dirty="0">
                <a:solidFill>
                  <a:prstClr val="white"/>
                </a:solidFill>
                <a:effectLst>
                  <a:glow rad="165100">
                    <a:srgbClr val="4296B4"/>
                  </a:glow>
                </a:effectLst>
                <a:latin typeface="Comic Sans MS" panose="030F0702030302020204" pitchFamily="66" charset="0"/>
              </a:rPr>
              <a:t>もしキリストがよみがえらなかったとしたら、わたしたちの宣教はむなしく、　あなたがたの信仰もまたむなしい。・・・もしキリストがよみがえらなかった　とすれば、あなたがたの信仰は空虚なものとなり、あなたがたは、いまなお　　　罪の中にいることになろう。　　　　　　　　　</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コリント</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17</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口語訳</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14FBD21-8F6C-BEB1-D705-B66D7B6DAB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4F86F4F-CB17-B8D8-7881-CB6CA16160E8}"/>
              </a:ext>
            </a:extLst>
          </p:cNvPr>
          <p:cNvSpPr txBox="1"/>
          <p:nvPr/>
        </p:nvSpPr>
        <p:spPr>
          <a:xfrm>
            <a:off x="368595" y="1699132"/>
            <a:ext cx="11823405"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「イエスの復活は、キリストにあって眠るすべての者の最終的な復活の模範でした。救い主の復活した御体、その振る舞い、言葉の抑揚は、すべて弟子たちにとって　　馴染み深いものでした。同様に、イエスにあって眠る者たちも再びよみがえる　　　でしょう。私たちは、弟子たちがイエスを知ったのと同じように、友人たちを知る　ようになるでしょう。たとえこの世の生涯において、彼らが身体に障害を抱えて　　いたり、病に苦しんでいたり、容姿が損なわれていたとしても、復活し栄光に　　　包まれた体においては、その個人のアイデンティティは完全に保たれ、私たちは、　イエスの御顔から放たれる光に照らされて輝くその顔の中に、愛する人々の面影を　認めることになるのです。」</a:t>
            </a:r>
            <a:endParaRPr kumimoji="0" lang="e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CB8DF7C1-7022-3E8D-1A53-4DBC5A21A467}"/>
              </a:ext>
            </a:extLst>
          </p:cNvPr>
          <p:cNvSpPr txBox="1"/>
          <p:nvPr/>
        </p:nvSpPr>
        <p:spPr>
          <a:xfrm>
            <a:off x="7025142" y="669852"/>
            <a:ext cx="5068054"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The Faith I Live By, June 23</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（非公式訳）</a:t>
            </a:r>
            <a:endPar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937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497882" y="0"/>
            <a:ext cx="11513303" cy="1569660"/>
          </a:xfrm>
          <a:prstGeom prst="rect">
            <a:avLst/>
          </a:prstGeom>
          <a:noFill/>
        </p:spPr>
        <p:txBody>
          <a:bodyPr wrap="square">
            <a:spAutoFit/>
          </a:bodyPr>
          <a:lstStyle/>
          <a:p>
            <a:pPr lvl="0" algn="ctr">
              <a:defRPr/>
            </a:pPr>
            <a:r>
              <a:rPr lang="ja-JP" altLang="en-US" sz="2400" b="1" dirty="0">
                <a:solidFill>
                  <a:prstClr val="white"/>
                </a:solidFill>
                <a:effectLst>
                  <a:glow rad="165100">
                    <a:srgbClr val="4296B4"/>
                  </a:glow>
                </a:effectLst>
                <a:latin typeface="Comic Sans MS" panose="030F0702030302020204" pitchFamily="66" charset="0"/>
              </a:rPr>
              <a:t>そして、キリストが復活しなかったのなら、わたしたちの宣教は無駄であるし、　あなたがたの信仰も無駄です。・・・そして、キリストが復活しなかったのなら、あなたがたの信仰はむなしく、あなたがたは今もなお罪の中にあることになります。　　　　　　　　　　　　</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ja-JP" alt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endParaRPr kumimoji="0" lang="en-US" altLang="ja-J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a:p>
            <a:pPr lvl="0" algn="ctr">
              <a:defRPr/>
            </a:pPr>
            <a:r>
              <a:rPr lang="ja-JP" altLang="en-US" sz="2400" b="1" dirty="0">
                <a:solidFill>
                  <a:prstClr val="white"/>
                </a:solidFill>
                <a:effectLst>
                  <a:glow rad="165100">
                    <a:srgbClr val="4296B4"/>
                  </a:glow>
                </a:effectLst>
                <a:latin typeface="Comic Sans MS" panose="030F0702030302020204" pitchFamily="66" charset="0"/>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コリント</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17</a:t>
            </a:r>
            <a:r>
              <a:rPr kumimoji="0" lang="ja-JP" altLang="en-U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新共同訳</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3301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4183249847"/>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50774"/>
            <a:ext cx="10015538" cy="969496"/>
          </a:xfrm>
          <a:prstGeom prst="rect">
            <a:avLst/>
          </a:prstGeom>
          <a:noFill/>
        </p:spPr>
        <p:txBody>
          <a:bodyPr wrap="square" rtlCol="0">
            <a:spAutoFit/>
          </a:bodyPr>
          <a:lstStyle/>
          <a:p>
            <a:pPr>
              <a:spcBef>
                <a:spcPts val="600"/>
              </a:spcBef>
            </a:pPr>
            <a:r>
              <a:rPr lang="ja-JP" altLang="en-US" sz="1900" b="1" dirty="0"/>
              <a:t>プラトンの説に基づくギリシア哲学によれば、本質的に悪である肉体は、不滅の魂の牢獄にすぎません。こうした考え方に照らすと、ギリシア人やローマ人にとって、肉体の復活はどのような意味を持っていたのでしょうか。</a:t>
            </a:r>
            <a:endParaRPr lang="en" sz="1900" b="1" dirty="0"/>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67438" y="1271044"/>
            <a:ext cx="6965932" cy="969496"/>
          </a:xfrm>
          <a:prstGeom prst="rect">
            <a:avLst/>
          </a:prstGeom>
          <a:noFill/>
        </p:spPr>
        <p:txBody>
          <a:bodyPr wrap="square">
            <a:spAutoFit/>
          </a:bodyPr>
          <a:lstStyle/>
          <a:p>
            <a:pPr>
              <a:spcBef>
                <a:spcPts val="600"/>
              </a:spcBef>
            </a:pPr>
            <a:r>
              <a:rPr lang="ja-JP" altLang="en-US" sz="1900" b="1" dirty="0"/>
              <a:t>こうした理由から、コリントの教会の一部の人々は、復活の　存在を否定していました。パウロは、コリント人への手紙第一の</a:t>
            </a:r>
            <a:r>
              <a:rPr lang="en-US" altLang="ja-JP" sz="1900" b="1" dirty="0"/>
              <a:t>15</a:t>
            </a:r>
            <a:r>
              <a:rPr lang="ja-JP" altLang="en-US" sz="1900" b="1" dirty="0"/>
              <a:t>章で、この問題を取り上げています。</a:t>
            </a:r>
            <a:endParaRPr lang="en" sz="1900" b="1" dirty="0"/>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67438" y="2344125"/>
            <a:ext cx="6893109" cy="969496"/>
          </a:xfrm>
          <a:prstGeom prst="rect">
            <a:avLst/>
          </a:prstGeom>
          <a:noFill/>
        </p:spPr>
        <p:txBody>
          <a:bodyPr wrap="square">
            <a:spAutoFit/>
          </a:bodyPr>
          <a:lstStyle/>
          <a:p>
            <a:pPr lvl="0">
              <a:spcBef>
                <a:spcPts val="600"/>
              </a:spcBef>
              <a:defRPr/>
            </a:pPr>
            <a:r>
              <a:rPr lang="ja-JP" altLang="en-US" sz="1900" b="1" dirty="0"/>
              <a:t>これは決して些細なことではありません。復活は救いと密接に結びついているのです。もし復活がないのなら</a:t>
            </a:r>
            <a:r>
              <a:rPr lang="en-US" altLang="ja-JP" sz="1900" b="1" dirty="0"/>
              <a:t>……</a:t>
            </a:r>
            <a:r>
              <a:rPr lang="ja-JP" altLang="en-US" sz="1900" b="1" dirty="0"/>
              <a:t>福音を　宣べ伝えることに、一体何の意味があるというのでしょうか。</a:t>
            </a:r>
            <a:endParaRPr lang="en" sz="1900" b="1" dirty="0"/>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333544" y="1687348"/>
            <a:ext cx="6140486" cy="34803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ja-JP" altLang="en-US" sz="6000" b="1" dirty="0">
                <a:ln w="9525">
                  <a:solidFill>
                    <a:schemeClr val="bg1"/>
                  </a:solidFill>
                  <a:prstDash val="solid"/>
                </a:ln>
                <a:solidFill>
                  <a:srgbClr val="3D9D78"/>
                </a:solidFill>
                <a:effectLst>
                  <a:outerShdw blurRad="12700" dist="38100" dir="2700000" algn="tl" rotWithShape="0">
                    <a:schemeClr val="accent4"/>
                  </a:outerShdw>
                </a:effectLst>
              </a:rPr>
              <a:t>キリストの</a:t>
            </a:r>
            <a:endParaRPr lang="en-US" altLang="ja-JP" sz="6000" b="1" dirty="0">
              <a:ln w="9525">
                <a:solidFill>
                  <a:schemeClr val="bg1"/>
                </a:solidFill>
                <a:prstDash val="solid"/>
              </a:ln>
              <a:solidFill>
                <a:srgbClr val="3D9D78"/>
              </a:solidFill>
              <a:effectLst>
                <a:outerShdw blurRad="12700" dist="38100" dir="2700000" algn="tl" rotWithShape="0">
                  <a:schemeClr val="accent4"/>
                </a:outerShdw>
              </a:effectLst>
            </a:endParaRPr>
          </a:p>
          <a:p>
            <a:pPr algn="ctr">
              <a:lnSpc>
                <a:spcPts val="9000"/>
              </a:lnSpc>
            </a:pPr>
            <a:r>
              <a:rPr lang="ja-JP" altLang="en-US" sz="6000" b="1" dirty="0">
                <a:ln w="9525">
                  <a:solidFill>
                    <a:schemeClr val="bg1"/>
                  </a:solidFill>
                  <a:prstDash val="solid"/>
                </a:ln>
                <a:solidFill>
                  <a:srgbClr val="3D9D78"/>
                </a:solidFill>
                <a:effectLst>
                  <a:outerShdw blurRad="12700" dist="38100" dir="2700000" algn="tl" rotWithShape="0">
                    <a:schemeClr val="accent4"/>
                  </a:outerShdw>
                </a:effectLst>
              </a:rPr>
              <a:t>復活は</a:t>
            </a:r>
            <a:endParaRPr lang="en-US" altLang="ja-JP" sz="6000" b="1" dirty="0">
              <a:ln w="9525">
                <a:solidFill>
                  <a:schemeClr val="bg1"/>
                </a:solidFill>
                <a:prstDash val="solid"/>
              </a:ln>
              <a:solidFill>
                <a:srgbClr val="3D9D78"/>
              </a:solidFill>
              <a:effectLst>
                <a:outerShdw blurRad="12700" dist="38100" dir="2700000" algn="tl" rotWithShape="0">
                  <a:schemeClr val="accent4"/>
                </a:outerShdw>
              </a:effectLst>
            </a:endParaRPr>
          </a:p>
          <a:p>
            <a:pPr algn="ctr">
              <a:lnSpc>
                <a:spcPts val="9000"/>
              </a:lnSpc>
            </a:pPr>
            <a:r>
              <a:rPr lang="ja-JP" altLang="en-US" sz="6000" b="1" dirty="0">
                <a:ln w="9525">
                  <a:solidFill>
                    <a:schemeClr val="bg1"/>
                  </a:solidFill>
                  <a:prstDash val="solid"/>
                </a:ln>
                <a:solidFill>
                  <a:srgbClr val="3D9D78"/>
                </a:solidFill>
                <a:effectLst>
                  <a:outerShdw blurRad="12700" dist="38100" dir="2700000" algn="tl" rotWithShape="0">
                    <a:schemeClr val="accent4"/>
                  </a:outerShdw>
                </a:effectLst>
              </a:rPr>
              <a:t>歴史的事実</a:t>
            </a:r>
            <a:endParaRPr lang="en"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ja-JP" altLang="en-U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キリストの復活を宣べ伝える</a:t>
            </a:r>
            <a:endPar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923330"/>
          </a:xfrm>
          <a:prstGeom prst="rect">
            <a:avLst/>
          </a:prstGeom>
          <a:noFill/>
        </p:spPr>
        <p:txBody>
          <a:bodyPr wrap="square">
            <a:spAutoFit/>
          </a:bodyPr>
          <a:lstStyle/>
          <a:p>
            <a:pPr algn="ctr"/>
            <a:r>
              <a:rPr lang="ja-JP" alt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わたしが最も大事なこととしてあなたがたに伝えたのは、わたし自身も受けたことであった。すなわちキリストが、聖書に書いてあるとおり、わたしたちの罪のために死んだこと、そして葬られたこと、聖書に書いてあるとおり、　三日目によみがえったこと、</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ja-JP" altLang="en-U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コリント</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154226" y="1625570"/>
            <a:ext cx="8901031" cy="677108"/>
          </a:xfrm>
          <a:prstGeom prst="rect">
            <a:avLst/>
          </a:prstGeom>
          <a:noFill/>
        </p:spPr>
        <p:txBody>
          <a:bodyPr wrap="square" rtlCol="0">
            <a:spAutoFit/>
          </a:bodyPr>
          <a:lstStyle/>
          <a:p>
            <a:pPr>
              <a:spcBef>
                <a:spcPts val="600"/>
              </a:spcBef>
            </a:pPr>
            <a:r>
              <a:rPr lang="ja-JP" altLang="en-US" sz="1900" b="1" dirty="0">
                <a:latin typeface="+mn-ea"/>
              </a:rPr>
              <a:t>コリントの信徒たちが抱いていた復活に関する疑問を取り上げる前に、パウロは彼らに、福音がいかにして働くものかを思い起こさせています（</a:t>
            </a:r>
            <a:r>
              <a:rPr lang="en-US" altLang="ja-JP" sz="1900" b="1" dirty="0">
                <a:latin typeface="+mn-ea"/>
              </a:rPr>
              <a:t>1</a:t>
            </a:r>
            <a:r>
              <a:rPr lang="ja-JP" altLang="en-US" sz="1900" b="1" dirty="0">
                <a:latin typeface="+mn-ea"/>
              </a:rPr>
              <a:t>コリ </a:t>
            </a:r>
            <a:r>
              <a:rPr lang="en-US" altLang="ja-JP" sz="1900" b="1" dirty="0">
                <a:latin typeface="+mn-ea"/>
              </a:rPr>
              <a:t>15:1,2</a:t>
            </a:r>
            <a:r>
              <a:rPr lang="ja-JP" altLang="en-US" sz="1900" b="1" dirty="0">
                <a:latin typeface="+mn-ea"/>
              </a:rPr>
              <a:t>）。</a:t>
            </a:r>
            <a:endParaRPr lang="en" sz="1900" b="1" dirty="0">
              <a:latin typeface="+mn-ea"/>
            </a:endParaRP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1524823142"/>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61992" y="3014830"/>
            <a:ext cx="8734425" cy="384721"/>
          </a:xfrm>
          <a:prstGeom prst="rect">
            <a:avLst/>
          </a:prstGeom>
          <a:noFill/>
        </p:spPr>
        <p:txBody>
          <a:bodyPr wrap="square" rtlCol="0">
            <a:spAutoFit/>
          </a:bodyPr>
          <a:lstStyle/>
          <a:p>
            <a:pPr>
              <a:spcBef>
                <a:spcPts val="600"/>
              </a:spcBef>
            </a:pPr>
            <a:r>
              <a:rPr lang="ja-JP" altLang="en-US" sz="1900" b="1" dirty="0">
                <a:latin typeface="+mn-ea"/>
              </a:rPr>
              <a:t>では、宣べ伝えられている福音とは何でしょうか。（</a:t>
            </a:r>
            <a:r>
              <a:rPr lang="en-US" altLang="ja-JP" sz="1900" b="1" dirty="0">
                <a:latin typeface="+mn-ea"/>
              </a:rPr>
              <a:t>1</a:t>
            </a:r>
            <a:r>
              <a:rPr lang="ja-JP" altLang="en-US" sz="1900" b="1" dirty="0">
                <a:latin typeface="+mn-ea"/>
              </a:rPr>
              <a:t>コリ </a:t>
            </a:r>
            <a:r>
              <a:rPr lang="en-US" altLang="ja-JP" sz="1900" b="1" dirty="0">
                <a:latin typeface="+mn-ea"/>
              </a:rPr>
              <a:t>15:3-4</a:t>
            </a:r>
            <a:r>
              <a:rPr lang="ja-JP" altLang="en-US" sz="1900" b="1" dirty="0">
                <a:latin typeface="+mn-ea"/>
              </a:rPr>
              <a:t>）</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340157872"/>
              </p:ext>
            </p:extLst>
          </p:nvPr>
        </p:nvGraphicFramePr>
        <p:xfrm>
          <a:off x="228597" y="3480953"/>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61992" y="4127761"/>
            <a:ext cx="8991517" cy="677108"/>
          </a:xfrm>
          <a:prstGeom prst="rect">
            <a:avLst/>
          </a:prstGeom>
          <a:noFill/>
        </p:spPr>
        <p:txBody>
          <a:bodyPr wrap="square" rtlCol="0">
            <a:spAutoFit/>
          </a:bodyPr>
          <a:lstStyle/>
          <a:p>
            <a:pPr>
              <a:spcBef>
                <a:spcPts val="600"/>
              </a:spcBef>
            </a:pPr>
            <a:r>
              <a:rPr lang="ja-JP" altLang="en-US" sz="1900" b="1" dirty="0">
                <a:latin typeface="+mn-ea"/>
              </a:rPr>
              <a:t>復活が歴史的な出来事であったことを、私たちはどのようにして知ることが　　できるのでしょうか。復活したイエスを誰が見たのでしょうか。</a:t>
            </a:r>
            <a:r>
              <a:rPr lang="en-US" altLang="ja-JP" sz="1900" b="1" dirty="0">
                <a:latin typeface="+mn-ea"/>
              </a:rPr>
              <a:t>(1</a:t>
            </a:r>
            <a:r>
              <a:rPr lang="ja-JP" altLang="en-US" sz="1900" b="1" dirty="0">
                <a:latin typeface="+mn-ea"/>
              </a:rPr>
              <a:t>コリ </a:t>
            </a:r>
            <a:r>
              <a:rPr lang="en-US" altLang="ja-JP" sz="1900" b="1" dirty="0">
                <a:latin typeface="+mn-ea"/>
              </a:rPr>
              <a:t>15:5-8</a:t>
            </a:r>
            <a:r>
              <a:rPr lang="ja-JP" altLang="en-US" sz="1900" b="1" dirty="0">
                <a:latin typeface="+mn-ea"/>
              </a:rPr>
              <a:t>）</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470173610"/>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152478" y="5585648"/>
            <a:ext cx="8901031" cy="1261884"/>
          </a:xfrm>
          <a:prstGeom prst="rect">
            <a:avLst/>
          </a:prstGeom>
          <a:noFill/>
        </p:spPr>
        <p:txBody>
          <a:bodyPr wrap="square" rtlCol="0">
            <a:spAutoFit/>
          </a:bodyPr>
          <a:lstStyle/>
          <a:p>
            <a:pPr>
              <a:spcBef>
                <a:spcPts val="600"/>
              </a:spcBef>
            </a:pPr>
            <a:r>
              <a:rPr lang="ja-JP" altLang="en-US" sz="1900" b="1" dirty="0"/>
              <a:t>パウロは、福音とは「聖書に従って」成し遂げられた神の御業であることを　　明らかにしています。つまりそれは、復活が根本的な役割を果たす、あらかじめ定められた計画なのです。疑いを抱く者がいるなら、当時まだ生きていた証人　たちに尋ねてみるがよいでしょう。</a:t>
            </a:r>
            <a:endParaRPr lang="en" sz="19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4E35B9-B8BE-D989-94A3-5AA519A4C88C}"/>
              </a:ext>
            </a:extLst>
          </p:cNvPr>
          <p:cNvSpPr>
            <a:spLocks noGrp="1"/>
          </p:cNvSpPr>
          <p:nvPr>
            <p:ph type="title"/>
          </p:nvPr>
        </p:nvSpPr>
        <p:spPr>
          <a:xfrm>
            <a:off x="838200" y="2766218"/>
            <a:ext cx="10515600" cy="1325563"/>
          </a:xfrm>
        </p:spPr>
        <p:txBody>
          <a:bodyPr>
            <a:normAutofit fontScale="90000"/>
          </a:bodyPr>
          <a:lstStyle/>
          <a:p>
            <a:pPr algn="ctr"/>
            <a:r>
              <a:rPr kumimoji="0" lang="ja-JP"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t>キリストの復活を信じる理由には、どんなものがあるでしょうか。</a:t>
            </a:r>
            <a:br>
              <a:rPr kumimoji="0" lang="en-US"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br>
            <a:r>
              <a:rPr kumimoji="0" lang="ja-JP"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t>また、自分では まだ見たことがないにも</a:t>
            </a:r>
            <a:br>
              <a:rPr kumimoji="0" lang="en-US"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br>
            <a:r>
              <a:rPr kumimoji="0" lang="ja-JP"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t>かかわらず、私たちが信じている世俗的なものや霊的なも のには、</a:t>
            </a:r>
            <a:br>
              <a:rPr kumimoji="0" lang="en-US"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br>
            <a:r>
              <a:rPr kumimoji="0" lang="ja-JP" altLang="ja-JP" sz="4800" b="1" i="0" u="none" strike="noStrike" kern="1200" cap="none" spc="0" normalizeH="0" baseline="0" noProof="0" dirty="0">
                <a:ln>
                  <a:noFill/>
                </a:ln>
                <a:solidFill>
                  <a:prstClr val="black"/>
                </a:solidFill>
                <a:effectLst/>
                <a:uLnTx/>
                <a:uFillTx/>
                <a:latin typeface="Aptos Display" panose="02110004020202020204"/>
                <a:ea typeface="游ゴシック Light" panose="020B0300000000000000" pitchFamily="50" charset="-128"/>
                <a:cs typeface="+mj-cs"/>
              </a:rPr>
              <a:t>他にどのようなものがあるでしょうか。 </a:t>
            </a:r>
            <a:endParaRPr kumimoji="1" lang="ja-JP" altLang="en-US" b="1" dirty="0"/>
          </a:p>
        </p:txBody>
      </p:sp>
    </p:spTree>
    <p:extLst>
      <p:ext uri="{BB962C8B-B14F-4D97-AF65-F5344CB8AC3E}">
        <p14:creationId xmlns:p14="http://schemas.microsoft.com/office/powerpoint/2010/main" val="287827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16144" y="1925910"/>
            <a:ext cx="6476332" cy="232621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ja-JP" altLang="en-US" noProof="0" dirty="0">
                <a:solidFill>
                  <a:srgbClr val="207A3E"/>
                </a:solidFill>
              </a:rPr>
              <a:t>イエスの復活が</a:t>
            </a:r>
            <a:endParaRPr lang="en-US" altLang="ja-JP" noProof="0" dirty="0">
              <a:solidFill>
                <a:srgbClr val="207A3E"/>
              </a:solidFill>
            </a:endParaRPr>
          </a:p>
          <a:p>
            <a:r>
              <a:rPr lang="ja-JP" altLang="en-US" noProof="0" dirty="0">
                <a:solidFill>
                  <a:srgbClr val="207A3E"/>
                </a:solidFill>
              </a:rPr>
              <a:t>もたらした結果</a:t>
            </a:r>
            <a:endParaRPr lang="en"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ja-JP" altLang="en-US"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復活されたキリスト、私たちの唯一の希望</a:t>
            </a:r>
            <a:endPar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969914" cy="707886"/>
          </a:xfrm>
          <a:prstGeom prst="rect">
            <a:avLst/>
          </a:prstGeom>
          <a:noFill/>
        </p:spPr>
        <p:txBody>
          <a:bodyPr wrap="square">
            <a:spAutoFit/>
          </a:bodyPr>
          <a:lstStyle/>
          <a:p>
            <a:pPr algn="ctr"/>
            <a:r>
              <a:rPr lang="ja-JP" altLang="en-US" sz="2000" b="1" dirty="0">
                <a:solidFill>
                  <a:schemeClr val="accent5">
                    <a:lumMod val="40000"/>
                    <a:lumOff val="60000"/>
                  </a:schemeClr>
                </a:solidFill>
                <a:effectLst>
                  <a:outerShdw blurRad="38100" dist="38100" dir="2700000" algn="tl">
                    <a:srgbClr val="000000">
                      <a:alpha val="43137"/>
                    </a:srgbClr>
                  </a:outerShdw>
                </a:effectLst>
                <a:latin typeface="+mn-ea"/>
              </a:rPr>
              <a:t>もしキリストがよみがえらなかったとしたら、わたしたちの宣教はむなしく、あなたがたの信仰もまたむなしい。</a:t>
            </a:r>
            <a:r>
              <a:rPr lang="en" sz="2000" b="1" dirty="0">
                <a:solidFill>
                  <a:schemeClr val="accent5">
                    <a:lumMod val="40000"/>
                    <a:lumOff val="60000"/>
                  </a:schemeClr>
                </a:solidFill>
                <a:effectLst>
                  <a:outerShdw blurRad="38100" dist="38100" dir="2700000" algn="tl">
                    <a:srgbClr val="000000">
                      <a:alpha val="43137"/>
                    </a:srgbClr>
                  </a:outerShdw>
                </a:effectLst>
                <a:latin typeface="+mn-ea"/>
              </a:rPr>
              <a:t>(1 </a:t>
            </a:r>
            <a:r>
              <a:rPr lang="ja-JP" altLang="en-US" sz="2000" b="1" dirty="0">
                <a:solidFill>
                  <a:schemeClr val="accent5">
                    <a:lumMod val="40000"/>
                    <a:lumOff val="60000"/>
                  </a:schemeClr>
                </a:solidFill>
                <a:effectLst>
                  <a:outerShdw blurRad="38100" dist="38100" dir="2700000" algn="tl">
                    <a:srgbClr val="000000">
                      <a:alpha val="43137"/>
                    </a:srgbClr>
                  </a:outerShdw>
                </a:effectLst>
                <a:latin typeface="+mn-ea"/>
              </a:rPr>
              <a:t>コリント</a:t>
            </a:r>
            <a:r>
              <a:rPr lang="en" sz="2000" b="1" dirty="0">
                <a:solidFill>
                  <a:schemeClr val="accent5">
                    <a:lumMod val="40000"/>
                    <a:lumOff val="60000"/>
                  </a:schemeClr>
                </a:solidFill>
                <a:effectLst>
                  <a:outerShdw blurRad="38100" dist="38100" dir="2700000" algn="tl">
                    <a:srgbClr val="000000">
                      <a:alpha val="43137"/>
                    </a:srgbClr>
                  </a:outerShdw>
                </a:effectLst>
                <a:latin typeface="+mn-ea"/>
              </a:rPr>
              <a:t> 15:14)</a:t>
            </a:r>
            <a:endParaRPr lang="es-ES" sz="2000" b="1" dirty="0">
              <a:solidFill>
                <a:schemeClr val="accent5">
                  <a:lumMod val="40000"/>
                  <a:lumOff val="60000"/>
                </a:schemeClr>
              </a:solidFill>
              <a:effectLst>
                <a:outerShdw blurRad="38100" dist="38100" dir="2700000" algn="tl">
                  <a:srgbClr val="000000">
                    <a:alpha val="43137"/>
                  </a:srgbClr>
                </a:outerShdw>
              </a:effectLst>
              <a:latin typeface="+mn-ea"/>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175437" y="1450182"/>
            <a:ext cx="10106246" cy="969496"/>
          </a:xfrm>
          <a:prstGeom prst="rect">
            <a:avLst/>
          </a:prstGeom>
          <a:noFill/>
        </p:spPr>
        <p:txBody>
          <a:bodyPr wrap="square" rtlCol="0">
            <a:spAutoFit/>
          </a:bodyPr>
          <a:lstStyle/>
          <a:p>
            <a:pPr>
              <a:spcBef>
                <a:spcPts val="600"/>
              </a:spcBef>
            </a:pPr>
            <a:r>
              <a:rPr lang="ja-JP" altLang="en-US" sz="1900" b="1" dirty="0">
                <a:latin typeface="+mn-ea"/>
              </a:rPr>
              <a:t>復活の可能性を否定することは、キリスト教信仰との矛盾を生じさせます。なぜなら、　「もし死者の復活がないのなら、キリストも復活しなかったことになる」</a:t>
            </a:r>
            <a:r>
              <a:rPr lang="ja-JP" altLang="en-US" sz="1600" b="1" dirty="0">
                <a:latin typeface="+mn-ea"/>
              </a:rPr>
              <a:t>（</a:t>
            </a:r>
            <a:r>
              <a:rPr lang="en-US" altLang="ja-JP" sz="1600" b="1" dirty="0">
                <a:latin typeface="+mn-ea"/>
              </a:rPr>
              <a:t>1</a:t>
            </a:r>
            <a:r>
              <a:rPr lang="ja-JP" altLang="en-US" sz="1600" b="1" dirty="0">
                <a:latin typeface="+mn-ea"/>
              </a:rPr>
              <a:t>コリ </a:t>
            </a:r>
            <a:r>
              <a:rPr lang="en-US" altLang="ja-JP" sz="1600" b="1" dirty="0">
                <a:latin typeface="+mn-ea"/>
              </a:rPr>
              <a:t>15</a:t>
            </a:r>
            <a:r>
              <a:rPr lang="ja-JP" altLang="en-US" sz="1600" b="1" dirty="0">
                <a:latin typeface="+mn-ea"/>
              </a:rPr>
              <a:t>：</a:t>
            </a:r>
            <a:r>
              <a:rPr lang="en-US" altLang="ja-JP" sz="1600" b="1" dirty="0">
                <a:latin typeface="+mn-ea"/>
              </a:rPr>
              <a:t>12,13</a:t>
            </a:r>
            <a:r>
              <a:rPr lang="ja-JP" altLang="en-US" sz="1600" b="1" dirty="0">
                <a:latin typeface="+mn-ea"/>
              </a:rPr>
              <a:t>）　　</a:t>
            </a:r>
            <a:r>
              <a:rPr lang="ja-JP" altLang="en-US" sz="1900" b="1" dirty="0">
                <a:latin typeface="+mn-ea"/>
              </a:rPr>
              <a:t>からです。そして、もしイエスが復活しなかったとしたら</a:t>
            </a:r>
            <a:r>
              <a:rPr lang="en-US" altLang="ja-JP" sz="1900" b="1" dirty="0">
                <a:latin typeface="+mn-ea"/>
              </a:rPr>
              <a:t>……</a:t>
            </a:r>
            <a:endParaRPr lang="en" sz="1900" b="1" dirty="0">
              <a:latin typeface="+mn-ea"/>
            </a:endParaRP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1334366255"/>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39434" y="4516189"/>
            <a:ext cx="6731797" cy="1261884"/>
          </a:xfrm>
          <a:prstGeom prst="rect">
            <a:avLst/>
          </a:prstGeom>
          <a:noFill/>
        </p:spPr>
        <p:txBody>
          <a:bodyPr wrap="square" rtlCol="0">
            <a:spAutoFit/>
          </a:bodyPr>
          <a:lstStyle/>
          <a:p>
            <a:pPr>
              <a:spcBef>
                <a:spcPts val="600"/>
              </a:spcBef>
            </a:pPr>
            <a:r>
              <a:rPr lang="ja-JP" altLang="en-US" sz="1900" b="1" dirty="0">
                <a:latin typeface="+mn-ea"/>
              </a:rPr>
              <a:t>復活がなければ、イエスは理不尽に殺されたただの義人に　すぎず、人を救うことはできません。しかし、「キリストは死者の中からよみがえられたのです」（</a:t>
            </a:r>
            <a:r>
              <a:rPr lang="en-US" altLang="ja-JP" sz="1900" b="1" dirty="0">
                <a:latin typeface="+mn-ea"/>
              </a:rPr>
              <a:t>1</a:t>
            </a:r>
            <a:r>
              <a:rPr lang="ja-JP" altLang="en-US" sz="1900" b="1" dirty="0">
                <a:latin typeface="+mn-ea"/>
              </a:rPr>
              <a:t>コリ</a:t>
            </a:r>
            <a:r>
              <a:rPr lang="en-US" altLang="ja-JP" sz="1900" b="1" dirty="0">
                <a:latin typeface="+mn-ea"/>
              </a:rPr>
              <a:t>15</a:t>
            </a:r>
            <a:r>
              <a:rPr lang="ja-JP" altLang="en-US" sz="1900" b="1" dirty="0">
                <a:latin typeface="+mn-ea"/>
              </a:rPr>
              <a:t>：</a:t>
            </a:r>
            <a:r>
              <a:rPr lang="en-US" altLang="ja-JP" sz="1900" b="1" dirty="0">
                <a:latin typeface="+mn-ea"/>
              </a:rPr>
              <a:t>20</a:t>
            </a:r>
            <a:r>
              <a:rPr lang="ja-JP" altLang="en-US" sz="1900" b="1" dirty="0">
                <a:latin typeface="+mn-ea"/>
              </a:rPr>
              <a:t>）。　私たちには、生きておられる救い主がおられるのです。</a:t>
            </a:r>
            <a:endParaRPr lang="en" sz="1900" b="1" dirty="0">
              <a:latin typeface="+mn-ea"/>
            </a:endParaRP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39434" y="5818823"/>
            <a:ext cx="6861550" cy="969496"/>
          </a:xfrm>
          <a:prstGeom prst="rect">
            <a:avLst/>
          </a:prstGeom>
          <a:noFill/>
        </p:spPr>
        <p:txBody>
          <a:bodyPr wrap="square">
            <a:spAutoFit/>
          </a:bodyPr>
          <a:lstStyle/>
          <a:p>
            <a:pPr lvl="0">
              <a:spcBef>
                <a:spcPts val="600"/>
              </a:spcBef>
              <a:defRPr/>
            </a:pPr>
            <a:r>
              <a:rPr lang="ja-JP" altLang="en-US" sz="1900" b="1" dirty="0">
                <a:solidFill>
                  <a:prstClr val="black"/>
                </a:solidFill>
              </a:rPr>
              <a:t>それゆえに、福音には理にかなった意味があり、私たちの　信仰もまた然りです。私たちは忠実な証人であり、　　　　罪は赦され、キリストにある死者は再び命を得るのです。</a:t>
            </a:r>
            <a:endParaRPr kumimoji="0" lang="en" sz="19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1195</TotalTime>
  <Words>5077</Words>
  <Application>Microsoft Office PowerPoint</Application>
  <PresentationFormat>Panorámica</PresentationFormat>
  <Paragraphs>117</Paragraphs>
  <Slides>20</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20</vt:i4>
      </vt:variant>
    </vt:vector>
  </HeadingPairs>
  <TitlesOfParts>
    <vt:vector size="28" baseType="lpstr">
      <vt:lpstr>Aptos</vt:lpstr>
      <vt:lpstr>游ゴシック</vt:lpstr>
      <vt:lpstr>Comic Sans MS</vt:lpstr>
      <vt:lpstr>Aptos Display</vt:lpstr>
      <vt:lpstr>Constantia</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キリストの復活を信じる理由には、どんなものがあるでしょうか。 また、自分では まだ見たことがないにも かかわらず、私たちが信じている世俗的なものや霊的なも のには、 他にどのようなものがあるでしょうか。 </vt:lpstr>
      <vt:lpstr>Presentación de PowerPoint</vt:lpstr>
      <vt:lpstr>Presentación de PowerPoint</vt:lpstr>
      <vt:lpstr>もし死者がすぐに天国（あるいは地獄）へと連れて行かれるので　　あれば、Ⅰコリント 15 章をどのように理解すればよいのでしょうか。  15:1 兄弟たち、わたしがあなたがたに告 げ知らせた福音を、ここでもう一度知ら せます。これは、あなたがたが受け入れ、 生活のよりどころとしている福音にほか なりません。 15:2 どんな言葉でわたしが福音を告げ 知らせたか、しっかり覚えていれば、あ なたがたはこの福音によって救われま す。さもないと、あなたがたが信じたこ と自体が、無駄になってしまうでしょう。 15:3 最も大切なこととしてわたしがあ なたがたに伝えたのは、わたしも受けた ものです。すなわち、キリストが、聖書 に書いてあるとおりわたしたちの罪のた めに死んだこと、 15:4 葬られたこと、また、聖書に書いて あるとおり三日目に復活したこと、 15:5 ケファに現れ、その後十二人に現れ たことです。 15:6 次いで、五百人以上もの兄弟たちに 同時に現れました。そのうちの何人かは 既に眠りについたにしろ、大部分は今な お生き残っています。 15:7 次いで、ヤコブに現れ、その後すべ ての使徒に現れ、 15:8 そして最後に、月足らずで生まれた ようなわたしにも現れました。 15:9 わたしは、神の教会を迫害したので すから、使徒たちの中でもいちばん小さ な者であり、使徒と呼ばれる値打ちのな い者です。 15:10 神の恵みによって今日のわたしが あるのです。そして、わたしに与えられ た神の恵みは無駄にならず、わたしは他 のすべての使徒よりずっと多く  </vt:lpstr>
      <vt:lpstr>働きまし た。しかし、働いたのは、実はわたしで はなく、わたしと共にある神の恵みなの です。 15:11 とにかく、わたしにしても彼らに しても、このように 宣べ伝えているので すし、あなたがたはこのように信じたの でした。15:11 とにかく、わたしにしても彼らに しても、このように宣べ伝えているので すし、あなたがたはこのように信じたの でした。 15:12 キリストは死者の中から復活し た、と宣べ伝えられているのに、あなた がたの中のある者が、死者の復活などな い、と言っているのはどういうわけです か。 15:13 死者の復活がなければ、キリスト も復活しなかったはずです。 15:14 そして、キリストが復活しなかっ たのなら、わたしたちの宣教は無駄であ るし、あなたがたの信仰も無駄です。15:15 更に、わたしたちは神の偽証人と さえ見なされます。なぜなら、もし、本 当に死者が復活しないなら、復活しなか ったはずのキリストを神が復活させたと 言って、神に反して証しをしたことにな るからです。 15:16 死者が復活しないのなら、キリス トも復活しなかったはずです。 15:17 そして、キリストが復活しなかっ たのなら、あなたがたの信仰はむなしく、 あなたがたは今もなお罪の中にあること になります。 15:18 そうだとすると、キリストを信じ て眠りについた人々も滅んでしまったわ けです。 15:19 この世の生活でキリストに望みを かけているだけだとすれば、わたしたち はすべての人の中で最も惨めな者です。 　   では、なぜ「死者は眠っている」という理解が、これほど 重要な教えとなるのでしょうか。 </vt:lpstr>
      <vt:lpstr>Presentación de PowerPoint</vt:lpstr>
      <vt:lpstr>Ⅱテモテ1:12にあるパウロの言葉を 振り返ってみましょう。 なぜ彼は未来について こ れほど確信を持てたのでしょうか。 私たちにはどうすればそうできるでしょうか。</vt:lpstr>
      <vt:lpstr>Presentación de PowerPoint</vt:lpstr>
      <vt:lpstr>Presentación de PowerPoint</vt:lpstr>
      <vt:lpstr>Presentación de PowerPoint</vt:lpstr>
      <vt:lpstr>私たちの体が完璧な姿へと 変えられるという確信は、 今日の肉体的限界に対して、  どのようにして私たちに 回復力を与えてくれるのでしょうか。</vt:lpstr>
      <vt:lpstr>Presentación de PowerPoint</vt:lpstr>
      <vt:lpstr>人生がいかに早く過ぎ去るかを 嘆いたことのない人がいるでしょうか。 私たちは、イ エスの再臨も それくらい早く感じることでしょう。 こんな考えは、「遅れ」と見なされ ていることをよりよく受け入れるうえで、いかに役立ちますか。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105</cp:revision>
  <dcterms:created xsi:type="dcterms:W3CDTF">2026-07-19T13:36:46Z</dcterms:created>
  <dcterms:modified xsi:type="dcterms:W3CDTF">2026-08-22T06:03:03Z</dcterms:modified>
</cp:coreProperties>
</file>