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18"/>
  </p:notesMasterIdLst>
  <p:sldIdLst>
    <p:sldId id="256" r:id="rId3"/>
    <p:sldId id="274" r:id="rId4"/>
    <p:sldId id="275" r:id="rId5"/>
    <p:sldId id="272" r:id="rId6"/>
    <p:sldId id="273" r:id="rId7"/>
    <p:sldId id="276" r:id="rId8"/>
    <p:sldId id="260" r:id="rId9"/>
    <p:sldId id="277" r:id="rId10"/>
    <p:sldId id="268" r:id="rId11"/>
    <p:sldId id="278" r:id="rId12"/>
    <p:sldId id="261" r:id="rId13"/>
    <p:sldId id="279" r:id="rId14"/>
    <p:sldId id="262" r:id="rId15"/>
    <p:sldId id="280" r:id="rId16"/>
    <p:sldId id="270" r:id="rId17"/>
  </p:sldIdLst>
  <p:sldSz cx="12192000" cy="6858000"/>
  <p:notesSz cx="6858000" cy="9144000"/>
  <p:embeddedFontLst>
    <p:embeddedFont>
      <p:font typeface="游ゴシック" panose="020B0400000000000000" pitchFamily="34" charset="-128"/>
      <p:regular r:id="rId19"/>
      <p:bold r:id="rId20"/>
    </p:embeddedFont>
    <p:embeddedFont>
      <p:font typeface="Comic Sans MS" panose="030F0702030302020204" pitchFamily="66" charset="0"/>
      <p:regular r:id="rId21"/>
      <p:bold r:id="rId22"/>
      <p:italic r:id="rId23"/>
      <p:boldItalic r:id="rId24"/>
    </p:embeddedFont>
    <p:embeddedFont>
      <p:font typeface="Constantia" panose="02030602050306030303" pitchFamily="18" charset="0"/>
      <p:regular r:id="rId25"/>
      <p:bold r:id="rId26"/>
      <p:italic r:id="rId27"/>
      <p:boldItalic r:id="rId28"/>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E395"/>
    <a:srgbClr val="F8D992"/>
    <a:srgbClr val="FF5729"/>
    <a:srgbClr val="CB7B2B"/>
    <a:srgbClr val="B6A692"/>
    <a:srgbClr val="FDF983"/>
    <a:srgbClr val="FFF4C7"/>
    <a:srgbClr val="F2CF9B"/>
    <a:srgbClr val="A8875F"/>
    <a:srgbClr val="B1B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font" Target="fonts/font3.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font" Target="fonts/font1.fntdata"/><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1" qsCatId="simple" csTypeId="urn:microsoft.com/office/officeart/2005/8/colors/colorful2#1" csCatId="colorful" phldr="1"/>
      <dgm:spPr/>
      <dgm:t>
        <a:bodyPr/>
        <a:lstStyle/>
        <a:p>
          <a:endParaRPr lang="es-ES"/>
        </a:p>
      </dgm:t>
    </dgm:pt>
    <dgm:pt modelId="{AAD7E697-AFC1-45C9-8FB9-4E5D3A3406E4}">
      <dgm:prSet/>
      <dgm:spPr>
        <a:solidFill>
          <a:schemeClr val="accent4">
            <a:lumMod val="75000"/>
          </a:schemeClr>
        </a:solidFill>
      </dgm:spPr>
      <dgm:t>
        <a:bodyPr/>
        <a:lstStyle/>
        <a:p>
          <a:r>
            <a:rPr kumimoji="1" lang="ja-JP" altLang="en-US" b="1" dirty="0">
              <a:effectLst>
                <a:outerShdw blurRad="38100" dist="38100" dir="2700000" algn="tl">
                  <a:srgbClr val="000000">
                    <a:alpha val="43137"/>
                  </a:srgbClr>
                </a:outerShdw>
              </a:effectLst>
            </a:rPr>
            <a:t>神の慰め</a:t>
          </a: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dgm:t>
        <a:bodyPr anchor="ctr"/>
        <a:lstStyle/>
        <a:p>
          <a:pPr>
            <a:lnSpc>
              <a:spcPts val="2000"/>
            </a:lnSpc>
          </a:pPr>
          <a:r>
            <a:rPr kumimoji="1" lang="ja-JP" altLang="en-US" sz="1900" b="1" dirty="0">
              <a:effectLst>
                <a:outerShdw blurRad="38100" dist="38100" dir="2700000" algn="tl">
                  <a:srgbClr val="000000">
                    <a:alpha val="43137"/>
                  </a:srgbClr>
                </a:outerShdw>
              </a:effectLst>
            </a:rPr>
            <a:t>それは私たちを恐怖から            解放してくれる</a:t>
          </a: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dgm:t>
        <a:bodyPr anchor="t"/>
        <a:lstStyle/>
        <a:p>
          <a:pPr>
            <a:lnSpc>
              <a:spcPts val="1900"/>
            </a:lnSpc>
          </a:pPr>
          <a:r>
            <a:rPr kumimoji="1" lang="ja-JP" altLang="en-US" sz="1800" b="1" dirty="0">
              <a:effectLst>
                <a:outerShdw blurRad="38100" dist="38100" dir="2700000" algn="tl">
                  <a:srgbClr val="000000">
                    <a:alpha val="43137"/>
                  </a:srgbClr>
                </a:outerShdw>
              </a:effectLst>
            </a:rPr>
            <a:t>それは、神が私たちを助けてくださったあの頃を思い出させる</a:t>
          </a:r>
          <a:endParaRPr kumimoji="1" lang="en-US" altLang="ja-JP" sz="1800" b="1" dirty="0">
            <a:effectLst>
              <a:outerShdw blurRad="38100" dist="38100" dir="2700000" algn="tl">
                <a:srgbClr val="000000">
                  <a:alpha val="43137"/>
                </a:srgbClr>
              </a:outerShdw>
            </a:effectLst>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dgm:t>
        <a:bodyPr/>
        <a:lstStyle/>
        <a:p>
          <a:pPr>
            <a:lnSpc>
              <a:spcPts val="2000"/>
            </a:lnSpc>
          </a:pPr>
          <a:r>
            <a:rPr kumimoji="1" lang="ja-JP" altLang="en-US" sz="1800" b="1" kern="1200" dirty="0">
              <a:solidFill>
                <a:schemeClr val="tx1"/>
              </a:solidFill>
              <a:effectLst>
                <a:outerShdw blurRad="38100" dist="38100" dir="2700000" algn="tl">
                  <a:srgbClr val="000000">
                    <a:alpha val="43137"/>
                  </a:srgbClr>
                </a:outerShdw>
              </a:effectLst>
              <a:latin typeface="Aptos" panose="02110004020202020204"/>
              <a:ea typeface="游ゴシック" panose="020B0400000000000000" pitchFamily="50" charset="-128"/>
              <a:cs typeface="+mn-cs"/>
            </a:rPr>
            <a:t>それは、私たちが苦難に耐える　助けとなります</a:t>
          </a: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dgm:t>
        <a:bodyPr/>
        <a:lstStyle/>
        <a:p>
          <a:pPr>
            <a:lnSpc>
              <a:spcPts val="2000"/>
            </a:lnSpc>
          </a:pPr>
          <a:r>
            <a:rPr kumimoji="1" lang="ja-JP" altLang="en-US" sz="1900" b="1" dirty="0">
              <a:solidFill>
                <a:schemeClr val="tx1"/>
              </a:solidFill>
              <a:effectLst/>
            </a:rPr>
            <a:t>それは私たちを霊的な成熟へと導いてくれます</a:t>
          </a: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dgm:t>
        <a:bodyPr/>
        <a:lstStyle/>
        <a:p>
          <a:pPr>
            <a:lnSpc>
              <a:spcPts val="2000"/>
            </a:lnSpc>
          </a:pPr>
          <a:r>
            <a:rPr kumimoji="1" lang="ja-JP" altLang="en-US" sz="1900" b="1" dirty="0">
              <a:solidFill>
                <a:schemeClr val="tx1"/>
              </a:solidFill>
              <a:effectLst/>
            </a:rPr>
            <a:t>それは、私たちが他者のためにとりなすよう促してくれます</a:t>
          </a: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dgm:t>
        <a:bodyPr/>
        <a:lstStyle/>
        <a:p>
          <a:pPr>
            <a:lnSpc>
              <a:spcPts val="2000"/>
            </a:lnSpc>
          </a:pPr>
          <a:r>
            <a:rPr kumimoji="1" lang="ja-JP" altLang="en-US" sz="1800" b="1" dirty="0">
              <a:effectLst>
                <a:outerShdw blurRad="38100" dist="38100" dir="2700000" algn="tl">
                  <a:srgbClr val="000000">
                    <a:alpha val="43137"/>
                  </a:srgbClr>
                </a:outerShdw>
              </a:effectLst>
            </a:rPr>
            <a:t>私たちは、神に慰められたように、互いに慰め合います</a:t>
          </a: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2" qsCatId="simple" csTypeId="urn:microsoft.com/office/officeart/2005/8/colors/colorful1#1" csCatId="colorful" phldr="1"/>
      <dgm:spPr/>
      <dgm:t>
        <a:bodyPr/>
        <a:lstStyle/>
        <a:p>
          <a:endParaRPr lang="es-ES"/>
        </a:p>
      </dgm:t>
    </dgm:pt>
    <dgm:pt modelId="{059AA52C-810E-4892-9644-3CDFFB285065}">
      <dgm:prSet phldrT="[Texto]" phldr="0" custT="1"/>
      <dgm:spPr/>
      <dgm:t>
        <a:bodyPr/>
        <a:lstStyle/>
        <a:p>
          <a:r>
            <a:rPr lang="ja-JP" altLang="en-US" sz="2000" b="1" dirty="0">
              <a:effectLst>
                <a:outerShdw blurRad="38100" dist="38100" dir="2700000" algn="tl">
                  <a:srgbClr val="000000">
                    <a:alpha val="43137"/>
                  </a:srgbClr>
                </a:outerShdw>
              </a:effectLst>
            </a:rPr>
            <a:t>エフェソ</a:t>
          </a:r>
          <a:endParaRPr lang="en" sz="2000" b="1" dirty="0">
            <a:effectLst>
              <a:outerShdw blurRad="38100" dist="38100" dir="2700000" algn="tl">
                <a:srgbClr val="000000">
                  <a:alpha val="43137"/>
                </a:srgbClr>
              </a:outerShdw>
            </a:effectLst>
          </a:endParaRP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マケドニア</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コリント</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kumimoji="1" lang="ja-JP" altLang="en-US" sz="2000" b="1" dirty="0">
              <a:effectLst>
                <a:outerShdw blurRad="38100" dist="38100" dir="2700000" algn="tl">
                  <a:srgbClr val="000000">
                    <a:alpha val="43137"/>
                  </a:srgbClr>
                </a:outerShdw>
              </a:effectLst>
            </a:rPr>
            <a:t>ユダヤ</a:t>
          </a: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3" qsCatId="simple" csTypeId="urn:microsoft.com/office/officeart/2005/8/colors/colorful1#2" csCatId="colorful" phldr="1"/>
      <dgm:spPr/>
      <dgm:t>
        <a:bodyPr/>
        <a:lstStyle/>
        <a:p>
          <a:endParaRPr lang="es-ES"/>
        </a:p>
      </dgm:t>
    </dgm:pt>
    <dgm:pt modelId="{059AA52C-810E-4892-9644-3CDFFB285065}">
      <dgm:prSet phldrT="[Texto]" phldr="0" custT="1"/>
      <dgm:spPr/>
      <dgm:t>
        <a:bodyPr/>
        <a:lstStyle/>
        <a:p>
          <a:r>
            <a:rPr lang="ja-JP" altLang="en-US" sz="2000" b="1" dirty="0"/>
            <a:t>エフェソ</a:t>
          </a:r>
          <a:endParaRPr lang="en" sz="2000" b="1" dirty="0"/>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マケドニア</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コリント</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ユダヤ</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コリント</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4248" y="7069"/>
          <a:ext cx="4463489" cy="645500"/>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kumimoji="1" lang="ja-JP" altLang="en-US" sz="2700" b="1" kern="1200" dirty="0">
              <a:effectLst>
                <a:outerShdw blurRad="38100" dist="38100" dir="2700000" algn="tl">
                  <a:srgbClr val="000000">
                    <a:alpha val="43137"/>
                  </a:srgbClr>
                </a:outerShdw>
              </a:effectLst>
            </a:rPr>
            <a:t>神の慰め</a:t>
          </a:r>
        </a:p>
      </dsp:txBody>
      <dsp:txXfrm>
        <a:off x="23154" y="25975"/>
        <a:ext cx="4425677" cy="607688"/>
      </dsp:txXfrm>
    </dsp:sp>
    <dsp:sp modelId="{702B2A40-EF80-4F27-BB52-24C74085D3DA}">
      <dsp:nvSpPr>
        <dsp:cNvPr id="0" name=""/>
        <dsp:cNvSpPr/>
      </dsp:nvSpPr>
      <dsp:spPr>
        <a:xfrm>
          <a:off x="0" y="768760"/>
          <a:ext cx="645500" cy="645500"/>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687375" y="768760"/>
          <a:ext cx="3784611" cy="645500"/>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ts val="2000"/>
            </a:lnSpc>
            <a:spcBef>
              <a:spcPct val="0"/>
            </a:spcBef>
            <a:spcAft>
              <a:spcPct val="35000"/>
            </a:spcAft>
            <a:buNone/>
          </a:pPr>
          <a:r>
            <a:rPr kumimoji="1" lang="ja-JP" altLang="en-US" sz="1900" b="1" kern="1200" dirty="0">
              <a:effectLst>
                <a:outerShdw blurRad="38100" dist="38100" dir="2700000" algn="tl">
                  <a:srgbClr val="000000">
                    <a:alpha val="43137"/>
                  </a:srgbClr>
                </a:outerShdw>
              </a:effectLst>
            </a:rPr>
            <a:t>それは私たちを恐怖から            解放してくれる</a:t>
          </a:r>
        </a:p>
      </dsp:txBody>
      <dsp:txXfrm>
        <a:off x="718891" y="800276"/>
        <a:ext cx="3721579" cy="582468"/>
      </dsp:txXfrm>
    </dsp:sp>
    <dsp:sp modelId="{7DA5F745-1C74-4E02-BD4F-1919BAD9203F}">
      <dsp:nvSpPr>
        <dsp:cNvPr id="0" name=""/>
        <dsp:cNvSpPr/>
      </dsp:nvSpPr>
      <dsp:spPr>
        <a:xfrm>
          <a:off x="0" y="1491721"/>
          <a:ext cx="645500" cy="645500"/>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687375" y="1491721"/>
          <a:ext cx="3784611" cy="645500"/>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ts val="1900"/>
            </a:lnSpc>
            <a:spcBef>
              <a:spcPct val="0"/>
            </a:spcBef>
            <a:spcAft>
              <a:spcPct val="35000"/>
            </a:spcAft>
            <a:buNone/>
          </a:pPr>
          <a:r>
            <a:rPr kumimoji="1" lang="ja-JP" altLang="en-US" sz="1800" b="1" kern="1200" dirty="0">
              <a:effectLst>
                <a:outerShdw blurRad="38100" dist="38100" dir="2700000" algn="tl">
                  <a:srgbClr val="000000">
                    <a:alpha val="43137"/>
                  </a:srgbClr>
                </a:outerShdw>
              </a:effectLst>
            </a:rPr>
            <a:t>それは、神が私たちを助けてくださったあの頃を思い出させる</a:t>
          </a:r>
          <a:endParaRPr kumimoji="1" lang="en-US" altLang="ja-JP" sz="1800" b="1" kern="1200" dirty="0">
            <a:effectLst>
              <a:outerShdw blurRad="38100" dist="38100" dir="2700000" algn="tl">
                <a:srgbClr val="000000">
                  <a:alpha val="43137"/>
                </a:srgbClr>
              </a:outerShdw>
            </a:effectLst>
          </a:endParaRPr>
        </a:p>
      </dsp:txBody>
      <dsp:txXfrm>
        <a:off x="718891" y="1523237"/>
        <a:ext cx="3721579" cy="582468"/>
      </dsp:txXfrm>
    </dsp:sp>
    <dsp:sp modelId="{BF34FDA3-FEDE-4654-B83A-BB6765AA32CA}">
      <dsp:nvSpPr>
        <dsp:cNvPr id="0" name=""/>
        <dsp:cNvSpPr/>
      </dsp:nvSpPr>
      <dsp:spPr>
        <a:xfrm>
          <a:off x="0" y="2214682"/>
          <a:ext cx="645500" cy="645500"/>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687375" y="2214682"/>
          <a:ext cx="3784611" cy="645500"/>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ts val="2000"/>
            </a:lnSpc>
            <a:spcBef>
              <a:spcPct val="0"/>
            </a:spcBef>
            <a:spcAft>
              <a:spcPct val="35000"/>
            </a:spcAft>
            <a:buNone/>
          </a:pPr>
          <a:r>
            <a:rPr kumimoji="1" lang="ja-JP" altLang="en-US" sz="1800" b="1" kern="1200" dirty="0">
              <a:solidFill>
                <a:schemeClr val="tx1"/>
              </a:solidFill>
              <a:effectLst>
                <a:outerShdw blurRad="38100" dist="38100" dir="2700000" algn="tl">
                  <a:srgbClr val="000000">
                    <a:alpha val="43137"/>
                  </a:srgbClr>
                </a:outerShdw>
              </a:effectLst>
              <a:latin typeface="Aptos" panose="02110004020202020204"/>
              <a:ea typeface="游ゴシック" panose="020B0400000000000000" pitchFamily="50" charset="-128"/>
              <a:cs typeface="+mn-cs"/>
            </a:rPr>
            <a:t>それは、私たちが苦難に耐える　助けとなります</a:t>
          </a:r>
        </a:p>
      </dsp:txBody>
      <dsp:txXfrm>
        <a:off x="718891" y="2246198"/>
        <a:ext cx="3721579" cy="582468"/>
      </dsp:txXfrm>
    </dsp:sp>
    <dsp:sp modelId="{EEC8F494-8BFB-4FF6-9CAA-4EE35282B786}">
      <dsp:nvSpPr>
        <dsp:cNvPr id="0" name=""/>
        <dsp:cNvSpPr/>
      </dsp:nvSpPr>
      <dsp:spPr>
        <a:xfrm>
          <a:off x="0" y="2937643"/>
          <a:ext cx="645500" cy="645500"/>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687375" y="2937643"/>
          <a:ext cx="3784611" cy="645500"/>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ts val="2000"/>
            </a:lnSpc>
            <a:spcBef>
              <a:spcPct val="0"/>
            </a:spcBef>
            <a:spcAft>
              <a:spcPct val="35000"/>
            </a:spcAft>
            <a:buNone/>
          </a:pPr>
          <a:r>
            <a:rPr kumimoji="1" lang="ja-JP" altLang="en-US" sz="1900" b="1" kern="1200" dirty="0">
              <a:solidFill>
                <a:schemeClr val="tx1"/>
              </a:solidFill>
              <a:effectLst/>
            </a:rPr>
            <a:t>それは私たちを霊的な成熟へと導いてくれます</a:t>
          </a:r>
        </a:p>
      </dsp:txBody>
      <dsp:txXfrm>
        <a:off x="718891" y="2969159"/>
        <a:ext cx="3721579" cy="582468"/>
      </dsp:txXfrm>
    </dsp:sp>
    <dsp:sp modelId="{F0178A28-587B-4566-9F4C-42ACCB71AADD}">
      <dsp:nvSpPr>
        <dsp:cNvPr id="0" name=""/>
        <dsp:cNvSpPr/>
      </dsp:nvSpPr>
      <dsp:spPr>
        <a:xfrm>
          <a:off x="0" y="3660604"/>
          <a:ext cx="645500" cy="645500"/>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687375" y="3660604"/>
          <a:ext cx="3784611" cy="645500"/>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ts val="2000"/>
            </a:lnSpc>
            <a:spcBef>
              <a:spcPct val="0"/>
            </a:spcBef>
            <a:spcAft>
              <a:spcPct val="35000"/>
            </a:spcAft>
            <a:buNone/>
          </a:pPr>
          <a:r>
            <a:rPr kumimoji="1" lang="ja-JP" altLang="en-US" sz="1900" b="1" kern="1200" dirty="0">
              <a:solidFill>
                <a:schemeClr val="tx1"/>
              </a:solidFill>
              <a:effectLst/>
            </a:rPr>
            <a:t>それは、私たちが他者のためにとりなすよう促してくれます</a:t>
          </a:r>
        </a:p>
      </dsp:txBody>
      <dsp:txXfrm>
        <a:off x="718891" y="3692120"/>
        <a:ext cx="3721579" cy="582468"/>
      </dsp:txXfrm>
    </dsp:sp>
    <dsp:sp modelId="{4870131D-BA17-429B-A251-A4FABFD6260C}">
      <dsp:nvSpPr>
        <dsp:cNvPr id="0" name=""/>
        <dsp:cNvSpPr/>
      </dsp:nvSpPr>
      <dsp:spPr>
        <a:xfrm>
          <a:off x="0" y="4383565"/>
          <a:ext cx="645500" cy="645500"/>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687375" y="4383565"/>
          <a:ext cx="3784611" cy="645500"/>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ts val="2000"/>
            </a:lnSpc>
            <a:spcBef>
              <a:spcPct val="0"/>
            </a:spcBef>
            <a:spcAft>
              <a:spcPct val="35000"/>
            </a:spcAft>
            <a:buNone/>
          </a:pPr>
          <a:r>
            <a:rPr kumimoji="1" lang="ja-JP" altLang="en-US" sz="1800" b="1" kern="1200" dirty="0">
              <a:effectLst>
                <a:outerShdw blurRad="38100" dist="38100" dir="2700000" algn="tl">
                  <a:srgbClr val="000000">
                    <a:alpha val="43137"/>
                  </a:srgbClr>
                </a:outerShdw>
              </a:effectLst>
            </a:rPr>
            <a:t>私たちは、神に慰められたように、互いに慰め合います</a:t>
          </a:r>
        </a:p>
      </dsp:txBody>
      <dsp:txXfrm>
        <a:off x="718891" y="4415081"/>
        <a:ext cx="3721579" cy="58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ja-JP" altLang="en-US" sz="2000" b="1" kern="1200" dirty="0">
              <a:effectLst>
                <a:outerShdw blurRad="38100" dist="38100" dir="2700000" algn="tl">
                  <a:srgbClr val="000000">
                    <a:alpha val="43137"/>
                  </a:srgbClr>
                </a:outerShdw>
              </a:effectLst>
            </a:rPr>
            <a:t>エフェソ</a:t>
          </a:r>
          <a:endParaRPr lang="en" sz="2000" b="1" kern="1200" dirty="0">
            <a:effectLst>
              <a:outerShdw blurRad="38100" dist="38100" dir="2700000" algn="tl">
                <a:srgbClr val="000000">
                  <a:alpha val="43137"/>
                </a:srgbClr>
              </a:outerShdw>
            </a:effectLst>
          </a:endParaRPr>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マケドニア</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コリント</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effectLst>
                <a:outerShdw blurRad="38100" dist="38100" dir="2700000" algn="tl">
                  <a:srgbClr val="000000">
                    <a:alpha val="43137"/>
                  </a:srgbClr>
                </a:outerShdw>
              </a:effectLst>
            </a:rPr>
            <a:t>ユダヤ</a:t>
          </a:r>
        </a:p>
      </dsp:txBody>
      <dsp:txXfrm>
        <a:off x="4596610"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ja-JP" altLang="en-US" sz="2000" b="1" kern="1200" dirty="0"/>
            <a:t>エフェソ</a:t>
          </a:r>
          <a:endParaRPr lang="en" sz="2000" b="1" kern="1200" dirty="0"/>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コリント</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マケドニア</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コリント</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ja-JP"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ユダヤ</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586143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616668-C6E2-4616-AEB7-E87530EA33C9}" type="datetimeFigureOut">
              <a:rPr kumimoji="1" lang="ja-JP" altLang="en-US" smtClean="0"/>
              <a:t>2026/8/26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C01E00-D882-4917-B6E3-5BF3E163671C}" type="slidenum">
              <a:rPr kumimoji="1" lang="ja-JP" altLang="en-US" smtClean="0"/>
              <a:t>‹Nº›</a:t>
            </a:fld>
            <a:endParaRPr kumimoji="1" lang="ja-JP" altLang="en-US"/>
          </a:p>
        </p:txBody>
      </p:sp>
    </p:spTree>
    <p:extLst>
      <p:ext uri="{BB962C8B-B14F-4D97-AF65-F5344CB8AC3E}">
        <p14:creationId xmlns:p14="http://schemas.microsoft.com/office/powerpoint/2010/main" val="128403951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8C01E00-D882-4917-B6E3-5BF3E163671C}" type="slidenum">
              <a:rPr kumimoji="1" lang="ja-JP" altLang="en-US" smtClean="0"/>
              <a:t>7</a:t>
            </a:fld>
            <a:endParaRPr kumimoji="1" lang="ja-JP" altLang="en-US"/>
          </a:p>
        </p:txBody>
      </p:sp>
    </p:spTree>
    <p:extLst>
      <p:ext uri="{BB962C8B-B14F-4D97-AF65-F5344CB8AC3E}">
        <p14:creationId xmlns:p14="http://schemas.microsoft.com/office/powerpoint/2010/main" val="1018277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8C01E00-D882-4917-B6E3-5BF3E163671C}" type="slidenum">
              <a:rPr kumimoji="1" lang="ja-JP" altLang="en-US" smtClean="0"/>
              <a:t>11</a:t>
            </a:fld>
            <a:endParaRPr kumimoji="1" lang="ja-JP" altLang="en-US"/>
          </a:p>
        </p:txBody>
      </p:sp>
    </p:spTree>
    <p:extLst>
      <p:ext uri="{BB962C8B-B14F-4D97-AF65-F5344CB8AC3E}">
        <p14:creationId xmlns:p14="http://schemas.microsoft.com/office/powerpoint/2010/main" val="1999652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8C01E00-D882-4917-B6E3-5BF3E163671C}" type="slidenum">
              <a:rPr kumimoji="1" lang="ja-JP" altLang="en-US" smtClean="0"/>
              <a:t>12</a:t>
            </a:fld>
            <a:endParaRPr kumimoji="1" lang="ja-JP" altLang="en-US"/>
          </a:p>
        </p:txBody>
      </p:sp>
    </p:spTree>
    <p:extLst>
      <p:ext uri="{BB962C8B-B14F-4D97-AF65-F5344CB8AC3E}">
        <p14:creationId xmlns:p14="http://schemas.microsoft.com/office/powerpoint/2010/main" val="701869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26/08/2026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26/08/2026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26/08/2026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26/08/2026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7735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26/08/2026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5196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26/08/2026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258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26/08/2026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1637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26/08/2026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73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26/08/2026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603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26/08/2026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181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26/08/2026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6169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26/08/2026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26/08/2026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38398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26/08/2026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875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26/08/2026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0191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26/08/2026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26/08/2026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26/08/2026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26/08/2026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26/08/2026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26/08/2026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26/08/2026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26/08/2026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26/08/2026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849344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7"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7.png"/><Relationship Id="rId12" Type="http://schemas.microsoft.com/office/2007/relationships/hdphoto" Target="../media/hdphoto4.wdp"/><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microsoft.com/office/2007/relationships/hdphoto" Target="../media/hdphoto1.wdp"/><Relationship Id="rId15" Type="http://schemas.openxmlformats.org/officeDocument/2006/relationships/image" Target="../media/image11.jpe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8.png"/><Relationship Id="rId14" Type="http://schemas.microsoft.com/office/2007/relationships/hdphoto" Target="../media/hdphoto5.wdp"/></Relationships>
</file>

<file path=ppt/slides/_rels/slide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6E6F42A-0A5F-27A4-1C1A-FC2B406E7FE5}"/>
              </a:ext>
            </a:extLst>
          </p:cNvPr>
          <p:cNvSpPr txBox="1"/>
          <p:nvPr/>
        </p:nvSpPr>
        <p:spPr>
          <a:xfrm>
            <a:off x="-171939" y="179754"/>
            <a:ext cx="5181600" cy="1292662"/>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p>
            <a:pPr algn="ctr"/>
            <a:r>
              <a:rPr lang="ja-JP" altLang="en-US"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愛に突き動かされた　働き</a:t>
            </a:r>
            <a:endParaRPr lang="en"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7FE3B545-3F9C-E34C-7669-A451DDDEDEEF}"/>
              </a:ext>
            </a:extLst>
          </p:cNvPr>
          <p:cNvSpPr txBox="1"/>
          <p:nvPr/>
        </p:nvSpPr>
        <p:spPr>
          <a:xfrm>
            <a:off x="9042151" y="6316483"/>
            <a:ext cx="2903359" cy="400110"/>
          </a:xfrm>
          <a:prstGeom prst="rect">
            <a:avLst/>
          </a:prstGeom>
          <a:noFill/>
        </p:spPr>
        <p:txBody>
          <a:bodyPr wrap="none" rtlCol="0">
            <a:spAutoFit/>
          </a:bodyPr>
          <a:lstStyle/>
          <a:p>
            <a:pPr algn="r"/>
            <a:r>
              <a:rPr lang="en-US" altLang="ja-JP" sz="2000" b="1" dirty="0">
                <a:solidFill>
                  <a:srgbClr val="D3C1AD"/>
                </a:solidFill>
                <a:effectLst>
                  <a:outerShdw blurRad="38100" dist="38100" dir="2700000" algn="tl">
                    <a:srgbClr val="000000">
                      <a:alpha val="43137"/>
                    </a:srgbClr>
                  </a:outerShdw>
                </a:effectLst>
                <a:latin typeface="+mn-ea"/>
              </a:rPr>
              <a:t>2026</a:t>
            </a:r>
            <a:r>
              <a:rPr lang="ja-JP" altLang="en-US" sz="2000" b="1" dirty="0">
                <a:solidFill>
                  <a:srgbClr val="D3C1AD"/>
                </a:solidFill>
                <a:effectLst>
                  <a:outerShdw blurRad="38100" dist="38100" dir="2700000" algn="tl">
                    <a:srgbClr val="000000">
                      <a:alpha val="43137"/>
                    </a:srgbClr>
                  </a:outerShdw>
                </a:effectLst>
                <a:latin typeface="+mn-ea"/>
              </a:rPr>
              <a:t>年</a:t>
            </a:r>
            <a:r>
              <a:rPr lang="en-US" altLang="ja-JP" sz="2000" b="1" dirty="0">
                <a:solidFill>
                  <a:srgbClr val="D3C1AD"/>
                </a:solidFill>
                <a:effectLst>
                  <a:outerShdw blurRad="38100" dist="38100" dir="2700000" algn="tl">
                    <a:srgbClr val="000000">
                      <a:alpha val="43137"/>
                    </a:srgbClr>
                  </a:outerShdw>
                </a:effectLst>
                <a:latin typeface="+mn-ea"/>
              </a:rPr>
              <a:t>8</a:t>
            </a:r>
            <a:r>
              <a:rPr lang="ja-JP" altLang="en-US" sz="2000" b="1" dirty="0">
                <a:solidFill>
                  <a:srgbClr val="D3C1AD"/>
                </a:solidFill>
                <a:effectLst>
                  <a:outerShdw blurRad="38100" dist="38100" dir="2700000" algn="tl">
                    <a:srgbClr val="000000">
                      <a:alpha val="43137"/>
                    </a:srgbClr>
                  </a:outerShdw>
                </a:effectLst>
                <a:latin typeface="+mn-ea"/>
              </a:rPr>
              <a:t>月</a:t>
            </a:r>
            <a:r>
              <a:rPr lang="en-US" altLang="ja-JP" sz="2000" b="1" dirty="0">
                <a:solidFill>
                  <a:srgbClr val="D3C1AD"/>
                </a:solidFill>
                <a:effectLst>
                  <a:outerShdw blurRad="38100" dist="38100" dir="2700000" algn="tl">
                    <a:srgbClr val="000000">
                      <a:alpha val="43137"/>
                    </a:srgbClr>
                  </a:outerShdw>
                </a:effectLst>
                <a:latin typeface="+mn-ea"/>
              </a:rPr>
              <a:t>29</a:t>
            </a:r>
            <a:r>
              <a:rPr lang="ja-JP" altLang="en-US" sz="2000" b="1" dirty="0">
                <a:solidFill>
                  <a:srgbClr val="D3C1AD"/>
                </a:solidFill>
                <a:effectLst>
                  <a:outerShdw blurRad="38100" dist="38100" dir="2700000" algn="tl">
                    <a:srgbClr val="000000">
                      <a:alpha val="43137"/>
                    </a:srgbClr>
                  </a:outerShdw>
                </a:effectLst>
                <a:latin typeface="+mn-ea"/>
              </a:rPr>
              <a:t>日　第</a:t>
            </a:r>
            <a:r>
              <a:rPr lang="en-US" altLang="ja-JP" sz="2000" b="1" dirty="0">
                <a:solidFill>
                  <a:srgbClr val="D3C1AD"/>
                </a:solidFill>
                <a:effectLst>
                  <a:outerShdw blurRad="38100" dist="38100" dir="2700000" algn="tl">
                    <a:srgbClr val="000000">
                      <a:alpha val="43137"/>
                    </a:srgbClr>
                  </a:outerShdw>
                </a:effectLst>
                <a:latin typeface="+mn-ea"/>
              </a:rPr>
              <a:t>9</a:t>
            </a:r>
            <a:r>
              <a:rPr lang="ja-JP" altLang="en-US" sz="2000" b="1" dirty="0">
                <a:solidFill>
                  <a:srgbClr val="D3C1AD"/>
                </a:solidFill>
                <a:effectLst>
                  <a:outerShdw blurRad="38100" dist="38100" dir="2700000" algn="tl">
                    <a:srgbClr val="000000">
                      <a:alpha val="43137"/>
                    </a:srgbClr>
                  </a:outerShdw>
                </a:effectLst>
                <a:latin typeface="+mn-ea"/>
              </a:rPr>
              <a:t>課</a:t>
            </a:r>
            <a:endParaRPr lang="en" sz="2000" b="1" dirty="0">
              <a:solidFill>
                <a:srgbClr val="D3C1AD"/>
              </a:solidFill>
              <a:effectLst>
                <a:outerShdw blurRad="38100" dist="38100" dir="2700000" algn="tl">
                  <a:srgbClr val="000000">
                    <a:alpha val="43137"/>
                  </a:srgbClr>
                </a:outerShdw>
              </a:effectLst>
              <a:latin typeface="+mn-ea"/>
            </a:endParaRPr>
          </a:p>
        </p:txBody>
      </p:sp>
    </p:spTree>
    <p:extLst>
      <p:ext uri="{BB962C8B-B14F-4D97-AF65-F5344CB8AC3E}">
        <p14:creationId xmlns:p14="http://schemas.microsoft.com/office/powerpoint/2010/main" val="32874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94C94-93C6-21BA-36DB-A68AB31225C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ECDE17B-08F2-2790-DBF3-E7949A8B2916}"/>
              </a:ext>
            </a:extLst>
          </p:cNvPr>
          <p:cNvSpPr>
            <a:spLocks noGrp="1"/>
          </p:cNvSpPr>
          <p:nvPr>
            <p:ph type="title"/>
          </p:nvPr>
        </p:nvSpPr>
        <p:spPr>
          <a:xfrm>
            <a:off x="291966" y="3034047"/>
            <a:ext cx="11608067" cy="1367422"/>
          </a:xfrm>
        </p:spPr>
        <p:txBody>
          <a:bodyPr>
            <a:normAutofit fontScale="90000"/>
          </a:bodyPr>
          <a:lstStyle/>
          <a:p>
            <a:pPr algn="ctr"/>
            <a:r>
              <a:rPr lang="ja-JP" altLang="ja-JP" b="1" dirty="0"/>
              <a:t>Ⅰコリント16:5～7 を読んでください。</a:t>
            </a:r>
            <a:br>
              <a:rPr lang="en-US" altLang="ja-JP" b="1" dirty="0"/>
            </a:br>
            <a:r>
              <a:rPr lang="ja-JP" altLang="en-US" sz="900" b="1" dirty="0"/>
              <a:t>　</a:t>
            </a:r>
            <a:br>
              <a:rPr lang="en-US" altLang="ja-JP" b="1" dirty="0"/>
            </a:br>
            <a:r>
              <a:rPr lang="ja-JP" altLang="en-US" sz="900" b="1" dirty="0"/>
              <a:t>　</a:t>
            </a:r>
            <a:br>
              <a:rPr lang="en-US" altLang="ja-JP" b="1" dirty="0"/>
            </a:br>
            <a:r>
              <a:rPr lang="ja-JP" altLang="ja-JP" sz="4000" b="1" dirty="0">
                <a:solidFill>
                  <a:srgbClr val="0070C0"/>
                </a:solidFill>
              </a:rPr>
              <a:t>16:5 わたしは、マケドニア経由でそちら へ行きます。</a:t>
            </a:r>
            <a:r>
              <a:rPr lang="ja-JP" altLang="en-US" sz="4000" b="1" dirty="0">
                <a:solidFill>
                  <a:srgbClr val="0070C0"/>
                </a:solidFill>
              </a:rPr>
              <a:t>　</a:t>
            </a:r>
            <a:r>
              <a:rPr lang="ja-JP" altLang="ja-JP" sz="4000" b="1" dirty="0">
                <a:solidFill>
                  <a:srgbClr val="0070C0"/>
                </a:solidFill>
              </a:rPr>
              <a:t>マケドニア州を通りますか ら、 16:6 たぶんあなたがたのところに滞在 し、場合によっては、冬を越すことに</a:t>
            </a:r>
            <a:r>
              <a:rPr lang="ja-JP" altLang="en-US" sz="4000" b="1" dirty="0">
                <a:solidFill>
                  <a:srgbClr val="0070C0"/>
                </a:solidFill>
              </a:rPr>
              <a:t>　</a:t>
            </a:r>
            <a:r>
              <a:rPr lang="ja-JP" altLang="ja-JP" sz="4000" b="1" dirty="0">
                <a:solidFill>
                  <a:srgbClr val="0070C0"/>
                </a:solidFill>
              </a:rPr>
              <a:t>なるかもしれません。そうなれば、次にど こに出かけるにしろ、あなたがたから送 り出してもらえるでしょう。16:7 わたしは、今、旅のついでにあなた がたに会う</a:t>
            </a:r>
            <a:r>
              <a:rPr lang="ja-JP" altLang="en-US" sz="4000" b="1" dirty="0">
                <a:solidFill>
                  <a:srgbClr val="0070C0"/>
                </a:solidFill>
              </a:rPr>
              <a:t>　　</a:t>
            </a:r>
            <a:r>
              <a:rPr lang="ja-JP" altLang="ja-JP" sz="4000" b="1" dirty="0">
                <a:solidFill>
                  <a:srgbClr val="0070C0"/>
                </a:solidFill>
              </a:rPr>
              <a:t>ようなことはしたくない。主 が許してくだされば、</a:t>
            </a:r>
            <a:r>
              <a:rPr lang="ja-JP" altLang="en-US" sz="4000" b="1" dirty="0">
                <a:solidFill>
                  <a:srgbClr val="0070C0"/>
                </a:solidFill>
              </a:rPr>
              <a:t>　　</a:t>
            </a:r>
            <a:r>
              <a:rPr lang="ja-JP" altLang="ja-JP" sz="4000" b="1" dirty="0">
                <a:solidFill>
                  <a:srgbClr val="0070C0"/>
                </a:solidFill>
              </a:rPr>
              <a:t>しばらくあなたが たのところに滞在したいと</a:t>
            </a:r>
            <a:br>
              <a:rPr lang="en-US" altLang="ja-JP" sz="4000" b="1" dirty="0">
                <a:solidFill>
                  <a:srgbClr val="0070C0"/>
                </a:solidFill>
              </a:rPr>
            </a:br>
            <a:r>
              <a:rPr lang="ja-JP" altLang="ja-JP" sz="4000" b="1" dirty="0">
                <a:solidFill>
                  <a:srgbClr val="0070C0"/>
                </a:solidFill>
              </a:rPr>
              <a:t>思っていま す。</a:t>
            </a:r>
            <a:br>
              <a:rPr lang="en-US" altLang="ja-JP" sz="4000" b="1" dirty="0">
                <a:solidFill>
                  <a:srgbClr val="0070C0"/>
                </a:solidFill>
              </a:rPr>
            </a:br>
            <a:r>
              <a:rPr lang="ja-JP" altLang="en-US" sz="900" b="1" dirty="0">
                <a:solidFill>
                  <a:srgbClr val="0070C0"/>
                </a:solidFill>
              </a:rPr>
              <a:t>　</a:t>
            </a:r>
            <a:br>
              <a:rPr lang="en-US" altLang="ja-JP" sz="4000" b="1" dirty="0">
                <a:solidFill>
                  <a:srgbClr val="0070C0"/>
                </a:solidFill>
              </a:rPr>
            </a:br>
            <a:r>
              <a:rPr lang="ja-JP" altLang="en-US" sz="900" b="1" dirty="0">
                <a:solidFill>
                  <a:srgbClr val="0070C0"/>
                </a:solidFill>
              </a:rPr>
              <a:t>　</a:t>
            </a:r>
            <a:r>
              <a:rPr lang="ja-JP" altLang="ja-JP" sz="900" b="1" dirty="0">
                <a:solidFill>
                  <a:srgbClr val="0070C0"/>
                </a:solidFill>
              </a:rPr>
              <a:t> </a:t>
            </a:r>
            <a:br>
              <a:rPr lang="en-US" altLang="ja-JP" b="1" dirty="0"/>
            </a:br>
            <a:r>
              <a:rPr lang="ja-JP" altLang="ja-JP" b="1" dirty="0"/>
              <a:t>パウロの当初の旅行計画は、</a:t>
            </a:r>
            <a:br>
              <a:rPr lang="en-US" altLang="ja-JP" b="1" dirty="0"/>
            </a:br>
            <a:r>
              <a:rPr lang="ja-JP" altLang="ja-JP" b="1" dirty="0"/>
              <a:t>どのような ものでしたか。 </a:t>
            </a:r>
            <a:br>
              <a:rPr lang="en-US" altLang="ja-JP" b="1" dirty="0"/>
            </a:br>
            <a:endParaRPr kumimoji="1" lang="ja-JP" altLang="en-US" b="1" dirty="0"/>
          </a:p>
        </p:txBody>
      </p:sp>
    </p:spTree>
    <p:extLst>
      <p:ext uri="{BB962C8B-B14F-4D97-AF65-F5344CB8AC3E}">
        <p14:creationId xmlns:p14="http://schemas.microsoft.com/office/powerpoint/2010/main" val="2465758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4"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ja-JP" altLang="en-US" sz="4400" b="1" spc="300" dirty="0">
                <a:ln/>
                <a:solidFill>
                  <a:schemeClr val="bg2">
                    <a:lumMod val="75000"/>
                  </a:schemeClr>
                </a:solidFill>
              </a:rPr>
              <a:t>赦しと愛の再確認</a:t>
            </a:r>
            <a:endParaRPr lang="en" sz="4400" b="1" spc="300" dirty="0">
              <a:ln/>
              <a:solidFill>
                <a:schemeClr val="bg2">
                  <a:lumMod val="75000"/>
                </a:schemeClr>
              </a:solidFill>
            </a:endParaRPr>
          </a:p>
        </p:txBody>
      </p:sp>
      <p:sp>
        <p:nvSpPr>
          <p:cNvPr id="4" name="CuadroTexto 3">
            <a:extLst>
              <a:ext uri="{FF2B5EF4-FFF2-40B4-BE49-F238E27FC236}">
                <a16:creationId xmlns:a16="http://schemas.microsoft.com/office/drawing/2014/main" id="{1F1C3954-E323-DB71-D2D0-635A4DE668AE}"/>
              </a:ext>
            </a:extLst>
          </p:cNvPr>
          <p:cNvSpPr txBox="1"/>
          <p:nvPr/>
        </p:nvSpPr>
        <p:spPr>
          <a:xfrm>
            <a:off x="0" y="662285"/>
            <a:ext cx="12191999" cy="646331"/>
          </a:xfrm>
          <a:prstGeom prst="rect">
            <a:avLst/>
          </a:prstGeom>
          <a:noFill/>
        </p:spPr>
        <p:txBody>
          <a:bodyPr wrap="square">
            <a:spAutoFit/>
            <a:scene3d>
              <a:camera prst="orthographicFront"/>
              <a:lightRig rig="threePt" dir="t"/>
            </a:scene3d>
            <a:sp3d extrusionH="57150">
              <a:bevelT w="38100" h="38100"/>
            </a:sp3d>
          </a:bodyPr>
          <a:lstStyle/>
          <a:p>
            <a:pPr algn="ctr"/>
            <a:r>
              <a:rPr lang="ja-JP" altLang="en-US" b="1" dirty="0">
                <a:solidFill>
                  <a:schemeClr val="accent3">
                    <a:lumMod val="75000"/>
                  </a:schemeClr>
                </a:solidFill>
                <a:latin typeface="+mn-ea"/>
              </a:rPr>
              <a:t>もしあなたがたが、何かのことについて人をゆるすなら、わたしもまたゆるそう。そして、もしわたしが何かのことでゆるしたとすれば、それは、あなたがたのためにキリストのみまえでゆるしたのである。</a:t>
            </a:r>
            <a:r>
              <a:rPr lang="en" b="1" dirty="0">
                <a:solidFill>
                  <a:schemeClr val="accent3">
                    <a:lumMod val="75000"/>
                  </a:schemeClr>
                </a:solidFill>
                <a:latin typeface="+mn-ea"/>
              </a:rPr>
              <a:t>(2 </a:t>
            </a:r>
            <a:r>
              <a:rPr lang="ja-JP" altLang="en-US" b="1" dirty="0">
                <a:solidFill>
                  <a:schemeClr val="accent3">
                    <a:lumMod val="75000"/>
                  </a:schemeClr>
                </a:solidFill>
                <a:latin typeface="+mn-ea"/>
              </a:rPr>
              <a:t>コリント</a:t>
            </a:r>
            <a:r>
              <a:rPr lang="en" b="1" dirty="0">
                <a:solidFill>
                  <a:schemeClr val="accent3">
                    <a:lumMod val="75000"/>
                  </a:schemeClr>
                </a:solidFill>
                <a:latin typeface="+mn-ea"/>
              </a:rPr>
              <a:t> 2:10)</a:t>
            </a: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50" y="1326951"/>
            <a:ext cx="6260612" cy="1554272"/>
          </a:xfrm>
          <a:prstGeom prst="rect">
            <a:avLst/>
          </a:prstGeom>
          <a:noFill/>
        </p:spPr>
        <p:txBody>
          <a:bodyPr wrap="square" rtlCol="0">
            <a:spAutoFit/>
          </a:bodyPr>
          <a:lstStyle/>
          <a:p>
            <a:pPr>
              <a:spcBef>
                <a:spcPts val="600"/>
              </a:spcBef>
            </a:pPr>
            <a:r>
              <a:rPr lang="ja-JP" altLang="en-US" sz="1900" b="1" dirty="0">
                <a:latin typeface="+mn-ea"/>
              </a:rPr>
              <a:t>パウロがトロアスへ向かっている間、テトスはコリントへ行っていました。パウロはトロアスからマケドニアへと向かいましたが、コリントの教会に関する知らせを　届けるはずのテトスがトロアスで彼と落ち合わなかったため、ひどく心を痛めていました（</a:t>
            </a:r>
            <a:r>
              <a:rPr lang="en-US" altLang="ja-JP" sz="1900" b="1" dirty="0">
                <a:latin typeface="+mn-ea"/>
              </a:rPr>
              <a:t>2</a:t>
            </a:r>
            <a:r>
              <a:rPr lang="ja-JP" altLang="en-US" sz="1900" b="1" dirty="0">
                <a:latin typeface="+mn-ea"/>
              </a:rPr>
              <a:t>コリ </a:t>
            </a:r>
            <a:r>
              <a:rPr lang="en-US" altLang="ja-JP" sz="1900" b="1" dirty="0">
                <a:latin typeface="+mn-ea"/>
              </a:rPr>
              <a:t>2</a:t>
            </a:r>
            <a:r>
              <a:rPr lang="ja-JP" altLang="en-US" sz="1900" b="1" dirty="0">
                <a:latin typeface="+mn-ea"/>
              </a:rPr>
              <a:t>：</a:t>
            </a:r>
            <a:r>
              <a:rPr lang="en-US" altLang="ja-JP" sz="1900" b="1" dirty="0">
                <a:latin typeface="+mn-ea"/>
              </a:rPr>
              <a:t>12-13</a:t>
            </a:r>
            <a:r>
              <a:rPr lang="ja-JP" altLang="en-US" sz="1900" b="1" dirty="0">
                <a:latin typeface="+mn-ea"/>
              </a:rPr>
              <a:t>）。</a:t>
            </a:r>
            <a:endParaRPr lang="en" sz="1900" b="1" dirty="0">
              <a:latin typeface="+mn-ea"/>
            </a:endParaRPr>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777765" y="5027063"/>
            <a:ext cx="6257925" cy="1554272"/>
          </a:xfrm>
          <a:prstGeom prst="rect">
            <a:avLst/>
          </a:prstGeom>
          <a:noFill/>
        </p:spPr>
        <p:txBody>
          <a:bodyPr wrap="square">
            <a:spAutoFit/>
          </a:bodyPr>
          <a:lstStyle/>
          <a:p>
            <a:pPr>
              <a:spcBef>
                <a:spcPts val="600"/>
              </a:spcBef>
            </a:pPr>
            <a:r>
              <a:rPr lang="ja-JP" altLang="en-US" sz="1900" b="1" dirty="0">
                <a:latin typeface="+mn-ea"/>
              </a:rPr>
              <a:t>彼らが解決すべき問題の一つに、教会の懲戒に関する　ことがありました。使徒の指示に従い、問題を起こした当事者は戒めを受け、その戒めを受け入れていました。そこでパウロは彼らに、次の段階へ進むよう求めます。それは、赦しと回復です（</a:t>
            </a:r>
            <a:r>
              <a:rPr lang="en-US" altLang="ja-JP" sz="1900" b="1" dirty="0">
                <a:latin typeface="+mn-ea"/>
              </a:rPr>
              <a:t>2</a:t>
            </a:r>
            <a:r>
              <a:rPr lang="ja-JP" altLang="en-US" sz="1900" b="1" dirty="0">
                <a:latin typeface="+mn-ea"/>
              </a:rPr>
              <a:t>コリ </a:t>
            </a:r>
            <a:r>
              <a:rPr lang="en-US" altLang="ja-JP" sz="1900" b="1" dirty="0">
                <a:latin typeface="+mn-ea"/>
              </a:rPr>
              <a:t>2</a:t>
            </a:r>
            <a:r>
              <a:rPr lang="ja-JP" altLang="en-US" sz="1900" b="1" dirty="0">
                <a:latin typeface="+mn-ea"/>
              </a:rPr>
              <a:t>：</a:t>
            </a:r>
            <a:r>
              <a:rPr lang="en-US" altLang="ja-JP" sz="1900" b="1" dirty="0">
                <a:latin typeface="+mn-ea"/>
              </a:rPr>
              <a:t>5-11</a:t>
            </a:r>
            <a:r>
              <a:rPr lang="ja-JP" altLang="en-US" sz="1900" b="1" dirty="0">
                <a:latin typeface="+mn-ea"/>
              </a:rPr>
              <a:t>）。</a:t>
            </a:r>
            <a:endParaRPr lang="en" sz="1900" b="1" dirty="0">
              <a:latin typeface="+mn-ea"/>
            </a:endParaRPr>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295274" y="442153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71449" y="3028133"/>
            <a:ext cx="6260611" cy="1261884"/>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その後まもなく、テトスはマケドニアでついにパウロと会いました。彼はパウロに、使徒の勧告に対して教会が非常に好意的な反応を示したことを伝えました（</a:t>
            </a:r>
            <a:r>
              <a:rPr lang="en-US" altLang="ja-JP" sz="1900" b="1" dirty="0">
                <a:solidFill>
                  <a:prstClr val="black"/>
                </a:solidFill>
                <a:latin typeface="+mn-ea"/>
              </a:rPr>
              <a:t>2</a:t>
            </a:r>
            <a:r>
              <a:rPr lang="ja-JP" altLang="en-US" sz="1900" b="1" dirty="0">
                <a:solidFill>
                  <a:prstClr val="black"/>
                </a:solidFill>
                <a:latin typeface="+mn-ea"/>
              </a:rPr>
              <a:t>コリ </a:t>
            </a:r>
            <a:r>
              <a:rPr lang="en-US" altLang="ja-JP" sz="1900" b="1" dirty="0">
                <a:solidFill>
                  <a:prstClr val="black"/>
                </a:solidFill>
                <a:latin typeface="+mn-ea"/>
              </a:rPr>
              <a:t>7:5-9</a:t>
            </a:r>
            <a:r>
              <a:rPr lang="ja-JP" altLang="en-US" sz="1900" b="1" dirty="0">
                <a:solidFill>
                  <a:prstClr val="black"/>
                </a:solidFill>
                <a:latin typeface="+mn-ea"/>
              </a:rPr>
              <a:t>、</a:t>
            </a:r>
            <a:r>
              <a:rPr lang="en-US" altLang="ja-JP" sz="1900" b="1" dirty="0">
                <a:solidFill>
                  <a:prstClr val="black"/>
                </a:solidFill>
                <a:latin typeface="+mn-ea"/>
              </a:rPr>
              <a:t>13-16</a:t>
            </a:r>
            <a:r>
              <a:rPr lang="ja-JP" altLang="en-US" sz="1900" b="1" dirty="0">
                <a:solidFill>
                  <a:prstClr val="black"/>
                </a:solidFill>
                <a:latin typeface="+mn-ea"/>
              </a:rPr>
              <a:t>）。</a:t>
            </a:r>
            <a:endParaRPr kumimoji="0" lang="en" sz="1900" b="1" i="0" u="none" strike="noStrike" kern="1200" cap="none" spc="0" normalizeH="0" baseline="0" noProof="0" dirty="0">
              <a:ln>
                <a:noFill/>
              </a:ln>
              <a:solidFill>
                <a:prstClr val="black"/>
              </a:solidFill>
              <a:effectLst/>
              <a:uLnTx/>
              <a:uFillTx/>
              <a:latin typeface="+mn-ea"/>
            </a:endParaRP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BEE3C-D9B1-0DD6-07CB-71A7503D4B2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5C4F879-ACB9-0577-134B-2CDC5B5EFA85}"/>
              </a:ext>
            </a:extLst>
          </p:cNvPr>
          <p:cNvSpPr>
            <a:spLocks noGrp="1"/>
          </p:cNvSpPr>
          <p:nvPr>
            <p:ph type="title"/>
          </p:nvPr>
        </p:nvSpPr>
        <p:spPr>
          <a:xfrm>
            <a:off x="125127" y="2745289"/>
            <a:ext cx="11964203" cy="1367422"/>
          </a:xfrm>
        </p:spPr>
        <p:txBody>
          <a:bodyPr>
            <a:noAutofit/>
          </a:bodyPr>
          <a:lstStyle/>
          <a:p>
            <a:pPr algn="ctr"/>
            <a:r>
              <a:rPr lang="ja-JP" altLang="ja-JP" sz="2800" b="1" dirty="0"/>
              <a:t>Ⅰコリント 7:5～13 を読んでください。</a:t>
            </a:r>
            <a:br>
              <a:rPr lang="en-US" altLang="ja-JP" sz="2800" b="1" dirty="0"/>
            </a:br>
            <a:r>
              <a:rPr lang="ja-JP" altLang="en-US" sz="800" b="1" dirty="0"/>
              <a:t>　</a:t>
            </a:r>
            <a:br>
              <a:rPr lang="en-US" altLang="ja-JP" sz="3600" b="1" dirty="0"/>
            </a:br>
            <a:r>
              <a:rPr lang="ja-JP" altLang="ja-JP" sz="2100" b="1" dirty="0">
                <a:solidFill>
                  <a:srgbClr val="0070C0"/>
                </a:solidFill>
              </a:rPr>
              <a:t>7:5 マケドニア州に着いたとき、わたし たちの身には全く安らぎがなく、ことご とに苦しんで</a:t>
            </a:r>
            <a:r>
              <a:rPr lang="ja-JP" altLang="en-US" sz="2100" b="1" dirty="0">
                <a:solidFill>
                  <a:srgbClr val="0070C0"/>
                </a:solidFill>
              </a:rPr>
              <a:t>　　　</a:t>
            </a:r>
            <a:r>
              <a:rPr lang="ja-JP" altLang="ja-JP" sz="2100" b="1" dirty="0">
                <a:solidFill>
                  <a:srgbClr val="0070C0"/>
                </a:solidFill>
              </a:rPr>
              <a:t>いました。外には戦い、内 には恐れがあったのです。 7:6 しかし、気落ちした者を力づけて</a:t>
            </a:r>
            <a:r>
              <a:rPr lang="ja-JP" altLang="en-US" sz="2100" b="1" dirty="0">
                <a:solidFill>
                  <a:srgbClr val="0070C0"/>
                </a:solidFill>
              </a:rPr>
              <a:t>　　　　</a:t>
            </a:r>
            <a:r>
              <a:rPr lang="ja-JP" altLang="ja-JP" sz="2100" b="1" dirty="0">
                <a:solidFill>
                  <a:srgbClr val="0070C0"/>
                </a:solidFill>
              </a:rPr>
              <a:t>く ださる神は、テトスの到着によってわた したちを慰めてくださいました。 7:7 テトスが来て</a:t>
            </a:r>
            <a:r>
              <a:rPr lang="ja-JP" altLang="en-US" sz="2100" b="1" dirty="0">
                <a:solidFill>
                  <a:srgbClr val="0070C0"/>
                </a:solidFill>
              </a:rPr>
              <a:t>　　</a:t>
            </a:r>
            <a:r>
              <a:rPr lang="ja-JP" altLang="ja-JP" sz="2100" b="1" dirty="0">
                <a:solidFill>
                  <a:srgbClr val="0070C0"/>
                </a:solidFill>
              </a:rPr>
              <a:t>くれたことによってだ けではなく、彼があなたがたから受けた 慰めによっても、そうして</a:t>
            </a:r>
            <a:r>
              <a:rPr lang="ja-JP" altLang="en-US" sz="2100" b="1" dirty="0">
                <a:solidFill>
                  <a:srgbClr val="0070C0"/>
                </a:solidFill>
              </a:rPr>
              <a:t>　　　　</a:t>
            </a:r>
            <a:r>
              <a:rPr lang="ja-JP" altLang="ja-JP" sz="2100" b="1" dirty="0">
                <a:solidFill>
                  <a:srgbClr val="0070C0"/>
                </a:solidFill>
              </a:rPr>
              <a:t>くださったの です。つまり、あなたがたがわたしを慕 い、わたしのために嘆き悲しみ、わたし に</a:t>
            </a:r>
            <a:r>
              <a:rPr lang="ja-JP" altLang="en-US" sz="2100" b="1" dirty="0">
                <a:solidFill>
                  <a:srgbClr val="0070C0"/>
                </a:solidFill>
              </a:rPr>
              <a:t>　</a:t>
            </a:r>
            <a:r>
              <a:rPr lang="ja-JP" altLang="ja-JP" sz="2100" b="1" dirty="0">
                <a:solidFill>
                  <a:srgbClr val="0070C0"/>
                </a:solidFill>
              </a:rPr>
              <a:t>対して熱心であることを彼が伝えてく れたので、わたしはいっそう喜んだので す。 7:8 あの手紙によってあなたがたを悲し ませたとしても、わたしは後悔しません。 確かに、あの手紙が一時にも</a:t>
            </a:r>
            <a:r>
              <a:rPr lang="ja-JP" altLang="en-US" sz="2100" b="1" dirty="0">
                <a:solidFill>
                  <a:srgbClr val="0070C0"/>
                </a:solidFill>
              </a:rPr>
              <a:t>　</a:t>
            </a:r>
            <a:r>
              <a:rPr lang="ja-JP" altLang="ja-JP" sz="2100" b="1" dirty="0">
                <a:solidFill>
                  <a:srgbClr val="0070C0"/>
                </a:solidFill>
              </a:rPr>
              <a:t>せよ、あな たがたを悲しませたことは知っていま す。たとえ後悔したとしても、 7:9 今は喜んで</a:t>
            </a:r>
            <a:r>
              <a:rPr lang="ja-JP" altLang="en-US" sz="2100" b="1" dirty="0">
                <a:solidFill>
                  <a:srgbClr val="0070C0"/>
                </a:solidFill>
              </a:rPr>
              <a:t>　</a:t>
            </a:r>
            <a:r>
              <a:rPr lang="ja-JP" altLang="ja-JP" sz="2100" b="1" dirty="0">
                <a:solidFill>
                  <a:srgbClr val="0070C0"/>
                </a:solidFill>
              </a:rPr>
              <a:t>います。あなたがたがた だ悲しんだからではなく、悲しんで悔い 改めたからです。あなたがたが</a:t>
            </a:r>
            <a:r>
              <a:rPr lang="ja-JP" altLang="en-US" sz="2100" b="1" dirty="0">
                <a:solidFill>
                  <a:srgbClr val="0070C0"/>
                </a:solidFill>
              </a:rPr>
              <a:t>　</a:t>
            </a:r>
            <a:r>
              <a:rPr lang="ja-JP" altLang="ja-JP" sz="2100" b="1" dirty="0">
                <a:solidFill>
                  <a:srgbClr val="0070C0"/>
                </a:solidFill>
              </a:rPr>
              <a:t>悲しんだ のは神の御心に適ったことなので、わた したちからは何の害も受けずに済みまし た。7:10 神の御心に適った悲しみは、取り消 されることのない救いに通じる悔い改め を生じさせ、世の悲しみは死をもたらし ます。 7:11 神の御心に適ったこの悲しみが、あ なたがたにどれほどの熱心、弁明、憤り、 恐れ、あこがれ、熱意、懲らしめをもた らしたことでしょう。例の事件に関して は、あなたがたは自分がすべての点で潔 白であることを証明しました。 7:12 ですから、あなたがたに手紙を送っ たのは、不義を行った者のためでも、そ の被害者のためでもなく、わたしたちに 対するあなたがたの熱心を、神の御前で あなたがたに明らかにするためでした。 7:13 こういうわけでわたしたちは慰め られたのです。この慰めに加えて、テト スの喜ぶさまを見て、わたしたちはいっ そう喜び</a:t>
            </a:r>
            <a:r>
              <a:rPr lang="ja-JP" altLang="en-US" sz="2100" b="1" dirty="0">
                <a:solidFill>
                  <a:srgbClr val="0070C0"/>
                </a:solidFill>
              </a:rPr>
              <a:t>　</a:t>
            </a:r>
            <a:r>
              <a:rPr lang="ja-JP" altLang="ja-JP" sz="2100" b="1" dirty="0">
                <a:solidFill>
                  <a:srgbClr val="0070C0"/>
                </a:solidFill>
              </a:rPr>
              <a:t>ました。彼の心があなたがた一 同のお陰で元気づけられたからです。</a:t>
            </a:r>
            <a:br>
              <a:rPr lang="en-US" altLang="ja-JP" sz="3600" b="1" dirty="0"/>
            </a:br>
            <a:r>
              <a:rPr lang="ja-JP" altLang="en-US" sz="800" b="1" dirty="0"/>
              <a:t>　</a:t>
            </a:r>
            <a:br>
              <a:rPr lang="en-US" altLang="ja-JP" sz="3600" b="1" dirty="0"/>
            </a:br>
            <a:r>
              <a:rPr lang="ja-JP" altLang="ja-JP" sz="2800" b="1" dirty="0"/>
              <a:t>パウロが彼らに書き送った手紙は、どん な結果をもたらしましたか。</a:t>
            </a:r>
            <a:r>
              <a:rPr lang="ja-JP" altLang="en-US" sz="2800" b="1" dirty="0"/>
              <a:t>　　</a:t>
            </a:r>
            <a:r>
              <a:rPr lang="ja-JP" altLang="ja-JP" sz="2800" b="1" dirty="0"/>
              <a:t>その結果に対して、パウロはどんな反応をしました か。 </a:t>
            </a:r>
            <a:endParaRPr kumimoji="1" lang="ja-JP" altLang="en-US" sz="2800" b="1" dirty="0"/>
          </a:p>
        </p:txBody>
      </p:sp>
    </p:spTree>
    <p:extLst>
      <p:ext uri="{BB962C8B-B14F-4D97-AF65-F5344CB8AC3E}">
        <p14:creationId xmlns:p14="http://schemas.microsoft.com/office/powerpoint/2010/main" val="215658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email">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B94E1F5-49C2-EE58-6467-99F9C71DF983}"/>
              </a:ext>
            </a:extLst>
          </p:cNvPr>
          <p:cNvSpPr txBox="1"/>
          <p:nvPr/>
        </p:nvSpPr>
        <p:spPr>
          <a:xfrm>
            <a:off x="0" y="-76200"/>
            <a:ext cx="12192000" cy="769441"/>
          </a:xfrm>
          <a:prstGeom prst="rect">
            <a:avLst/>
          </a:prstGeom>
          <a:noFill/>
        </p:spPr>
        <p:txBody>
          <a:bodyPr wrap="square">
            <a:spAutoFit/>
          </a:bodyPr>
          <a:lstStyle/>
          <a:p>
            <a:pPr algn="ctr"/>
            <a:r>
              <a:rPr lang="ja-JP" altLang="en-US"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キリストにおける勝利</a:t>
            </a:r>
            <a:endParaRPr lang="en"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4" name="CuadroTexto 3">
            <a:extLst>
              <a:ext uri="{FF2B5EF4-FFF2-40B4-BE49-F238E27FC236}">
                <a16:creationId xmlns:a16="http://schemas.microsoft.com/office/drawing/2014/main" id="{403A69CA-6C2B-18BC-4A65-82D95116654A}"/>
              </a:ext>
            </a:extLst>
          </p:cNvPr>
          <p:cNvSpPr txBox="1"/>
          <p:nvPr/>
        </p:nvSpPr>
        <p:spPr>
          <a:xfrm>
            <a:off x="5194570" y="598764"/>
            <a:ext cx="7037959" cy="707886"/>
          </a:xfrm>
          <a:prstGeom prst="rect">
            <a:avLst/>
          </a:prstGeom>
          <a:noFill/>
        </p:spPr>
        <p:txBody>
          <a:bodyPr wrap="square">
            <a:spAutoFit/>
          </a:bodyPr>
          <a:lstStyle/>
          <a:p>
            <a:pPr algn="ctr"/>
            <a:r>
              <a:rPr lang="ja-JP" altLang="en-US" sz="2000" b="1" dirty="0">
                <a:solidFill>
                  <a:srgbClr val="BEE395"/>
                </a:solidFill>
                <a:effectLst>
                  <a:outerShdw blurRad="38100" dist="38100" dir="2700000" algn="tl">
                    <a:srgbClr val="000000">
                      <a:alpha val="43137"/>
                    </a:srgbClr>
                  </a:outerShdw>
                </a:effectLst>
                <a:latin typeface="+mn-ea"/>
              </a:rPr>
              <a:t>わたしたちは、救われる者にとっても滅びる者にとっても、神に対するキリストのかおりである。</a:t>
            </a:r>
            <a:r>
              <a:rPr lang="en" sz="2000" b="1" dirty="0">
                <a:solidFill>
                  <a:srgbClr val="BEE395"/>
                </a:solidFill>
                <a:effectLst>
                  <a:outerShdw blurRad="38100" dist="38100" dir="2700000" algn="tl">
                    <a:srgbClr val="000000">
                      <a:alpha val="43137"/>
                    </a:srgbClr>
                  </a:outerShdw>
                </a:effectLst>
                <a:latin typeface="+mn-ea"/>
              </a:rPr>
              <a:t>(2 </a:t>
            </a:r>
            <a:r>
              <a:rPr lang="ja-JP" altLang="en-US" sz="2000" b="1" dirty="0">
                <a:solidFill>
                  <a:srgbClr val="BEE395"/>
                </a:solidFill>
                <a:effectLst>
                  <a:outerShdw blurRad="38100" dist="38100" dir="2700000" algn="tl">
                    <a:srgbClr val="000000">
                      <a:alpha val="43137"/>
                    </a:srgbClr>
                  </a:outerShdw>
                </a:effectLst>
                <a:latin typeface="+mn-ea"/>
              </a:rPr>
              <a:t>コリント</a:t>
            </a:r>
            <a:r>
              <a:rPr lang="en" sz="2000" b="1" dirty="0">
                <a:solidFill>
                  <a:srgbClr val="BEE395"/>
                </a:solidFill>
                <a:effectLst>
                  <a:outerShdw blurRad="38100" dist="38100" dir="2700000" algn="tl">
                    <a:srgbClr val="000000">
                      <a:alpha val="43137"/>
                    </a:srgbClr>
                  </a:outerShdw>
                </a:effectLst>
                <a:latin typeface="+mn-ea"/>
              </a:rPr>
              <a:t> 2:15)</a:t>
            </a:r>
            <a:endParaRPr lang="es-ES" sz="2000" b="1" dirty="0">
              <a:solidFill>
                <a:srgbClr val="BEE395"/>
              </a:solidFill>
              <a:effectLst>
                <a:outerShdw blurRad="38100" dist="38100" dir="2700000" algn="tl">
                  <a:srgbClr val="000000">
                    <a:alpha val="43137"/>
                  </a:srgbClr>
                </a:outerShdw>
              </a:effectLst>
              <a:latin typeface="+mn-ea"/>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5194570" y="1432112"/>
            <a:ext cx="6945751" cy="1846659"/>
          </a:xfrm>
          <a:prstGeom prst="rect">
            <a:avLst/>
          </a:prstGeom>
          <a:noFill/>
        </p:spPr>
        <p:txBody>
          <a:bodyPr wrap="square" rtlCol="0">
            <a:spAutoFit/>
          </a:bodyPr>
          <a:lstStyle/>
          <a:p>
            <a:pPr>
              <a:spcBef>
                <a:spcPts val="600"/>
              </a:spcBef>
            </a:pPr>
            <a:r>
              <a:rPr lang="ja-JP" altLang="en-US" sz="1900" b="1" dirty="0">
                <a:latin typeface="+mn-ea"/>
              </a:rPr>
              <a:t>トロアスで福音を力強く宣べ伝えるための「扉」を神が開いてくださったことについて語る中で、パウロは賛美と勝利の叫びを上げます。「しかるに、神は感謝すべきかな。神はいつも　わたしたちをキリストの凱旋に伴い行き、わたしたちをとお　してキリストを知る知識のかおりを、至る所に放って下さる　のである。」（</a:t>
            </a:r>
            <a:r>
              <a:rPr lang="en-US" altLang="ja-JP" sz="1900" b="1" dirty="0">
                <a:latin typeface="+mn-ea"/>
              </a:rPr>
              <a:t>2</a:t>
            </a:r>
            <a:r>
              <a:rPr lang="ja-JP" altLang="en-US" sz="1900" b="1" dirty="0">
                <a:latin typeface="+mn-ea"/>
              </a:rPr>
              <a:t>コリ </a:t>
            </a:r>
            <a:r>
              <a:rPr lang="en-US" altLang="ja-JP" sz="1900" b="1" dirty="0">
                <a:latin typeface="+mn-ea"/>
              </a:rPr>
              <a:t>2</a:t>
            </a:r>
            <a:r>
              <a:rPr lang="ja-JP" altLang="en-US" sz="1900" b="1" dirty="0">
                <a:latin typeface="+mn-ea"/>
              </a:rPr>
              <a:t>：</a:t>
            </a:r>
            <a:r>
              <a:rPr lang="en-US" altLang="ja-JP" sz="1900" b="1" dirty="0">
                <a:latin typeface="+mn-ea"/>
              </a:rPr>
              <a:t>14</a:t>
            </a:r>
            <a:r>
              <a:rPr lang="ja-JP" altLang="en-US" sz="1900" b="1" dirty="0">
                <a:latin typeface="+mn-ea"/>
              </a:rPr>
              <a:t>）。</a:t>
            </a:r>
            <a:endParaRPr lang="en" sz="1900" b="1" dirty="0">
              <a:latin typeface="+mn-ea"/>
            </a:endParaRPr>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572250" y="3486895"/>
            <a:ext cx="5475862" cy="3176551"/>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203781" y="3323684"/>
            <a:ext cx="6281636" cy="1554272"/>
          </a:xfrm>
          <a:prstGeom prst="rect">
            <a:avLst/>
          </a:prstGeom>
          <a:noFill/>
        </p:spPr>
        <p:txBody>
          <a:bodyPr wrap="square">
            <a:spAutoFit/>
          </a:bodyPr>
          <a:lstStyle/>
          <a:p>
            <a:pPr>
              <a:spcBef>
                <a:spcPts val="600"/>
              </a:spcBef>
            </a:pPr>
            <a:r>
              <a:rPr lang="ja-JP" altLang="en-US" sz="1900" b="1" dirty="0">
                <a:latin typeface="+mn-ea"/>
              </a:rPr>
              <a:t>至る所に広がる香りのように、キリストについての知識はすべての魂に届きます。コリントの人々にとっても、私たちにとっても、この香りは永遠の命の香りです。　しかし、その招きを拒む人々にとっては、それは死の　香りとなります（</a:t>
            </a:r>
            <a:r>
              <a:rPr lang="en-US" altLang="ja-JP" sz="1900" b="1" dirty="0">
                <a:latin typeface="+mn-ea"/>
              </a:rPr>
              <a:t>2</a:t>
            </a:r>
            <a:r>
              <a:rPr lang="ja-JP" altLang="en-US" sz="1900" b="1" dirty="0">
                <a:latin typeface="+mn-ea"/>
              </a:rPr>
              <a:t>コリ </a:t>
            </a:r>
            <a:r>
              <a:rPr lang="en-US" altLang="ja-JP" sz="1900" b="1" dirty="0">
                <a:latin typeface="+mn-ea"/>
              </a:rPr>
              <a:t>2</a:t>
            </a:r>
            <a:r>
              <a:rPr lang="ja-JP" altLang="en-US" sz="1900" b="1" dirty="0">
                <a:latin typeface="+mn-ea"/>
              </a:rPr>
              <a:t>：</a:t>
            </a:r>
            <a:r>
              <a:rPr lang="en-US" altLang="ja-JP" sz="1900" b="1" dirty="0">
                <a:latin typeface="+mn-ea"/>
              </a:rPr>
              <a:t>15-16</a:t>
            </a:r>
            <a:r>
              <a:rPr lang="ja-JP" altLang="en-US" sz="1900" b="1" dirty="0">
                <a:latin typeface="+mn-ea"/>
              </a:rPr>
              <a:t>）。</a:t>
            </a:r>
            <a:endParaRPr lang="en" sz="1900" b="1" dirty="0">
              <a:latin typeface="+mn-ea"/>
            </a:endParaRPr>
          </a:p>
        </p:txBody>
      </p:sp>
      <p:sp>
        <p:nvSpPr>
          <p:cNvPr id="12" name="CuadroTexto 11">
            <a:extLst>
              <a:ext uri="{FF2B5EF4-FFF2-40B4-BE49-F238E27FC236}">
                <a16:creationId xmlns:a16="http://schemas.microsoft.com/office/drawing/2014/main" id="{13A2B04A-9E99-7331-3EBA-05B75651AE14}"/>
              </a:ext>
            </a:extLst>
          </p:cNvPr>
          <p:cNvSpPr txBox="1"/>
          <p:nvPr/>
        </p:nvSpPr>
        <p:spPr>
          <a:xfrm>
            <a:off x="2096668" y="5081199"/>
            <a:ext cx="4432165" cy="1554272"/>
          </a:xfrm>
          <a:prstGeom prst="rect">
            <a:avLst/>
          </a:prstGeom>
          <a:noFill/>
        </p:spPr>
        <p:txBody>
          <a:bodyPr wrap="square">
            <a:spAutoFit/>
          </a:bodyPr>
          <a:lstStyle/>
          <a:p>
            <a:pPr>
              <a:spcBef>
                <a:spcPts val="600"/>
              </a:spcBef>
            </a:pPr>
            <a:r>
              <a:rPr lang="ja-JP" altLang="en-US" sz="1900" b="1" dirty="0">
                <a:latin typeface="+mn-ea"/>
              </a:rPr>
              <a:t>パウロはその務めに伴う責任に目を　向け、個人的な利益を求めるのでは　なく、聴く人々の救いを願って誠実にそのメッセージを伝えるべきである　ことを説いています（</a:t>
            </a:r>
            <a:r>
              <a:rPr lang="en-US" altLang="ja-JP" sz="1900" b="1" dirty="0">
                <a:latin typeface="+mn-ea"/>
              </a:rPr>
              <a:t>2</a:t>
            </a:r>
            <a:r>
              <a:rPr lang="ja-JP" altLang="en-US" sz="1900" b="1" dirty="0">
                <a:latin typeface="+mn-ea"/>
              </a:rPr>
              <a:t>コリ </a:t>
            </a:r>
            <a:r>
              <a:rPr lang="en-US" altLang="ja-JP" sz="1900" b="1" dirty="0">
                <a:latin typeface="+mn-ea"/>
              </a:rPr>
              <a:t>2:17</a:t>
            </a:r>
            <a:r>
              <a:rPr lang="ja-JP" altLang="en-US" sz="1900" b="1" dirty="0">
                <a:latin typeface="+mn-ea"/>
              </a:rPr>
              <a:t>）。</a:t>
            </a:r>
            <a:endParaRPr lang="en" sz="1900" b="1" dirty="0">
              <a:latin typeface="+mn-ea"/>
            </a:endParaRPr>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03781" y="693241"/>
            <a:ext cx="4852773" cy="25394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3648D-AE37-FB9C-E73B-BF2DEC35B37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499EA3A-CE7C-BF39-8ECB-86E4D56FA06B}"/>
              </a:ext>
            </a:extLst>
          </p:cNvPr>
          <p:cNvSpPr>
            <a:spLocks noGrp="1"/>
          </p:cNvSpPr>
          <p:nvPr>
            <p:ph type="title"/>
          </p:nvPr>
        </p:nvSpPr>
        <p:spPr>
          <a:xfrm>
            <a:off x="838200" y="2745289"/>
            <a:ext cx="10515600" cy="1367422"/>
          </a:xfrm>
        </p:spPr>
        <p:txBody>
          <a:bodyPr>
            <a:normAutofit fontScale="90000"/>
          </a:bodyPr>
          <a:lstStyle/>
          <a:p>
            <a:pPr algn="ctr"/>
            <a:r>
              <a:rPr lang="ja-JP" altLang="ja-JP" b="1" dirty="0"/>
              <a:t>あなたが取り組むすべての事柄において、</a:t>
            </a:r>
            <a:r>
              <a:rPr lang="ja-JP" altLang="en-US" b="1" dirty="0"/>
              <a:t>　</a:t>
            </a:r>
            <a:r>
              <a:rPr lang="ja-JP" altLang="ja-JP" b="1" dirty="0"/>
              <a:t>とりわけイエスの御名によってそれを行う</a:t>
            </a:r>
            <a:r>
              <a:rPr lang="ja-JP" altLang="en-US" b="1" dirty="0"/>
              <a:t>　</a:t>
            </a:r>
            <a:r>
              <a:rPr lang="ja-JP" altLang="ja-JP" b="1" dirty="0"/>
              <a:t> とき、何があなたの原動力となっていますか。 </a:t>
            </a:r>
            <a:endParaRPr kumimoji="1" lang="ja-JP" altLang="en-US" b="1" dirty="0"/>
          </a:p>
        </p:txBody>
      </p:sp>
    </p:spTree>
    <p:extLst>
      <p:ext uri="{BB962C8B-B14F-4D97-AF65-F5344CB8AC3E}">
        <p14:creationId xmlns:p14="http://schemas.microsoft.com/office/powerpoint/2010/main" val="3220396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1039528" y="812129"/>
            <a:ext cx="10925493" cy="5509200"/>
          </a:xfrm>
          <a:prstGeom prst="rect">
            <a:avLst/>
          </a:prstGeom>
          <a:noFill/>
        </p:spPr>
        <p:txBody>
          <a:bodyPr wrap="square">
            <a:spAutoFit/>
          </a:bodyPr>
          <a:lstStyle/>
          <a:p>
            <a:r>
              <a:rPr lang="ja-JP" altLang="ja-JP" sz="3200" b="1" dirty="0"/>
              <a:t>この忠実な使者テトスは、コリントの信者たちの間に驚くべき変化が起こったという、励ましとなる知らせをもた</a:t>
            </a:r>
            <a:r>
              <a:rPr lang="ja-JP" altLang="en-US" sz="3200" b="1" dirty="0"/>
              <a:t>　</a:t>
            </a:r>
            <a:r>
              <a:rPr lang="ja-JP" altLang="ja-JP" sz="3200" b="1" dirty="0"/>
              <a:t>らした。多くの者はパウロの手紙の中の教えを受けいれて、自分たちの罪を悔い改めた。彼らの生活は、</a:t>
            </a:r>
            <a:r>
              <a:rPr lang="ja-JP" altLang="en-US" sz="3200" b="1" dirty="0"/>
              <a:t>もはや、　　</a:t>
            </a:r>
            <a:r>
              <a:rPr lang="ja-JP" altLang="ja-JP" sz="3200" b="1" dirty="0"/>
              <a:t>キリスト教の恥辱ではなくなり、実際的な信仰ということを力強く示すものとなった。 </a:t>
            </a:r>
            <a:r>
              <a:rPr lang="en" altLang="ja-JP" sz="3200" b="1" dirty="0">
                <a:latin typeface="Constantia" panose="02030602050306030303" pitchFamily="18" charset="0"/>
              </a:rPr>
              <a:t>[…]</a:t>
            </a:r>
          </a:p>
          <a:p>
            <a:r>
              <a:rPr lang="ja-JP" altLang="ja-JP" sz="3200" b="1" dirty="0"/>
              <a:t>神のみこころに添うた悲しみは、悔いのない救を得させる悔改めに導」く。人の心に神の恵みが働く結果生じる悔い改めは、罪の告白と放棄に至らせる。パウロは、コリントの信者たちの生活にこのような実が実ったと言ったので</a:t>
            </a:r>
            <a:r>
              <a:rPr lang="ja-JP" altLang="en-US" sz="3200" b="1" dirty="0"/>
              <a:t>　</a:t>
            </a:r>
            <a:r>
              <a:rPr lang="ja-JP" altLang="ja-JP" sz="3200" b="1" dirty="0"/>
              <a:t>ある。</a:t>
            </a:r>
          </a:p>
        </p:txBody>
      </p:sp>
      <p:sp>
        <p:nvSpPr>
          <p:cNvPr id="4" name="CuadroTexto 3">
            <a:extLst>
              <a:ext uri="{FF2B5EF4-FFF2-40B4-BE49-F238E27FC236}">
                <a16:creationId xmlns:a16="http://schemas.microsoft.com/office/drawing/2014/main" id="{9697A149-7736-E05F-7122-BA67908A336A}"/>
              </a:ext>
            </a:extLst>
          </p:cNvPr>
          <p:cNvSpPr txBox="1"/>
          <p:nvPr/>
        </p:nvSpPr>
        <p:spPr>
          <a:xfrm>
            <a:off x="8071391" y="5905938"/>
            <a:ext cx="3893630" cy="338554"/>
          </a:xfrm>
          <a:prstGeom prst="rect">
            <a:avLst/>
          </a:prstGeom>
          <a:noFill/>
        </p:spPr>
        <p:txBody>
          <a:bodyPr wrap="none" rtlCol="0">
            <a:spAutoFit/>
          </a:bodyPr>
          <a:lstStyle/>
          <a:p>
            <a:pPr algn="r"/>
            <a:r>
              <a:rPr lang="en" sz="1600" b="1" dirty="0"/>
              <a:t>EG</a:t>
            </a:r>
            <a:r>
              <a:rPr lang="ja-JP" altLang="en-US" sz="1600" b="1" dirty="0"/>
              <a:t>ホワイト</a:t>
            </a:r>
            <a:r>
              <a:rPr lang="en" sz="1600" b="1" dirty="0"/>
              <a:t> (</a:t>
            </a:r>
            <a:r>
              <a:rPr lang="ja-JP" altLang="en-US" sz="1600" b="1" dirty="0"/>
              <a:t>艱難から栄光へ　第３１章</a:t>
            </a:r>
            <a:r>
              <a:rPr lang="en" sz="1600" b="1" dirty="0"/>
              <a:t>)</a:t>
            </a:r>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104775" y="118586"/>
            <a:ext cx="3354042" cy="3108543"/>
          </a:xfrm>
          <a:prstGeom prst="rect">
            <a:avLst/>
          </a:prstGeom>
          <a:noFill/>
        </p:spPr>
        <p:txBody>
          <a:bodyPr wrap="square">
            <a:spAutoFit/>
          </a:bodyPr>
          <a:lstStyle/>
          <a:p>
            <a:pPr lvl="0" algn="ctr">
              <a:defRPr/>
            </a:pPr>
            <a:r>
              <a:rPr lang="ja-JP" altLang="en-US" sz="2000" b="1" dirty="0">
                <a:solidFill>
                  <a:prstClr val="white"/>
                </a:solidFill>
                <a:effectLst>
                  <a:outerShdw blurRad="38100" dist="38100" dir="2700000" algn="tl">
                    <a:srgbClr val="000000"/>
                  </a:outerShdw>
                </a:effectLst>
                <a:latin typeface="Comic Sans MS" panose="030F0702030302020204" pitchFamily="66" charset="0"/>
              </a:rPr>
              <a:t>わたしは大きな患難と心の憂いの中から、多くの涙をもってあなたがたに書き　おくった。それは、あなたがたを悲しませるためではなく、あなたがたに対してあふれるばかりにいだいているわたしの愛を、知ってもらうためであった。</a:t>
            </a:r>
            <a:endPar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(2 </a:t>
            </a:r>
            <a:r>
              <a:rPr kumimoji="0" lang="ja-JP" altLang="en-U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コリント</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2:4</a:t>
            </a:r>
            <a:r>
              <a:rPr kumimoji="0" lang="ja-JP" altLang="en-U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口語訳</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03481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104775" y="118586"/>
            <a:ext cx="3354042" cy="2800767"/>
          </a:xfrm>
          <a:prstGeom prst="rect">
            <a:avLst/>
          </a:prstGeom>
          <a:noFill/>
        </p:spPr>
        <p:txBody>
          <a:bodyPr wrap="square">
            <a:spAutoFit/>
          </a:bodyPr>
          <a:lstStyle/>
          <a:p>
            <a:pPr lvl="0" algn="ctr">
              <a:defRPr/>
            </a:pPr>
            <a:r>
              <a:rPr lang="ja-JP" altLang="en-US" sz="2000" b="1" dirty="0">
                <a:solidFill>
                  <a:prstClr val="white"/>
                </a:solidFill>
                <a:effectLst>
                  <a:outerShdw blurRad="38100" dist="38100" dir="2700000" algn="tl">
                    <a:srgbClr val="000000"/>
                  </a:outerShdw>
                </a:effectLst>
                <a:latin typeface="Comic Sans MS" panose="030F0702030302020204" pitchFamily="66" charset="0"/>
              </a:rPr>
              <a:t>わたしは、悩みと愁いに　満ちた心で、涙ながらに　手紙を書きました。あなたがたを悲しませるためではなく、わたしがあなたがたに対してあふれるほど抱いている愛を知ってもらう　ためでした。</a:t>
            </a:r>
            <a:endPar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(2 </a:t>
            </a:r>
            <a:r>
              <a:rPr kumimoji="0" lang="ja-JP" altLang="en-U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コリント</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2:4</a:t>
            </a:r>
            <a:r>
              <a:rPr kumimoji="0" lang="ja-JP" altLang="en-U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新共同訳</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185189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7010100" y="4184175"/>
            <a:ext cx="5153025" cy="2554545"/>
          </a:xfrm>
          <a:prstGeom prst="rect">
            <a:avLst/>
          </a:prstGeom>
          <a:noFill/>
        </p:spPr>
        <p:txBody>
          <a:bodyPr wrap="square" rtlCol="0">
            <a:spAutoFit/>
          </a:bodyPr>
          <a:lstStyle/>
          <a:p>
            <a:pPr>
              <a:spcBef>
                <a:spcPts val="1800"/>
              </a:spcBef>
            </a:pPr>
            <a:r>
              <a:rPr lang="en" sz="2000" b="1" dirty="0">
                <a:solidFill>
                  <a:schemeClr val="bg1"/>
                </a:solidFill>
                <a:highlight>
                  <a:srgbClr val="C51F23"/>
                </a:highlight>
              </a:rPr>
              <a:t> </a:t>
            </a:r>
            <a:r>
              <a:rPr lang="ja-JP" altLang="en-US" sz="2000" b="1" dirty="0">
                <a:solidFill>
                  <a:schemeClr val="bg1"/>
                </a:solidFill>
                <a:highlight>
                  <a:srgbClr val="C51F23"/>
                </a:highlight>
              </a:rPr>
              <a:t>感謝</a:t>
            </a:r>
            <a:endParaRPr lang="en" sz="2000" b="1" dirty="0">
              <a:solidFill>
                <a:schemeClr val="bg1"/>
              </a:solidFill>
              <a:highlight>
                <a:srgbClr val="C51F23"/>
              </a:highlight>
            </a:endParaRPr>
          </a:p>
          <a:p>
            <a:pPr>
              <a:spcBef>
                <a:spcPts val="1800"/>
              </a:spcBef>
            </a:pPr>
            <a:r>
              <a:rPr lang="en" sz="2000" b="1" dirty="0">
                <a:solidFill>
                  <a:schemeClr val="bg1"/>
                </a:solidFill>
                <a:highlight>
                  <a:srgbClr val="6E20B5"/>
                </a:highlight>
              </a:rPr>
              <a:t> </a:t>
            </a:r>
            <a:r>
              <a:rPr lang="ja-JP" altLang="en-US" sz="2000" b="1" dirty="0">
                <a:solidFill>
                  <a:schemeClr val="bg1"/>
                </a:solidFill>
                <a:highlight>
                  <a:srgbClr val="6E20B5"/>
                </a:highlight>
              </a:rPr>
              <a:t>純真と誠実</a:t>
            </a:r>
            <a:endParaRPr lang="en" sz="2000" b="1" dirty="0">
              <a:solidFill>
                <a:schemeClr val="bg1"/>
              </a:solidFill>
              <a:highlight>
                <a:srgbClr val="6E20B5"/>
              </a:highlight>
            </a:endParaRPr>
          </a:p>
          <a:p>
            <a:pPr>
              <a:spcBef>
                <a:spcPts val="1800"/>
              </a:spcBef>
            </a:pPr>
            <a:r>
              <a:rPr lang="en" sz="2000" b="1" dirty="0">
                <a:solidFill>
                  <a:schemeClr val="bg1"/>
                </a:solidFill>
                <a:highlight>
                  <a:srgbClr val="0975A4"/>
                </a:highlight>
              </a:rPr>
              <a:t> </a:t>
            </a:r>
            <a:r>
              <a:rPr lang="ja-JP" altLang="en-US" sz="2000" b="1" dirty="0">
                <a:solidFill>
                  <a:schemeClr val="bg1"/>
                </a:solidFill>
                <a:highlight>
                  <a:srgbClr val="0975A4"/>
                </a:highlight>
              </a:rPr>
              <a:t>愛のために計画を変える</a:t>
            </a:r>
            <a:endParaRPr lang="en-US" altLang="ja-JP" sz="2000" b="1" dirty="0">
              <a:solidFill>
                <a:schemeClr val="bg1"/>
              </a:solidFill>
              <a:highlight>
                <a:srgbClr val="0975A4"/>
              </a:highlight>
            </a:endParaRPr>
          </a:p>
          <a:p>
            <a:pPr>
              <a:spcBef>
                <a:spcPts val="1800"/>
              </a:spcBef>
            </a:pPr>
            <a:r>
              <a:rPr lang="en" sz="2000" b="1" dirty="0">
                <a:solidFill>
                  <a:schemeClr val="bg1"/>
                </a:solidFill>
                <a:highlight>
                  <a:srgbClr val="099E3D"/>
                </a:highlight>
              </a:rPr>
              <a:t> </a:t>
            </a:r>
            <a:r>
              <a:rPr lang="ja-JP" altLang="en-US" sz="2000" b="1" dirty="0">
                <a:solidFill>
                  <a:schemeClr val="bg1"/>
                </a:solidFill>
                <a:highlight>
                  <a:srgbClr val="099E3D"/>
                </a:highlight>
              </a:rPr>
              <a:t>赦しと愛の再確認</a:t>
            </a:r>
            <a:endParaRPr lang="en" sz="2000" b="1" dirty="0">
              <a:solidFill>
                <a:schemeClr val="bg1"/>
              </a:solidFill>
              <a:highlight>
                <a:srgbClr val="099E3D"/>
              </a:highlight>
            </a:endParaRPr>
          </a:p>
          <a:p>
            <a:pPr>
              <a:spcBef>
                <a:spcPts val="1800"/>
              </a:spcBef>
            </a:pPr>
            <a:r>
              <a:rPr lang="en" sz="2000" b="1" dirty="0">
                <a:solidFill>
                  <a:schemeClr val="bg1"/>
                </a:solidFill>
                <a:highlight>
                  <a:srgbClr val="CB7B2B"/>
                </a:highlight>
              </a:rPr>
              <a:t> </a:t>
            </a:r>
            <a:r>
              <a:rPr lang="ja-JP" altLang="en-US" sz="2000" b="1" dirty="0">
                <a:solidFill>
                  <a:schemeClr val="bg1"/>
                </a:solidFill>
                <a:highlight>
                  <a:srgbClr val="CB7B2B"/>
                </a:highlight>
              </a:rPr>
              <a:t>キリストにおける勝利</a:t>
            </a:r>
            <a:endParaRPr lang="en" sz="2000" b="1" dirty="0">
              <a:solidFill>
                <a:schemeClr val="bg1"/>
              </a:solidFill>
              <a:highlight>
                <a:srgbClr val="CB7B2B"/>
              </a:highlight>
            </a:endParaRPr>
          </a:p>
        </p:txBody>
      </p:sp>
      <p:sp>
        <p:nvSpPr>
          <p:cNvPr id="3" name="CuadroTexto 2">
            <a:extLst>
              <a:ext uri="{FF2B5EF4-FFF2-40B4-BE49-F238E27FC236}">
                <a16:creationId xmlns:a16="http://schemas.microsoft.com/office/drawing/2014/main" id="{DCEA10E5-2521-A824-DFD8-9C2D67092A23}"/>
              </a:ext>
            </a:extLst>
          </p:cNvPr>
          <p:cNvSpPr txBox="1"/>
          <p:nvPr/>
        </p:nvSpPr>
        <p:spPr>
          <a:xfrm>
            <a:off x="3326154" y="145614"/>
            <a:ext cx="6619875" cy="969496"/>
          </a:xfrm>
          <a:prstGeom prst="rect">
            <a:avLst/>
          </a:prstGeom>
          <a:noFill/>
        </p:spPr>
        <p:txBody>
          <a:bodyPr wrap="square" rtlCol="0">
            <a:spAutoFit/>
          </a:bodyPr>
          <a:lstStyle/>
          <a:p>
            <a:pPr>
              <a:spcBef>
                <a:spcPts val="600"/>
              </a:spcBef>
            </a:pPr>
            <a:r>
              <a:rPr lang="ja-JP" altLang="en-US" sz="1900" b="1" dirty="0"/>
              <a:t>パウロのコリント人への第二の手紙を深く学んでいくと、使徒が教会の健全な状態に深い関心を寄せていることが　わかります。</a:t>
            </a:r>
            <a:endParaRPr lang="en" sz="1900" b="1" dirty="0"/>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0067926" y="145614"/>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57174" y="145614"/>
            <a:ext cx="2947084" cy="3631762"/>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852162" y="6312172"/>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7" cstate="email">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a:ext>
            </a:extLst>
          </a:blip>
          <a:stretch>
            <a:fillRect/>
          </a:stretch>
        </p:blipFill>
        <p:spPr>
          <a:xfrm>
            <a:off x="5852162" y="5779799"/>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9" cstate="email">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a:ext>
            </a:extLst>
          </a:blip>
          <a:stretch>
            <a:fillRect/>
          </a:stretch>
        </p:blipFill>
        <p:spPr>
          <a:xfrm>
            <a:off x="5852162" y="5247426"/>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1" cstate="email">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a:ext>
            </a:extLst>
          </a:blip>
          <a:stretch>
            <a:fillRect/>
          </a:stretch>
        </p:blipFill>
        <p:spPr>
          <a:xfrm>
            <a:off x="5852162" y="4715053"/>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3" cstate="email">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a:ext>
            </a:extLst>
          </a:blip>
          <a:stretch>
            <a:fillRect/>
          </a:stretch>
        </p:blipFill>
        <p:spPr>
          <a:xfrm>
            <a:off x="5852162" y="4182680"/>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273017" y="3995498"/>
            <a:ext cx="4880008" cy="2745005"/>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3326154" y="2353196"/>
            <a:ext cx="6741772" cy="1554272"/>
          </a:xfrm>
          <a:prstGeom prst="rect">
            <a:avLst/>
          </a:prstGeom>
          <a:noFill/>
        </p:spPr>
        <p:txBody>
          <a:bodyPr wrap="square">
            <a:spAutoFit/>
          </a:bodyPr>
          <a:lstStyle/>
          <a:p>
            <a:pPr>
              <a:spcBef>
                <a:spcPts val="600"/>
              </a:spcBef>
              <a:defRPr/>
            </a:pPr>
            <a:r>
              <a:rPr lang="ja-JP" altLang="en-US" sz="1900" b="1" dirty="0"/>
              <a:t>パウロは、教会が内外の困難に立ち向かえるよう備えさせるとともに、無私の愛によって一つに結ばれた共同体を築く　よう教えました。この教えから、私たちは今日、「命から　命にに至らせる香り」（</a:t>
            </a:r>
            <a:r>
              <a:rPr lang="en-US" altLang="ja-JP" sz="1900" b="1" dirty="0"/>
              <a:t>2</a:t>
            </a:r>
            <a:r>
              <a:rPr lang="ja-JP" altLang="en-US" sz="1900" b="1" dirty="0"/>
              <a:t>コリ</a:t>
            </a:r>
            <a:r>
              <a:rPr lang="en-US" altLang="ja-JP" sz="1900" b="1" dirty="0"/>
              <a:t>2</a:t>
            </a:r>
            <a:r>
              <a:rPr lang="ja-JP" altLang="en-US" sz="1900" b="1" dirty="0"/>
              <a:t>：</a:t>
            </a:r>
            <a:r>
              <a:rPr lang="en-US" altLang="ja-JP" sz="1900" b="1" dirty="0"/>
              <a:t>16</a:t>
            </a:r>
            <a:r>
              <a:rPr lang="ja-JP" altLang="en-US" sz="1900" b="1" dirty="0"/>
              <a:t>）となることを学ぶ　　ことができます。</a:t>
            </a:r>
            <a:endParaRPr lang="en" sz="1900" b="1" dirty="0"/>
          </a:p>
        </p:txBody>
      </p:sp>
      <p:sp>
        <p:nvSpPr>
          <p:cNvPr id="10" name="CuadroTexto 9">
            <a:extLst>
              <a:ext uri="{FF2B5EF4-FFF2-40B4-BE49-F238E27FC236}">
                <a16:creationId xmlns:a16="http://schemas.microsoft.com/office/drawing/2014/main" id="{B0698520-47C5-5EB2-6FB5-322B2BE5839E}"/>
              </a:ext>
            </a:extLst>
          </p:cNvPr>
          <p:cNvSpPr txBox="1"/>
          <p:nvPr/>
        </p:nvSpPr>
        <p:spPr>
          <a:xfrm>
            <a:off x="3326154" y="1103211"/>
            <a:ext cx="6619874" cy="1261884"/>
          </a:xfrm>
          <a:prstGeom prst="rect">
            <a:avLst/>
          </a:prstGeom>
          <a:noFill/>
        </p:spPr>
        <p:txBody>
          <a:bodyPr wrap="square">
            <a:spAutoFit/>
          </a:bodyPr>
          <a:lstStyle/>
          <a:p>
            <a:pPr lvl="0">
              <a:spcBef>
                <a:spcPts val="600"/>
              </a:spcBef>
              <a:defRPr/>
            </a:pPr>
            <a:r>
              <a:rPr lang="ja-JP" altLang="en-US" sz="1900" b="1" dirty="0"/>
              <a:t>罪に満ちたこの世で神の道に従うことは決して容易なことではありませんでしたが、</a:t>
            </a:r>
            <a:r>
              <a:rPr lang="en-US" altLang="ja-JP" sz="1900" b="1" dirty="0"/>
              <a:t>1</a:t>
            </a:r>
            <a:r>
              <a:rPr lang="ja-JP" altLang="en-US" sz="1900" b="1" dirty="0"/>
              <a:t>世紀においては、自らを　　　クリスチャンだと公言することには深刻な困難が伴う場合がありました。</a:t>
            </a:r>
            <a:endParaRPr lang="en" sz="1900" b="1" dirty="0"/>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F669FE24-B012-F4C1-F522-FB1E4097FD7F}"/>
              </a:ext>
            </a:extLst>
          </p:cNvPr>
          <p:cNvSpPr txBox="1"/>
          <p:nvPr/>
        </p:nvSpPr>
        <p:spPr>
          <a:xfrm>
            <a:off x="124851" y="274157"/>
            <a:ext cx="4668807" cy="76944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a:r>
              <a:rPr lang="ja-JP" altLang="en-US" sz="4400" b="1" dirty="0">
                <a:ln w="22225">
                  <a:noFill/>
                  <a:prstDash val="solid"/>
                </a:ln>
                <a:solidFill>
                  <a:schemeClr val="accent2">
                    <a:lumMod val="40000"/>
                    <a:lumOff val="60000"/>
                  </a:schemeClr>
                </a:solidFill>
                <a:effectLst>
                  <a:outerShdw blurRad="38100" dist="38100" dir="2700000" algn="tl">
                    <a:srgbClr val="000000">
                      <a:alpha val="43137"/>
                    </a:srgbClr>
                  </a:outerShdw>
                </a:effectLst>
              </a:rPr>
              <a:t>感謝</a:t>
            </a:r>
            <a:endParaRPr lang="en" sz="4400" b="1" dirty="0">
              <a:ln w="22225">
                <a:no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7" name="CuadroTexto 6">
            <a:extLst>
              <a:ext uri="{FF2B5EF4-FFF2-40B4-BE49-F238E27FC236}">
                <a16:creationId xmlns:a16="http://schemas.microsoft.com/office/drawing/2014/main" id="{79FCB1C1-E5A7-250B-F2C8-4A67103FA305}"/>
              </a:ext>
            </a:extLst>
          </p:cNvPr>
          <p:cNvSpPr txBox="1"/>
          <p:nvPr/>
        </p:nvSpPr>
        <p:spPr>
          <a:xfrm>
            <a:off x="4416699" y="55870"/>
            <a:ext cx="8070574" cy="1261884"/>
          </a:xfrm>
          <a:prstGeom prst="rect">
            <a:avLst/>
          </a:prstGeom>
          <a:noFill/>
        </p:spPr>
        <p:txBody>
          <a:bodyPr wrap="square">
            <a:spAutoFit/>
          </a:bodyPr>
          <a:lstStyle/>
          <a:p>
            <a:pPr algn="ctr"/>
            <a:r>
              <a:rPr lang="ja-JP" altLang="en-US" sz="1900" b="1" dirty="0">
                <a:solidFill>
                  <a:schemeClr val="accent4">
                    <a:lumMod val="40000"/>
                    <a:lumOff val="60000"/>
                  </a:schemeClr>
                </a:solidFill>
                <a:effectLst>
                  <a:outerShdw blurRad="38100" dist="38100" dir="2700000" algn="tl">
                    <a:srgbClr val="000000">
                      <a:alpha val="43137"/>
                    </a:srgbClr>
                  </a:outerShdw>
                </a:effectLst>
                <a:latin typeface="+mn-ea"/>
              </a:rPr>
              <a:t>神は、いかなる患難の中にいる時でもわたしたちを慰めて下さり、　　また、わたしたち自身も、神に慰めていただくその慰めをもって、　　あらゆる患難の中にある人々を慰めることができるようにして　　　　下さるのである。　</a:t>
            </a:r>
            <a:r>
              <a:rPr lang="en" sz="1900" b="1" dirty="0">
                <a:solidFill>
                  <a:schemeClr val="accent4">
                    <a:lumMod val="40000"/>
                    <a:lumOff val="60000"/>
                  </a:schemeClr>
                </a:solidFill>
                <a:effectLst>
                  <a:outerShdw blurRad="38100" dist="38100" dir="2700000" algn="tl">
                    <a:srgbClr val="000000">
                      <a:alpha val="43137"/>
                    </a:srgbClr>
                  </a:outerShdw>
                </a:effectLst>
                <a:latin typeface="+mn-ea"/>
              </a:rPr>
              <a:t> (2 </a:t>
            </a:r>
            <a:r>
              <a:rPr lang="ja-JP" altLang="en-US" sz="1900" b="1" dirty="0">
                <a:solidFill>
                  <a:schemeClr val="accent4">
                    <a:lumMod val="40000"/>
                    <a:lumOff val="60000"/>
                  </a:schemeClr>
                </a:solidFill>
                <a:effectLst>
                  <a:outerShdw blurRad="38100" dist="38100" dir="2700000" algn="tl">
                    <a:srgbClr val="000000">
                      <a:alpha val="43137"/>
                    </a:srgbClr>
                  </a:outerShdw>
                </a:effectLst>
                <a:latin typeface="+mn-ea"/>
              </a:rPr>
              <a:t>コリント</a:t>
            </a:r>
            <a:r>
              <a:rPr lang="en" sz="1900" b="1" dirty="0">
                <a:solidFill>
                  <a:schemeClr val="accent4">
                    <a:lumMod val="40000"/>
                    <a:lumOff val="60000"/>
                  </a:schemeClr>
                </a:solidFill>
                <a:effectLst>
                  <a:outerShdw blurRad="38100" dist="38100" dir="2700000" algn="tl">
                    <a:srgbClr val="000000">
                      <a:alpha val="43137"/>
                    </a:srgbClr>
                  </a:outerShdw>
                </a:effectLst>
                <a:latin typeface="+mn-ea"/>
              </a:rPr>
              <a:t> 1:4)</a:t>
            </a:r>
          </a:p>
        </p:txBody>
      </p:sp>
      <p:sp>
        <p:nvSpPr>
          <p:cNvPr id="8" name="CuadroTexto 7">
            <a:extLst>
              <a:ext uri="{FF2B5EF4-FFF2-40B4-BE49-F238E27FC236}">
                <a16:creationId xmlns:a16="http://schemas.microsoft.com/office/drawing/2014/main" id="{615C3EDF-2495-F981-2B77-FAAA042A7418}"/>
              </a:ext>
            </a:extLst>
          </p:cNvPr>
          <p:cNvSpPr txBox="1"/>
          <p:nvPr/>
        </p:nvSpPr>
        <p:spPr>
          <a:xfrm>
            <a:off x="124851" y="1384534"/>
            <a:ext cx="7576652" cy="1261884"/>
          </a:xfrm>
          <a:prstGeom prst="rect">
            <a:avLst/>
          </a:prstGeom>
          <a:noFill/>
        </p:spPr>
        <p:txBody>
          <a:bodyPr wrap="square" rtlCol="0">
            <a:spAutoFit/>
          </a:bodyPr>
          <a:lstStyle/>
          <a:p>
            <a:pPr>
              <a:spcBef>
                <a:spcPts val="600"/>
              </a:spcBef>
            </a:pPr>
            <a:r>
              <a:rPr lang="ja-JP" altLang="en-US" sz="1900" b="1" dirty="0"/>
              <a:t>コリント人への手紙第二は、パウロが「慰め」について最も詳しく語っている書簡です。当時、教会は困難な状況にあり、パウロが　以前送った手紙によって、彼らは悲しみのどん底に突き落とされていました。</a:t>
            </a:r>
            <a:endParaRPr lang="en" sz="1900" b="1" dirty="0"/>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4022614425"/>
              </p:ext>
            </p:extLst>
          </p:nvPr>
        </p:nvGraphicFramePr>
        <p:xfrm>
          <a:off x="7643011" y="1462521"/>
          <a:ext cx="4471987" cy="50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24852" y="3943847"/>
            <a:ext cx="4291848" cy="2763455"/>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4548990" y="4011631"/>
            <a:ext cx="3152513" cy="2431435"/>
          </a:xfrm>
          <a:prstGeom prst="rect">
            <a:avLst/>
          </a:prstGeom>
          <a:noFill/>
        </p:spPr>
        <p:txBody>
          <a:bodyPr wrap="square">
            <a:spAutoFit/>
          </a:bodyPr>
          <a:lstStyle/>
          <a:p>
            <a:pPr>
              <a:spcBef>
                <a:spcPts val="600"/>
              </a:spcBef>
            </a:pPr>
            <a:r>
              <a:rPr lang="ja-JP" altLang="en-US" sz="1900" b="1" dirty="0">
                <a:latin typeface="+mn-ea"/>
              </a:rPr>
              <a:t>彼自身、命の危険にさら　され、気力を失うような　時期を経験したことがありました（</a:t>
            </a:r>
            <a:r>
              <a:rPr lang="en-US" altLang="ja-JP" sz="1900" b="1" dirty="0">
                <a:latin typeface="+mn-ea"/>
              </a:rPr>
              <a:t>2</a:t>
            </a:r>
            <a:r>
              <a:rPr lang="ja-JP" altLang="en-US" sz="1900" b="1" dirty="0">
                <a:latin typeface="+mn-ea"/>
              </a:rPr>
              <a:t>コリ </a:t>
            </a:r>
            <a:r>
              <a:rPr lang="en-US" altLang="ja-JP" sz="1900" b="1" dirty="0">
                <a:latin typeface="+mn-ea"/>
              </a:rPr>
              <a:t>1</a:t>
            </a:r>
            <a:r>
              <a:rPr lang="ja-JP" altLang="en-US" sz="1900" b="1" dirty="0">
                <a:latin typeface="+mn-ea"/>
              </a:rPr>
              <a:t>：</a:t>
            </a:r>
            <a:r>
              <a:rPr lang="en-US" altLang="ja-JP" sz="1900" b="1" dirty="0">
                <a:latin typeface="+mn-ea"/>
              </a:rPr>
              <a:t>8-10</a:t>
            </a:r>
            <a:r>
              <a:rPr lang="ja-JP" altLang="en-US" sz="1900" b="1" dirty="0">
                <a:latin typeface="+mn-ea"/>
              </a:rPr>
              <a:t>）。しかし、神が彼を慰められたので、今や彼はその慰めを教会に伝えています　（</a:t>
            </a:r>
            <a:r>
              <a:rPr lang="en-US" altLang="ja-JP" sz="1900" b="1" dirty="0">
                <a:latin typeface="+mn-ea"/>
              </a:rPr>
              <a:t>2</a:t>
            </a:r>
            <a:r>
              <a:rPr lang="ja-JP" altLang="en-US" sz="1900" b="1" dirty="0">
                <a:latin typeface="+mn-ea"/>
              </a:rPr>
              <a:t>コリ</a:t>
            </a:r>
            <a:r>
              <a:rPr lang="en-US" altLang="ja-JP" sz="1900" b="1" dirty="0">
                <a:latin typeface="+mn-ea"/>
              </a:rPr>
              <a:t>1</a:t>
            </a:r>
            <a:r>
              <a:rPr lang="ja-JP" altLang="en-US" sz="1900" b="1" dirty="0">
                <a:latin typeface="+mn-ea"/>
              </a:rPr>
              <a:t>：</a:t>
            </a:r>
            <a:r>
              <a:rPr lang="en-US" altLang="ja-JP" sz="1900" b="1" dirty="0">
                <a:latin typeface="+mn-ea"/>
              </a:rPr>
              <a:t>6</a:t>
            </a:r>
            <a:r>
              <a:rPr lang="ja-JP" altLang="en-US" sz="1900" b="1" dirty="0">
                <a:latin typeface="+mn-ea"/>
              </a:rPr>
              <a:t>）。</a:t>
            </a:r>
            <a:endParaRPr lang="en" sz="1900" b="1" dirty="0">
              <a:latin typeface="+mn-ea"/>
            </a:endParaRPr>
          </a:p>
        </p:txBody>
      </p:sp>
      <p:sp>
        <p:nvSpPr>
          <p:cNvPr id="6" name="CuadroTexto 5">
            <a:extLst>
              <a:ext uri="{FF2B5EF4-FFF2-40B4-BE49-F238E27FC236}">
                <a16:creationId xmlns:a16="http://schemas.microsoft.com/office/drawing/2014/main" id="{C8396DA5-8858-611A-463A-520FE78E0D7E}"/>
              </a:ext>
            </a:extLst>
          </p:cNvPr>
          <p:cNvSpPr txBox="1"/>
          <p:nvPr/>
        </p:nvSpPr>
        <p:spPr>
          <a:xfrm>
            <a:off x="124850" y="2612931"/>
            <a:ext cx="7450507" cy="1261884"/>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しかし、その悲しみは「神の御心にかなう」ものであり、悔い改めへと導くものでした（</a:t>
            </a:r>
            <a:r>
              <a:rPr lang="en-US" altLang="ja-JP" sz="1900" b="1" dirty="0">
                <a:solidFill>
                  <a:prstClr val="black"/>
                </a:solidFill>
                <a:latin typeface="+mn-ea"/>
              </a:rPr>
              <a:t>2</a:t>
            </a:r>
            <a:r>
              <a:rPr lang="ja-JP" altLang="en-US" sz="1900" b="1" dirty="0">
                <a:solidFill>
                  <a:prstClr val="black"/>
                </a:solidFill>
                <a:latin typeface="+mn-ea"/>
              </a:rPr>
              <a:t>コリ </a:t>
            </a:r>
            <a:r>
              <a:rPr lang="en-US" altLang="ja-JP" sz="1900" b="1" dirty="0">
                <a:solidFill>
                  <a:prstClr val="black"/>
                </a:solidFill>
                <a:latin typeface="+mn-ea"/>
              </a:rPr>
              <a:t>7</a:t>
            </a:r>
            <a:r>
              <a:rPr lang="ja-JP" altLang="en-US" sz="1900" b="1" dirty="0">
                <a:solidFill>
                  <a:prstClr val="black"/>
                </a:solidFill>
                <a:latin typeface="+mn-ea"/>
              </a:rPr>
              <a:t>：</a:t>
            </a:r>
            <a:r>
              <a:rPr lang="en-US" altLang="ja-JP" sz="1900" b="1" dirty="0">
                <a:solidFill>
                  <a:prstClr val="black"/>
                </a:solidFill>
                <a:latin typeface="+mn-ea"/>
              </a:rPr>
              <a:t>10</a:t>
            </a:r>
            <a:r>
              <a:rPr lang="ja-JP" altLang="en-US" sz="1900" b="1" dirty="0">
                <a:solidFill>
                  <a:prstClr val="black"/>
                </a:solidFill>
                <a:latin typeface="+mn-ea"/>
              </a:rPr>
              <a:t>）。ですからパウロは、彼らがその悲しみに打ちのめされるのではなく、むしろ慰められることを願っているのです。</a:t>
            </a:r>
            <a:endParaRPr kumimoji="0" lang="en" sz="1900" b="1" i="0" u="none" strike="noStrike" kern="1200" cap="none" spc="0" normalizeH="0" baseline="0" noProof="0" dirty="0">
              <a:ln>
                <a:noFill/>
              </a:ln>
              <a:solidFill>
                <a:prstClr val="black"/>
              </a:solidFill>
              <a:effectLst/>
              <a:uLnTx/>
              <a:uFillTx/>
              <a:latin typeface="+mn-ea"/>
            </a:endParaRP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900" decel="100000" fill="hold"/>
                                        <p:tgtEl>
                                          <p:spTgt spid="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4"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5"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6" dur="500"/>
                                        <p:tgtEl>
                                          <p:spTgt spid="9">
                                            <p:graphicEl>
                                              <a:dgm id="{8677BA38-946B-4787-91B9-A03B5407DEBB}"/>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51"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52"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53" dur="500"/>
                                        <p:tgtEl>
                                          <p:spTgt spid="9">
                                            <p:graphicEl>
                                              <a:dgm id="{702B2A40-EF80-4F27-BB52-24C74085D3DA}"/>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left)">
                                      <p:cBhvr>
                                        <p:cTn id="57" dur="500"/>
                                        <p:tgtEl>
                                          <p:spTgt spid="9">
                                            <p:graphicEl>
                                              <a:dgm id="{F8693373-BE51-47F1-ADB0-3BD13286B49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62"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63"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64" dur="500"/>
                                        <p:tgtEl>
                                          <p:spTgt spid="9">
                                            <p:graphicEl>
                                              <a:dgm id="{7DA5F745-1C74-4E02-BD4F-1919BAD9203F}"/>
                                            </p:graphicEl>
                                          </p:spTgt>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left)">
                                      <p:cBhvr>
                                        <p:cTn id="68" dur="500"/>
                                        <p:tgtEl>
                                          <p:spTgt spid="9">
                                            <p:graphicEl>
                                              <a:dgm id="{9D00E0F3-92A8-48FB-9D1D-AA20AEA074AF}"/>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73"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74"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5" dur="500"/>
                                        <p:tgtEl>
                                          <p:spTgt spid="9">
                                            <p:graphicEl>
                                              <a:dgm id="{BF34FDA3-FEDE-4654-B83A-BB6765AA32CA}"/>
                                            </p:graphicEl>
                                          </p:spTgt>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left)">
                                      <p:cBhvr>
                                        <p:cTn id="79" dur="500"/>
                                        <p:tgtEl>
                                          <p:spTgt spid="9">
                                            <p:graphicEl>
                                              <a:dgm id="{8ACD26B5-AA09-4388-B23E-9C809FE40103}"/>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84"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5"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86" dur="500"/>
                                        <p:tgtEl>
                                          <p:spTgt spid="9">
                                            <p:graphicEl>
                                              <a:dgm id="{EEC8F494-8BFB-4FF6-9CAA-4EE35282B786}"/>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left)">
                                      <p:cBhvr>
                                        <p:cTn id="90" dur="500"/>
                                        <p:tgtEl>
                                          <p:spTgt spid="9">
                                            <p:graphicEl>
                                              <a:dgm id="{87850F6D-2B8B-404D-A19D-094EBF7E5257}"/>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5"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96"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97" dur="500"/>
                                        <p:tgtEl>
                                          <p:spTgt spid="9">
                                            <p:graphicEl>
                                              <a:dgm id="{F0178A28-587B-4566-9F4C-42ACCB71AADD}"/>
                                            </p:graphicEl>
                                          </p:spTgt>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left)">
                                      <p:cBhvr>
                                        <p:cTn id="101" dur="500"/>
                                        <p:tgtEl>
                                          <p:spTgt spid="9">
                                            <p:graphicEl>
                                              <a:dgm id="{BCBC9458-7DD1-4193-AC64-4E7A19A2E4E0}"/>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06"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07"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08" dur="500"/>
                                        <p:tgtEl>
                                          <p:spTgt spid="9">
                                            <p:graphicEl>
                                              <a:dgm id="{4870131D-BA17-429B-A251-A4FABFD6260C}"/>
                                            </p:graphicEl>
                                          </p:spTgt>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left)">
                                      <p:cBhvr>
                                        <p:cTn id="112"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A065E1E-13E1-78EA-C810-112F966B45B3}"/>
              </a:ext>
            </a:extLst>
          </p:cNvPr>
          <p:cNvSpPr>
            <a:spLocks noGrp="1"/>
          </p:cNvSpPr>
          <p:nvPr>
            <p:ph type="title"/>
          </p:nvPr>
        </p:nvSpPr>
        <p:spPr>
          <a:xfrm>
            <a:off x="433137" y="2745289"/>
            <a:ext cx="11261558" cy="1367422"/>
          </a:xfrm>
        </p:spPr>
        <p:txBody>
          <a:bodyPr>
            <a:noAutofit/>
          </a:bodyPr>
          <a:lstStyle/>
          <a:p>
            <a:pPr algn="ctr"/>
            <a:r>
              <a:rPr lang="ja-JP" altLang="ja-JP" sz="3200" b="1" dirty="0"/>
              <a:t>Ⅱコリント1:3～7を読んでください。</a:t>
            </a:r>
            <a:br>
              <a:rPr lang="en-US" altLang="ja-JP" sz="3200" b="1" dirty="0"/>
            </a:br>
            <a:r>
              <a:rPr lang="ja-JP" altLang="en-US" sz="800" b="1" dirty="0"/>
              <a:t>　</a:t>
            </a:r>
            <a:br>
              <a:rPr lang="en-US" altLang="ja-JP" sz="3600" b="1" dirty="0"/>
            </a:br>
            <a:r>
              <a:rPr lang="ja-JP" altLang="en-US" sz="2400" b="1" dirty="0">
                <a:solidFill>
                  <a:srgbClr val="002060"/>
                </a:solidFill>
              </a:rPr>
              <a:t>（</a:t>
            </a:r>
            <a:r>
              <a:rPr lang="ja-JP" altLang="en-US" sz="2600" b="1" dirty="0">
                <a:solidFill>
                  <a:srgbClr val="0070C0"/>
                </a:solidFill>
              </a:rPr>
              <a:t>口語訳）</a:t>
            </a:r>
            <a:r>
              <a:rPr lang="ja-JP" altLang="ja-JP" sz="2600" b="1" dirty="0">
                <a:solidFill>
                  <a:srgbClr val="0070C0"/>
                </a:solidFill>
              </a:rPr>
              <a:t>1:3 ほむべきかな、わたしたちの主イエ ス・キリストの父なる神、あわれみ深き 父、慰めに満ちたる神。 1:4 神は、いかなる患難の中にいる時で もわたしたちを慰めて下さり、また、わ たしたち自身も、神に慰めて</a:t>
            </a:r>
            <a:r>
              <a:rPr lang="ja-JP" altLang="en-US" sz="2600" b="1" dirty="0">
                <a:solidFill>
                  <a:srgbClr val="0070C0"/>
                </a:solidFill>
              </a:rPr>
              <a:t>　</a:t>
            </a:r>
            <a:r>
              <a:rPr lang="ja-JP" altLang="ja-JP" sz="2600" b="1" dirty="0">
                <a:solidFill>
                  <a:srgbClr val="0070C0"/>
                </a:solidFill>
              </a:rPr>
              <a:t>いただくそ の慰めをもって、あらゆる患難の中にあ る人々を慰めることができるようにして 下さるのである。 1:5 それは、キリストの苦難がわたし</a:t>
            </a:r>
            <a:r>
              <a:rPr lang="ja-JP" altLang="en-US" sz="2600" b="1" dirty="0">
                <a:solidFill>
                  <a:srgbClr val="0070C0"/>
                </a:solidFill>
              </a:rPr>
              <a:t>　</a:t>
            </a:r>
            <a:r>
              <a:rPr lang="ja-JP" altLang="ja-JP" sz="2600" b="1" dirty="0">
                <a:solidFill>
                  <a:srgbClr val="0070C0"/>
                </a:solidFill>
              </a:rPr>
              <a:t>た ちに満ちあふれているように、わたした ちの受ける慰めもまた、</a:t>
            </a:r>
            <a:r>
              <a:rPr lang="ja-JP" altLang="en-US" sz="2600" b="1" dirty="0">
                <a:solidFill>
                  <a:srgbClr val="0070C0"/>
                </a:solidFill>
              </a:rPr>
              <a:t>　　　</a:t>
            </a:r>
            <a:r>
              <a:rPr lang="ja-JP" altLang="ja-JP" sz="2600" b="1" dirty="0">
                <a:solidFill>
                  <a:srgbClr val="0070C0"/>
                </a:solidFill>
              </a:rPr>
              <a:t>キリストによっ て満ちあふれているからである。 1:6 わたしたちが患難に</a:t>
            </a:r>
            <a:r>
              <a:rPr lang="ja-JP" altLang="en-US" sz="2600" b="1" dirty="0">
                <a:solidFill>
                  <a:srgbClr val="0070C0"/>
                </a:solidFill>
              </a:rPr>
              <a:t>　</a:t>
            </a:r>
            <a:r>
              <a:rPr lang="ja-JP" altLang="ja-JP" sz="2600" b="1" dirty="0">
                <a:solidFill>
                  <a:srgbClr val="0070C0"/>
                </a:solidFill>
              </a:rPr>
              <a:t>会うなら、それ はあなたがたの慰めと救とのためであ り、慰めを受ける</a:t>
            </a:r>
            <a:r>
              <a:rPr lang="ja-JP" altLang="en-US" sz="2600" b="1" dirty="0">
                <a:solidFill>
                  <a:srgbClr val="0070C0"/>
                </a:solidFill>
              </a:rPr>
              <a:t>　</a:t>
            </a:r>
            <a:r>
              <a:rPr lang="ja-JP" altLang="ja-JP" sz="2600" b="1" dirty="0">
                <a:solidFill>
                  <a:srgbClr val="0070C0"/>
                </a:solidFill>
              </a:rPr>
              <a:t>なら、それはあなたが たの慰めのためであって、その慰めは、 わたしたちが受けているのと同じ苦難に 耐えさせる力となるのである。 1:7 だから、</a:t>
            </a:r>
            <a:r>
              <a:rPr lang="ja-JP" altLang="en-US" sz="2600" b="1" dirty="0">
                <a:solidFill>
                  <a:srgbClr val="0070C0"/>
                </a:solidFill>
              </a:rPr>
              <a:t>　</a:t>
            </a:r>
            <a:r>
              <a:rPr lang="ja-JP" altLang="ja-JP" sz="2600" b="1" dirty="0">
                <a:solidFill>
                  <a:srgbClr val="0070C0"/>
                </a:solidFill>
              </a:rPr>
              <a:t>あなたがたに対していだい ているわたしたちの望みは、動くことが ない。あなたがたが、わたしたちと共に 苦難にあずかっているように、慰めにも 共にあずかっていることを知っているか らである。</a:t>
            </a:r>
            <a:br>
              <a:rPr lang="en-US" altLang="ja-JP" sz="2600" b="1" dirty="0">
                <a:solidFill>
                  <a:srgbClr val="0070C0"/>
                </a:solidFill>
              </a:rPr>
            </a:br>
            <a:r>
              <a:rPr lang="ja-JP" altLang="en-US" sz="800" b="1" dirty="0">
                <a:solidFill>
                  <a:srgbClr val="0070C0"/>
                </a:solidFill>
              </a:rPr>
              <a:t>　　　</a:t>
            </a:r>
            <a:br>
              <a:rPr lang="en-US" altLang="ja-JP" sz="2600" b="1" dirty="0">
                <a:solidFill>
                  <a:srgbClr val="0070C0"/>
                </a:solidFill>
              </a:rPr>
            </a:br>
            <a:r>
              <a:rPr lang="ja-JP" altLang="ja-JP" sz="3200" b="1" dirty="0"/>
              <a:t>ここでパウロが感謝の気持ちをあらわして いる</a:t>
            </a:r>
            <a:br>
              <a:rPr lang="en-US" altLang="ja-JP" sz="3200" b="1" dirty="0"/>
            </a:br>
            <a:r>
              <a:rPr lang="ja-JP" altLang="ja-JP" sz="3200" b="1" dirty="0"/>
              <a:t>理由は何でしょうか。私たち誰もが何らかの形で直面する</a:t>
            </a:r>
            <a:r>
              <a:rPr lang="ja-JP" altLang="en-US" sz="3200" b="1" dirty="0"/>
              <a:t>　</a:t>
            </a:r>
            <a:r>
              <a:rPr lang="ja-JP" altLang="ja-JP" sz="3200" b="1" dirty="0"/>
              <a:t>苦しみに向き合う上で、何が役に立ったと思い ますか。</a:t>
            </a:r>
            <a:endParaRPr kumimoji="1" lang="ja-JP" altLang="en-US" sz="3200" b="1" dirty="0"/>
          </a:p>
        </p:txBody>
      </p:sp>
    </p:spTree>
    <p:extLst>
      <p:ext uri="{BB962C8B-B14F-4D97-AF65-F5344CB8AC3E}">
        <p14:creationId xmlns:p14="http://schemas.microsoft.com/office/powerpoint/2010/main" val="2555177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107CA3F-6E84-063C-05FF-06442ADED793}"/>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ja-JP" altLang="en-US" sz="4400" b="1" dirty="0">
                <a:ln/>
                <a:solidFill>
                  <a:schemeClr val="accent3"/>
                </a:solidFill>
              </a:rPr>
              <a:t>純真と誠実</a:t>
            </a:r>
            <a:endParaRPr lang="en" sz="4400" b="1" dirty="0">
              <a:ln/>
              <a:solidFill>
                <a:schemeClr val="accent3"/>
              </a:solidFill>
            </a:endParaRPr>
          </a:p>
        </p:txBody>
      </p:sp>
      <p:sp>
        <p:nvSpPr>
          <p:cNvPr id="4" name="CuadroTexto 3">
            <a:extLst>
              <a:ext uri="{FF2B5EF4-FFF2-40B4-BE49-F238E27FC236}">
                <a16:creationId xmlns:a16="http://schemas.microsoft.com/office/drawing/2014/main" id="{98EBB502-7936-AE28-48F6-A78B58A73A91}"/>
              </a:ext>
            </a:extLst>
          </p:cNvPr>
          <p:cNvSpPr txBox="1"/>
          <p:nvPr/>
        </p:nvSpPr>
        <p:spPr>
          <a:xfrm>
            <a:off x="243840" y="638112"/>
            <a:ext cx="11704320" cy="1015663"/>
          </a:xfrm>
          <a:prstGeom prst="rect">
            <a:avLst/>
          </a:prstGeom>
          <a:noFill/>
        </p:spPr>
        <p:txBody>
          <a:bodyPr wrap="square">
            <a:spAutoFit/>
            <a:scene3d>
              <a:camera prst="orthographicFront"/>
              <a:lightRig rig="threePt" dir="t"/>
            </a:scene3d>
            <a:sp3d extrusionH="57150">
              <a:bevelT w="38100" h="38100"/>
            </a:sp3d>
          </a:bodyPr>
          <a:lstStyle/>
          <a:p>
            <a:pPr algn="ctr"/>
            <a:r>
              <a:rPr lang="ja-JP" altLang="en-US" sz="2000" b="1" dirty="0">
                <a:solidFill>
                  <a:schemeClr val="accent1">
                    <a:lumMod val="75000"/>
                  </a:schemeClr>
                </a:solidFill>
                <a:latin typeface="+mn-ea"/>
              </a:rPr>
              <a:t>さて、わたしたちがこの世で、ことにあなたがたに対し、人間の知恵によってではなく神の恵みによって、神の神聖と真実とによって行動してきたことは、実にわたしたちの誇であって、良心の　　あかしするところである。</a:t>
            </a:r>
            <a:r>
              <a:rPr lang="en" sz="2000" b="1" dirty="0">
                <a:solidFill>
                  <a:schemeClr val="accent1">
                    <a:lumMod val="75000"/>
                  </a:schemeClr>
                </a:solidFill>
                <a:latin typeface="+mn-ea"/>
              </a:rPr>
              <a:t> (2 </a:t>
            </a:r>
            <a:r>
              <a:rPr lang="ja-JP" altLang="en-US" sz="2000" b="1" dirty="0">
                <a:solidFill>
                  <a:schemeClr val="accent1">
                    <a:lumMod val="75000"/>
                  </a:schemeClr>
                </a:solidFill>
                <a:latin typeface="+mn-ea"/>
              </a:rPr>
              <a:t>コリント</a:t>
            </a:r>
            <a:r>
              <a:rPr lang="en" sz="2000" b="1" dirty="0">
                <a:solidFill>
                  <a:schemeClr val="accent1">
                    <a:lumMod val="75000"/>
                  </a:schemeClr>
                </a:solidFill>
                <a:latin typeface="+mn-ea"/>
              </a:rPr>
              <a:t> 1:12 )</a:t>
            </a:r>
            <a:endParaRPr lang="es-ES" sz="2000" b="1" dirty="0">
              <a:solidFill>
                <a:schemeClr val="accent1">
                  <a:lumMod val="75000"/>
                </a:schemeClr>
              </a:solidFill>
              <a:latin typeface="+mn-ea"/>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37699" y="1686628"/>
            <a:ext cx="7477315" cy="1261884"/>
          </a:xfrm>
          <a:prstGeom prst="rect">
            <a:avLst/>
          </a:prstGeom>
          <a:noFill/>
        </p:spPr>
        <p:txBody>
          <a:bodyPr wrap="square" rtlCol="0">
            <a:spAutoFit/>
          </a:bodyPr>
          <a:lstStyle/>
          <a:p>
            <a:pPr>
              <a:spcBef>
                <a:spcPts val="600"/>
              </a:spcBef>
            </a:pPr>
            <a:r>
              <a:rPr lang="ja-JP" altLang="en-US" sz="1900" b="1" dirty="0">
                <a:latin typeface="+mn-ea"/>
              </a:rPr>
              <a:t>パウロを弱く優柔不断な人物だと決めつけ、見下す人々がいました（</a:t>
            </a:r>
            <a:r>
              <a:rPr lang="en-US" altLang="ja-JP" sz="1900" b="1" dirty="0">
                <a:latin typeface="+mn-ea"/>
              </a:rPr>
              <a:t>2</a:t>
            </a:r>
            <a:r>
              <a:rPr lang="ja-JP" altLang="en-US" sz="1900" b="1" dirty="0">
                <a:latin typeface="+mn-ea"/>
              </a:rPr>
              <a:t>コリ </a:t>
            </a:r>
            <a:r>
              <a:rPr lang="en-US" altLang="ja-JP" sz="1900" b="1" dirty="0">
                <a:latin typeface="+mn-ea"/>
              </a:rPr>
              <a:t>10:10</a:t>
            </a:r>
            <a:r>
              <a:rPr lang="ja-JP" altLang="en-US" sz="1900" b="1" dirty="0">
                <a:latin typeface="+mn-ea"/>
              </a:rPr>
              <a:t>）。そのため、また自身の助言を人々に受け入れてもらうためにも、使徒である彼には、そうした非難に対して自らを弁護する必要がありました。</a:t>
            </a:r>
            <a:endParaRPr lang="en" sz="1900" b="1" dirty="0">
              <a:latin typeface="+mn-ea"/>
            </a:endParaRPr>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15226" y="1702393"/>
            <a:ext cx="4549263"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3442364" y="4285605"/>
            <a:ext cx="2277702" cy="2139047"/>
          </a:xfrm>
          <a:prstGeom prst="rect">
            <a:avLst/>
          </a:prstGeom>
          <a:noFill/>
        </p:spPr>
        <p:txBody>
          <a:bodyPr wrap="square">
            <a:spAutoFit/>
          </a:bodyPr>
          <a:lstStyle/>
          <a:p>
            <a:pPr>
              <a:spcBef>
                <a:spcPts val="600"/>
              </a:spcBef>
            </a:pPr>
            <a:r>
              <a:rPr lang="ja-JP" altLang="en-US" sz="1900" b="1" dirty="0"/>
              <a:t>彼とその仲間たちは、教会内でも　外でも、彼の行いは神聖かつ誠実（純真）であると自信を持って言うことができた。</a:t>
            </a:r>
          </a:p>
        </p:txBody>
      </p:sp>
      <p:sp>
        <p:nvSpPr>
          <p:cNvPr id="10" name="CuadroTexto 9">
            <a:extLst>
              <a:ext uri="{FF2B5EF4-FFF2-40B4-BE49-F238E27FC236}">
                <a16:creationId xmlns:a16="http://schemas.microsoft.com/office/drawing/2014/main" id="{91BDFD08-4191-F7E7-A6DC-81DFC9B295EC}"/>
              </a:ext>
            </a:extLst>
          </p:cNvPr>
          <p:cNvSpPr txBox="1"/>
          <p:nvPr/>
        </p:nvSpPr>
        <p:spPr>
          <a:xfrm>
            <a:off x="7366550" y="4493356"/>
            <a:ext cx="4846614" cy="2139047"/>
          </a:xfrm>
          <a:prstGeom prst="rect">
            <a:avLst/>
          </a:prstGeom>
          <a:noFill/>
        </p:spPr>
        <p:txBody>
          <a:bodyPr wrap="square">
            <a:spAutoFit/>
          </a:bodyPr>
          <a:lstStyle/>
          <a:p>
            <a:pPr>
              <a:spcBef>
                <a:spcPts val="600"/>
              </a:spcBef>
            </a:pPr>
            <a:r>
              <a:rPr lang="ja-JP" altLang="en-US" sz="1900" b="1" dirty="0">
                <a:latin typeface="+mn-ea"/>
              </a:rPr>
              <a:t>それゆえ、パウロの書簡には隠された意図などありませんでした。彼は、それらの　手紙が、聖さと誠実さという文脈において</a:t>
            </a:r>
            <a:r>
              <a:rPr lang="en-US" altLang="ja-JP" sz="1900" b="1" dirty="0">
                <a:latin typeface="+mn-ea"/>
              </a:rPr>
              <a:t>――</a:t>
            </a:r>
            <a:r>
              <a:rPr lang="ja-JP" altLang="en-US" sz="1900" b="1" dirty="0">
                <a:latin typeface="+mn-ea"/>
              </a:rPr>
              <a:t>すなわち、彼らへの愛に基づき、ただ彼らの益を求めて書かれたものとして</a:t>
            </a:r>
            <a:r>
              <a:rPr lang="en-US" altLang="ja-JP" sz="1900" b="1" dirty="0">
                <a:latin typeface="+mn-ea"/>
              </a:rPr>
              <a:t>――</a:t>
            </a:r>
            <a:r>
              <a:rPr lang="ja-JP" altLang="en-US" sz="1900" b="1" dirty="0">
                <a:latin typeface="+mn-ea"/>
              </a:rPr>
              <a:t>読まれ、理解されることを願っていました（</a:t>
            </a:r>
            <a:r>
              <a:rPr lang="en-US" altLang="ja-JP" sz="1900" b="1" dirty="0">
                <a:latin typeface="+mn-ea"/>
              </a:rPr>
              <a:t>2</a:t>
            </a:r>
            <a:r>
              <a:rPr lang="ja-JP" altLang="en-US" sz="1900" b="1" dirty="0">
                <a:latin typeface="+mn-ea"/>
              </a:rPr>
              <a:t>コリ </a:t>
            </a:r>
            <a:r>
              <a:rPr lang="en-US" altLang="ja-JP" sz="1900" b="1" dirty="0">
                <a:latin typeface="+mn-ea"/>
              </a:rPr>
              <a:t>1</a:t>
            </a:r>
            <a:r>
              <a:rPr lang="ja-JP" altLang="en-US" sz="1900" b="1" dirty="0">
                <a:latin typeface="+mn-ea"/>
              </a:rPr>
              <a:t>：</a:t>
            </a:r>
            <a:r>
              <a:rPr lang="en-US" altLang="ja-JP" sz="1900" b="1" dirty="0">
                <a:latin typeface="+mn-ea"/>
              </a:rPr>
              <a:t>13-14</a:t>
            </a:r>
            <a:r>
              <a:rPr lang="ja-JP" altLang="en-US" sz="1900" b="1" dirty="0">
                <a:latin typeface="+mn-ea"/>
              </a:rPr>
              <a:t>）。</a:t>
            </a:r>
            <a:endParaRPr lang="en" sz="1900" b="1" dirty="0">
              <a:latin typeface="+mn-ea"/>
            </a:endParaRPr>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24132" y="4077858"/>
            <a:ext cx="3267998" cy="2554545"/>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658216" y="3965058"/>
            <a:ext cx="1563830" cy="2780142"/>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37699" y="2948512"/>
            <a:ext cx="7309055" cy="969496"/>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一人の人間として、彼は自分を取るに足りない者と見なして　　いました（エフェ</a:t>
            </a:r>
            <a:r>
              <a:rPr lang="en-US" altLang="ja-JP" sz="1900" b="1" dirty="0">
                <a:solidFill>
                  <a:prstClr val="black"/>
                </a:solidFill>
                <a:latin typeface="+mn-ea"/>
              </a:rPr>
              <a:t>3:8</a:t>
            </a:r>
            <a:r>
              <a:rPr lang="ja-JP" altLang="en-US" sz="1900" b="1" dirty="0">
                <a:solidFill>
                  <a:prstClr val="black"/>
                </a:solidFill>
                <a:latin typeface="+mn-ea"/>
              </a:rPr>
              <a:t>）。しかし、神の恵みによって、彼は良心が潔白であることを誇ることができました（</a:t>
            </a:r>
            <a:r>
              <a:rPr lang="en-US" altLang="ja-JP" sz="1900" b="1" dirty="0">
                <a:solidFill>
                  <a:prstClr val="black"/>
                </a:solidFill>
                <a:latin typeface="+mn-ea"/>
              </a:rPr>
              <a:t>2</a:t>
            </a:r>
            <a:r>
              <a:rPr lang="ja-JP" altLang="en-US" sz="1900" b="1" dirty="0">
                <a:solidFill>
                  <a:prstClr val="black"/>
                </a:solidFill>
                <a:latin typeface="+mn-ea"/>
              </a:rPr>
              <a:t>コリ </a:t>
            </a:r>
            <a:r>
              <a:rPr lang="en-US" altLang="ja-JP" sz="1900" b="1" dirty="0">
                <a:solidFill>
                  <a:prstClr val="black"/>
                </a:solidFill>
                <a:latin typeface="+mn-ea"/>
              </a:rPr>
              <a:t>1:12</a:t>
            </a:r>
            <a:r>
              <a:rPr lang="ja-JP" altLang="en-US" sz="1900" b="1" dirty="0">
                <a:solidFill>
                  <a:prstClr val="black"/>
                </a:solidFill>
                <a:latin typeface="+mn-ea"/>
              </a:rPr>
              <a:t>）。</a:t>
            </a:r>
            <a:endParaRPr kumimoji="0" lang="en" sz="1900" b="1" i="0" u="none" strike="noStrike" kern="1200" cap="none" spc="0" normalizeH="0" baseline="0" noProof="0" dirty="0">
              <a:ln>
                <a:noFill/>
              </a:ln>
              <a:solidFill>
                <a:prstClr val="black"/>
              </a:solidFill>
              <a:effectLst/>
              <a:uLnTx/>
              <a:uFillTx/>
              <a:latin typeface="+mn-ea"/>
            </a:endParaRP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7ADBF-91C4-7238-42C1-10FEE4CA3DE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5BD43FE-413C-6E6B-D5C2-39388A7ADF51}"/>
              </a:ext>
            </a:extLst>
          </p:cNvPr>
          <p:cNvSpPr>
            <a:spLocks noGrp="1"/>
          </p:cNvSpPr>
          <p:nvPr>
            <p:ph type="title"/>
          </p:nvPr>
        </p:nvSpPr>
        <p:spPr>
          <a:xfrm>
            <a:off x="838200" y="2745289"/>
            <a:ext cx="10515600" cy="1367422"/>
          </a:xfrm>
        </p:spPr>
        <p:txBody>
          <a:bodyPr>
            <a:normAutofit fontScale="90000"/>
          </a:bodyPr>
          <a:lstStyle/>
          <a:p>
            <a:pPr algn="ctr"/>
            <a:r>
              <a:rPr lang="ja-JP" altLang="ja-JP" b="1" dirty="0"/>
              <a:t>あなたが誠実な動機や意図で行動したにも</a:t>
            </a:r>
            <a:r>
              <a:rPr lang="ja-JP" altLang="en-US" b="1" dirty="0"/>
              <a:t>　</a:t>
            </a:r>
            <a:r>
              <a:rPr lang="ja-JP" altLang="ja-JP" b="1" dirty="0"/>
              <a:t>かかわらず、疑われた経験はありますか。</a:t>
            </a:r>
            <a:br>
              <a:rPr lang="en-US" altLang="ja-JP" b="1" dirty="0"/>
            </a:br>
            <a:r>
              <a:rPr lang="ja-JP" altLang="ja-JP" b="1" dirty="0"/>
              <a:t>私たちは他者の動機を疑うとき、</a:t>
            </a:r>
            <a:br>
              <a:rPr lang="en-US" altLang="ja-JP" b="1" dirty="0"/>
            </a:br>
            <a:r>
              <a:rPr lang="ja-JP" altLang="ja-JP" b="1" dirty="0"/>
              <a:t>どれほど慎重さが必要でしょうか。</a:t>
            </a:r>
            <a:endParaRPr kumimoji="1" lang="ja-JP" altLang="en-US" b="1" dirty="0"/>
          </a:p>
        </p:txBody>
      </p:sp>
    </p:spTree>
    <p:extLst>
      <p:ext uri="{BB962C8B-B14F-4D97-AF65-F5344CB8AC3E}">
        <p14:creationId xmlns:p14="http://schemas.microsoft.com/office/powerpoint/2010/main" val="4253449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0"/>
            <a:ext cx="7239504" cy="769441"/>
          </a:xfrm>
          <a:prstGeom prst="rect">
            <a:avLst/>
          </a:prstGeom>
          <a:noFill/>
        </p:spPr>
        <p:txBody>
          <a:bodyPr wrap="square">
            <a:spAutoFit/>
          </a:bodyPr>
          <a:lstStyle/>
          <a:p>
            <a:pPr algn="ctr"/>
            <a:r>
              <a:rPr lang="ja-JP" altLang="en-US"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rPr>
              <a:t>愛のために計画を変える</a:t>
            </a:r>
            <a:endParaRPr lang="en"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endParaRPr>
          </a:p>
        </p:txBody>
      </p:sp>
      <p:sp>
        <p:nvSpPr>
          <p:cNvPr id="5" name="CuadroTexto 4">
            <a:extLst>
              <a:ext uri="{FF2B5EF4-FFF2-40B4-BE49-F238E27FC236}">
                <a16:creationId xmlns:a16="http://schemas.microsoft.com/office/drawing/2014/main" id="{A0BE5322-A743-B8A4-AE25-C1C95E1D844C}"/>
              </a:ext>
            </a:extLst>
          </p:cNvPr>
          <p:cNvSpPr txBox="1"/>
          <p:nvPr/>
        </p:nvSpPr>
        <p:spPr>
          <a:xfrm>
            <a:off x="199816" y="786066"/>
            <a:ext cx="6839873" cy="1015663"/>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ja-JP" altLang="en-US" sz="2000" b="1" dirty="0">
                <a:solidFill>
                  <a:schemeClr val="accent4">
                    <a:lumMod val="50000"/>
                  </a:schemeClr>
                </a:solidFill>
                <a:latin typeface="+mn-ea"/>
              </a:rPr>
              <a:t>わたしは自分の魂をかけ、神を証人に呼び求めて言うが、わたしがコリントに行かないでいるのは、あなたがたに　対して寛大でありたいためである。</a:t>
            </a:r>
            <a:r>
              <a:rPr lang="en" sz="2000" b="1" dirty="0">
                <a:solidFill>
                  <a:schemeClr val="accent4">
                    <a:lumMod val="50000"/>
                  </a:schemeClr>
                </a:solidFill>
                <a:latin typeface="+mn-ea"/>
              </a:rPr>
              <a:t>(2 </a:t>
            </a:r>
            <a:r>
              <a:rPr lang="ja-JP" altLang="en-US" sz="2000" b="1" dirty="0">
                <a:solidFill>
                  <a:schemeClr val="accent4">
                    <a:lumMod val="50000"/>
                  </a:schemeClr>
                </a:solidFill>
                <a:latin typeface="+mn-ea"/>
              </a:rPr>
              <a:t>コリント</a:t>
            </a:r>
            <a:r>
              <a:rPr lang="en" sz="2000" b="1" dirty="0">
                <a:solidFill>
                  <a:schemeClr val="accent4">
                    <a:lumMod val="50000"/>
                  </a:schemeClr>
                </a:solidFill>
                <a:latin typeface="+mn-ea"/>
              </a:rPr>
              <a:t> 1:23)</a:t>
            </a:r>
          </a:p>
        </p:txBody>
      </p:sp>
      <p:sp>
        <p:nvSpPr>
          <p:cNvPr id="6" name="CuadroTexto 5">
            <a:extLst>
              <a:ext uri="{FF2B5EF4-FFF2-40B4-BE49-F238E27FC236}">
                <a16:creationId xmlns:a16="http://schemas.microsoft.com/office/drawing/2014/main" id="{2FFDF46C-F5AE-7AB3-8099-4CAADB02E1C5}"/>
              </a:ext>
            </a:extLst>
          </p:cNvPr>
          <p:cNvSpPr txBox="1"/>
          <p:nvPr/>
        </p:nvSpPr>
        <p:spPr>
          <a:xfrm>
            <a:off x="85725" y="1847224"/>
            <a:ext cx="7220454" cy="677108"/>
          </a:xfrm>
          <a:prstGeom prst="rect">
            <a:avLst/>
          </a:prstGeom>
          <a:noFill/>
        </p:spPr>
        <p:txBody>
          <a:bodyPr wrap="square" rtlCol="0">
            <a:spAutoFit/>
          </a:bodyPr>
          <a:lstStyle/>
          <a:p>
            <a:pPr>
              <a:spcBef>
                <a:spcPts val="600"/>
              </a:spcBef>
            </a:pPr>
            <a:r>
              <a:rPr lang="ja-JP" altLang="en-US" sz="1900" b="1" dirty="0">
                <a:latin typeface="+mn-ea"/>
              </a:rPr>
              <a:t>パウロは最初の手紙の中で、コリントの人々に自分がたどろうとしていた旅程を知らせました（</a:t>
            </a:r>
            <a:r>
              <a:rPr lang="en-US" altLang="ja-JP" sz="1900" b="1" dirty="0">
                <a:latin typeface="+mn-ea"/>
              </a:rPr>
              <a:t>1</a:t>
            </a:r>
            <a:r>
              <a:rPr lang="ja-JP" altLang="en-US" sz="1900" b="1" dirty="0">
                <a:latin typeface="+mn-ea"/>
              </a:rPr>
              <a:t>コリ </a:t>
            </a:r>
            <a:r>
              <a:rPr lang="en-US" altLang="ja-JP" sz="1900" b="1" dirty="0">
                <a:latin typeface="+mn-ea"/>
              </a:rPr>
              <a:t>16:5-11</a:t>
            </a:r>
            <a:r>
              <a:rPr lang="ja-JP" altLang="en-US" sz="1900" b="1" dirty="0">
                <a:latin typeface="+mn-ea"/>
              </a:rPr>
              <a:t>）。</a:t>
            </a:r>
            <a:endParaRPr lang="en" sz="1900" b="1" dirty="0">
              <a:latin typeface="+mn-ea"/>
            </a:endParaRPr>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249712041"/>
              </p:ext>
            </p:extLst>
          </p:nvPr>
        </p:nvGraphicFramePr>
        <p:xfrm>
          <a:off x="914400" y="2498064"/>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0" y="2941269"/>
            <a:ext cx="11277600" cy="723275"/>
          </a:xfrm>
          <a:prstGeom prst="rect">
            <a:avLst/>
          </a:prstGeom>
          <a:noFill/>
        </p:spPr>
        <p:txBody>
          <a:bodyPr wrap="square" rtlCol="0">
            <a:spAutoFit/>
          </a:bodyPr>
          <a:lstStyle/>
          <a:p>
            <a:pPr algn="r">
              <a:spcBef>
                <a:spcPts val="600"/>
              </a:spcBef>
            </a:pPr>
            <a:r>
              <a:rPr lang="ja-JP" altLang="en-US" b="1" dirty="0">
                <a:latin typeface="+mn-ea"/>
              </a:rPr>
              <a:t>後の手紙（現存せず、</a:t>
            </a:r>
            <a:r>
              <a:rPr lang="en-US" altLang="ja-JP" b="1" dirty="0">
                <a:latin typeface="+mn-ea"/>
              </a:rPr>
              <a:t>2</a:t>
            </a:r>
            <a:r>
              <a:rPr lang="ja-JP" altLang="en-US" b="1" dirty="0">
                <a:latin typeface="+mn-ea"/>
              </a:rPr>
              <a:t>コリ </a:t>
            </a:r>
            <a:r>
              <a:rPr lang="en-US" altLang="ja-JP" b="1" dirty="0">
                <a:latin typeface="+mn-ea"/>
              </a:rPr>
              <a:t>7</a:t>
            </a:r>
            <a:r>
              <a:rPr lang="ja-JP" altLang="en-US" b="1" dirty="0">
                <a:latin typeface="+mn-ea"/>
              </a:rPr>
              <a:t>：</a:t>
            </a:r>
            <a:r>
              <a:rPr lang="en-US" altLang="ja-JP" b="1" dirty="0">
                <a:latin typeface="+mn-ea"/>
              </a:rPr>
              <a:t>8</a:t>
            </a:r>
            <a:r>
              <a:rPr lang="ja-JP" altLang="en-US" b="1" dirty="0">
                <a:latin typeface="+mn-ea"/>
              </a:rPr>
              <a:t>）の中で、彼は彼らを二度訪問するつもりであることを知らせていました</a:t>
            </a:r>
            <a:endParaRPr lang="en-US" altLang="ja-JP" b="1" dirty="0">
              <a:latin typeface="+mn-ea"/>
            </a:endParaRPr>
          </a:p>
          <a:p>
            <a:pPr algn="r">
              <a:spcBef>
                <a:spcPts val="600"/>
              </a:spcBef>
            </a:pPr>
            <a:r>
              <a:rPr lang="ja-JP" altLang="en-US" b="1" dirty="0">
                <a:latin typeface="+mn-ea"/>
              </a:rPr>
              <a:t>（</a:t>
            </a:r>
            <a:r>
              <a:rPr lang="en-US" altLang="ja-JP" b="1" dirty="0">
                <a:latin typeface="+mn-ea"/>
              </a:rPr>
              <a:t>2</a:t>
            </a:r>
            <a:r>
              <a:rPr lang="ja-JP" altLang="en-US" b="1" dirty="0">
                <a:latin typeface="+mn-ea"/>
              </a:rPr>
              <a:t>コリ</a:t>
            </a:r>
            <a:r>
              <a:rPr lang="en-US" altLang="ja-JP" b="1" dirty="0">
                <a:latin typeface="+mn-ea"/>
              </a:rPr>
              <a:t>1</a:t>
            </a:r>
            <a:r>
              <a:rPr lang="ja-JP" altLang="en-US" b="1" dirty="0">
                <a:latin typeface="+mn-ea"/>
              </a:rPr>
              <a:t>：</a:t>
            </a:r>
            <a:r>
              <a:rPr lang="en-US" altLang="ja-JP" b="1" dirty="0">
                <a:latin typeface="+mn-ea"/>
              </a:rPr>
              <a:t>15-16</a:t>
            </a:r>
            <a:r>
              <a:rPr lang="ja-JP" altLang="en-US" b="1" dirty="0">
                <a:latin typeface="+mn-ea"/>
              </a:rPr>
              <a:t>）。</a:t>
            </a:r>
            <a:endParaRPr lang="en" b="1" dirty="0">
              <a:latin typeface="+mn-ea"/>
            </a:endParaRPr>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2855156103"/>
              </p:ext>
            </p:extLst>
          </p:nvPr>
        </p:nvGraphicFramePr>
        <p:xfrm>
          <a:off x="914400" y="3366440"/>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57318" y="3928487"/>
            <a:ext cx="7233966" cy="1261884"/>
          </a:xfrm>
          <a:prstGeom prst="rect">
            <a:avLst/>
          </a:prstGeom>
          <a:noFill/>
        </p:spPr>
        <p:txBody>
          <a:bodyPr wrap="square" rtlCol="0">
            <a:spAutoFit/>
          </a:bodyPr>
          <a:lstStyle/>
          <a:p>
            <a:pPr>
              <a:spcBef>
                <a:spcPts val="600"/>
              </a:spcBef>
            </a:pPr>
            <a:r>
              <a:rPr lang="ja-JP" altLang="en-US" sz="1900" b="1" dirty="0">
                <a:latin typeface="+mn-ea"/>
              </a:rPr>
              <a:t>しかし、彼は更に計画を変更し、コリントへの訪問を行わない　ことにしました（</a:t>
            </a:r>
            <a:r>
              <a:rPr lang="en-US" altLang="ja-JP" sz="1900" b="1" dirty="0">
                <a:latin typeface="+mn-ea"/>
              </a:rPr>
              <a:t>2</a:t>
            </a:r>
            <a:r>
              <a:rPr lang="ja-JP" altLang="en-US" sz="1900" b="1" dirty="0">
                <a:latin typeface="+mn-ea"/>
              </a:rPr>
              <a:t>コリ </a:t>
            </a:r>
            <a:r>
              <a:rPr lang="en-US" altLang="ja-JP" sz="1900" b="1" dirty="0">
                <a:latin typeface="+mn-ea"/>
              </a:rPr>
              <a:t>1:23</a:t>
            </a:r>
            <a:r>
              <a:rPr lang="ja-JP" altLang="en-US" sz="1900" b="1" dirty="0">
                <a:latin typeface="+mn-ea"/>
              </a:rPr>
              <a:t>）。こうした変更により、彼は　　優柔不断で気まぐれな人物だとして批判されることになりました。なぜ彼は考えを変えたのでしょうか。</a:t>
            </a:r>
            <a:endParaRPr lang="en" sz="1900" b="1" dirty="0">
              <a:latin typeface="+mn-ea"/>
            </a:endParaRPr>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596554" y="4011289"/>
            <a:ext cx="4195396" cy="2565216"/>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128125" y="5287567"/>
            <a:ext cx="7292353" cy="1554272"/>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コリントで生じていた問題ゆえに、パウロが現地に赴くことは　必要であるように思われました。しかし、そこで直面することになるであろう反対は、彼が避けたいと願っていた対立を意味するものでした。それは、彼がコリントの人々に対して深い愛を　　抱いていたからにほかなりません（</a:t>
            </a:r>
            <a:r>
              <a:rPr lang="en-US" altLang="ja-JP" sz="1900" b="1" dirty="0">
                <a:solidFill>
                  <a:prstClr val="black"/>
                </a:solidFill>
                <a:latin typeface="+mn-ea"/>
              </a:rPr>
              <a:t>2</a:t>
            </a:r>
            <a:r>
              <a:rPr lang="ja-JP" altLang="en-US" sz="1900" b="1" dirty="0">
                <a:solidFill>
                  <a:prstClr val="black"/>
                </a:solidFill>
                <a:latin typeface="+mn-ea"/>
              </a:rPr>
              <a:t>コリ </a:t>
            </a:r>
            <a:r>
              <a:rPr lang="en-US" altLang="ja-JP" sz="1900" b="1" dirty="0">
                <a:solidFill>
                  <a:prstClr val="black"/>
                </a:solidFill>
                <a:latin typeface="+mn-ea"/>
              </a:rPr>
              <a:t>2</a:t>
            </a:r>
            <a:r>
              <a:rPr lang="ja-JP" altLang="en-US" sz="1900" b="1" dirty="0">
                <a:solidFill>
                  <a:prstClr val="black"/>
                </a:solidFill>
                <a:latin typeface="+mn-ea"/>
              </a:rPr>
              <a:t>：</a:t>
            </a:r>
            <a:r>
              <a:rPr lang="en-US" altLang="ja-JP" sz="1900" b="1" dirty="0">
                <a:solidFill>
                  <a:prstClr val="black"/>
                </a:solidFill>
                <a:latin typeface="+mn-ea"/>
              </a:rPr>
              <a:t>1-4</a:t>
            </a:r>
            <a:r>
              <a:rPr lang="ja-JP" altLang="en-US" sz="1900" b="1" dirty="0">
                <a:solidFill>
                  <a:prstClr val="black"/>
                </a:solidFill>
                <a:latin typeface="+mn-ea"/>
              </a:rPr>
              <a:t>）。</a:t>
            </a:r>
            <a:endParaRPr kumimoji="0" lang="en" sz="1900" b="1" i="0" u="none" strike="noStrike" kern="1200" cap="none" spc="0" normalizeH="0" baseline="0" noProof="0" dirty="0">
              <a:ln>
                <a:noFill/>
              </a:ln>
              <a:solidFill>
                <a:prstClr val="black"/>
              </a:solidFill>
              <a:effectLst/>
              <a:uLnTx/>
              <a:uFillTx/>
              <a:latin typeface="+mn-ea"/>
            </a:endParaRP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827</TotalTime>
  <Words>4871</Words>
  <Application>Microsoft Office PowerPoint</Application>
  <PresentationFormat>Panorámica</PresentationFormat>
  <Paragraphs>69</Paragraphs>
  <Slides>15</Slides>
  <Notes>3</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15</vt:i4>
      </vt:variant>
    </vt:vector>
  </HeadingPairs>
  <TitlesOfParts>
    <vt:vector size="23" baseType="lpstr">
      <vt:lpstr>游ゴシック</vt:lpstr>
      <vt:lpstr>Comic Sans MS</vt:lpstr>
      <vt:lpstr>Aptos Display</vt:lpstr>
      <vt:lpstr>Arial</vt:lpstr>
      <vt:lpstr>Constantia</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Ⅱコリント1:3～7を読んでください。 　 （口語訳）1:3 ほむべきかな、わたしたちの主イエ ス・キリストの父なる神、あわれみ深き 父、慰めに満ちたる神。 1:4 神は、いかなる患難の中にいる時で もわたしたちを慰めて下さり、また、わ たしたち自身も、神に慰めて　いただくそ の慰めをもって、あらゆる患難の中にあ る人々を慰めることができるようにして 下さるのである。 1:5 それは、キリストの苦難がわたし　た ちに満ちあふれているように、わたした ちの受ける慰めもまた、　　　キリストによっ て満ちあふれているからである。 1:6 わたしたちが患難に　会うなら、それ はあなたがたの慰めと救とのためであ り、慰めを受ける　なら、それはあなたが たの慰めのためであって、その慰めは、 わたしたちが受けているのと同じ苦難に 耐えさせる力となるのである。 1:7 だから、　あなたがたに対していだい ているわたしたちの望みは、動くことが ない。あなたがたが、わたしたちと共に 苦難にあずかっているように、慰めにも 共にあずかっていることを知っているか らである。 　　　 ここでパウロが感謝の気持ちをあらわして いる 理由は何でしょうか。私たち誰もが何らかの形で直面する　苦しみに向き合う上で、何が役に立ったと思い ますか。</vt:lpstr>
      <vt:lpstr>Presentación de PowerPoint</vt:lpstr>
      <vt:lpstr>あなたが誠実な動機や意図で行動したにも　かかわらず、疑われた経験はありますか。 私たちは他者の動機を疑うとき、 どれほど慎重さが必要でしょうか。</vt:lpstr>
      <vt:lpstr>Presentación de PowerPoint</vt:lpstr>
      <vt:lpstr>Ⅰコリント16:5～7 を読んでください。 　 　 16:5 わたしは、マケドニア経由でそちら へ行きます。　マケドニア州を通りますか ら、 16:6 たぶんあなたがたのところに滞在 し、場合によっては、冬を越すことに　なるかもしれません。そうなれば、次にど こに出かけるにしろ、あなたがたから送 り出してもらえるでしょう。16:7 わたしは、今、旅のついでにあなた がたに会う　　ようなことはしたくない。主 が許してくだされば、　　しばらくあなたが たのところに滞在したいと 思っていま す。 　 　  パウロの当初の旅行計画は、 どのような ものでしたか。  </vt:lpstr>
      <vt:lpstr>Presentación de PowerPoint</vt:lpstr>
      <vt:lpstr>Ⅰコリント 7:5～13 を読んでください。 　 7:5 マケドニア州に着いたとき、わたし たちの身には全く安らぎがなく、ことご とに苦しんで　　　いました。外には戦い、内 には恐れがあったのです。 7:6 しかし、気落ちした者を力づけて　　　　く ださる神は、テトスの到着によってわた したちを慰めてくださいました。 7:7 テトスが来て　　くれたことによってだ けではなく、彼があなたがたから受けた 慰めによっても、そうして　　　　くださったの です。つまり、あなたがたがわたしを慕 い、わたしのために嘆き悲しみ、わたし に　対して熱心であることを彼が伝えてく れたので、わたしはいっそう喜んだので す。 7:8 あの手紙によってあなたがたを悲し ませたとしても、わたしは後悔しません。 確かに、あの手紙が一時にも　せよ、あな たがたを悲しませたことは知っていま す。たとえ後悔したとしても、 7:9 今は喜んで　います。あなたがたがた だ悲しんだからではなく、悲しんで悔い 改めたからです。あなたがたが　悲しんだ のは神の御心に適ったことなので、わた したちからは何の害も受けずに済みまし た。7:10 神の御心に適った悲しみは、取り消 されることのない救いに通じる悔い改め を生じさせ、世の悲しみは死をもたらし ます。 7:11 神の御心に適ったこの悲しみが、あ なたがたにどれほどの熱心、弁明、憤り、 恐れ、あこがれ、熱意、懲らしめをもた らしたことでしょう。例の事件に関して は、あなたがたは自分がすべての点で潔 白であることを証明しました。 7:12 ですから、あなたがたに手紙を送っ たのは、不義を行った者のためでも、そ の被害者のためでもなく、わたしたちに 対するあなたがたの熱心を、神の御前で あなたがたに明らかにするためでした。 7:13 こういうわけでわたしたちは慰め られたのです。この慰めに加えて、テト スの喜ぶさまを見て、わたしたちはいっ そう喜び　ました。彼の心があなたがた一 同のお陰で元気づけられたからです。 　 パウロが彼らに書き送った手紙は、どん な結果をもたらしましたか。　　その結果に対して、パウロはどんな反応をしました か。 </vt:lpstr>
      <vt:lpstr>Presentación de PowerPoint</vt:lpstr>
      <vt:lpstr>あなたが取り組むすべての事柄において、　とりわけイエスの御名によってそれを行う　 とき、何があなたの原動力となっていますか。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81</cp:revision>
  <dcterms:created xsi:type="dcterms:W3CDTF">2026-07-22T06:08:40Z</dcterms:created>
  <dcterms:modified xsi:type="dcterms:W3CDTF">2026-08-26T05:45:26Z</dcterms:modified>
</cp:coreProperties>
</file>