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72" r:id="rId3"/>
    <p:sldId id="275" r:id="rId4"/>
    <p:sldId id="276" r:id="rId5"/>
    <p:sldId id="258" r:id="rId6"/>
    <p:sldId id="259" r:id="rId7"/>
    <p:sldId id="260" r:id="rId8"/>
    <p:sldId id="279" r:id="rId9"/>
    <p:sldId id="273" r:id="rId10"/>
    <p:sldId id="280" r:id="rId11"/>
    <p:sldId id="262" r:id="rId12"/>
    <p:sldId id="274" r:id="rId13"/>
    <p:sldId id="277" r:id="rId14"/>
    <p:sldId id="264" r:id="rId15"/>
    <p:sldId id="278" r:id="rId16"/>
    <p:sldId id="268" r:id="rId17"/>
    <p:sldId id="269" r:id="rId18"/>
    <p:sldId id="281" r:id="rId19"/>
    <p:sldId id="270" r:id="rId20"/>
  </p:sldIdLst>
  <p:sldSz cx="12192000" cy="6858000"/>
  <p:notesSz cx="6858000" cy="9144000"/>
  <p:embeddedFontLst>
    <p:embeddedFont>
      <p:font typeface="游ゴシック" panose="020B0400000000000000" pitchFamily="34" charset="-128"/>
      <p:regular r:id="rId22"/>
      <p:bold r:id="rId23"/>
    </p:embeddedFont>
    <p:embeddedFont>
      <p:font typeface="Constantia" panose="02030602050306030303" pitchFamily="18" charset="0"/>
      <p:regular r:id="rId24"/>
      <p:bold r:id="rId25"/>
      <p:italic r:id="rId26"/>
      <p:boldItalic r:id="rId27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FFFF"/>
    <a:srgbClr val="CCFFCC"/>
    <a:srgbClr val="FFFFCC"/>
    <a:srgbClr val="FFCCCC"/>
    <a:srgbClr val="FF9BC3"/>
    <a:srgbClr val="D9A8FE"/>
    <a:srgbClr val="7AB7FA"/>
    <a:srgbClr val="2CD6BD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7" autoAdjust="0"/>
  </p:normalViewPr>
  <p:slideViewPr>
    <p:cSldViewPr snapToGrid="0">
      <p:cViewPr varScale="1">
        <p:scale>
          <a:sx n="37" d="100"/>
          <a:sy n="37" d="100"/>
        </p:scale>
        <p:origin x="48" y="1200"/>
      </p:cViewPr>
      <p:guideLst/>
    </p:cSldViewPr>
  </p:slideViewPr>
  <p:outlineViewPr>
    <p:cViewPr>
      <p:scale>
        <a:sx n="100" d="100"/>
        <a:sy n="100" d="100"/>
      </p:scale>
      <p:origin x="0" y="-24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kumimoji="1" lang="ja-JP" altLang="en-US" sz="2400" b="1" dirty="0">
              <a:solidFill>
                <a:schemeClr val="bg1"/>
              </a:solidFill>
            </a:rPr>
            <a:t>私たちは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ja-JP" altLang="en-US" sz="2400" b="1" dirty="0">
              <a:solidFill>
                <a:schemeClr val="bg1"/>
              </a:solidFill>
            </a:rPr>
            <a:t>しかし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kumimoji="1" lang="ja-JP" altLang="en-US" sz="1800" b="1" dirty="0">
              <a:solidFill>
                <a:schemeClr val="tx1"/>
              </a:solidFill>
            </a:rPr>
            <a:t>四方から苦しめられた</a:t>
          </a: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行き詰らない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kumimoji="1" lang="ja-JP" altLang="en-US" sz="2000" b="1" dirty="0">
              <a:solidFill>
                <a:schemeClr val="tx1"/>
              </a:solidFill>
            </a:rPr>
            <a:t>途方に暮れた</a:t>
          </a: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失望せず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kumimoji="1" lang="ja-JP" altLang="en-US" sz="2000" b="1" dirty="0">
              <a:solidFill>
                <a:schemeClr val="tx1"/>
              </a:solidFill>
            </a:rPr>
            <a:t>虐げられた</a:t>
          </a: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見捨てられない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ja-JP" altLang="en-US" sz="2000" b="1" dirty="0">
              <a:solidFill>
                <a:schemeClr val="tx1"/>
              </a:solidFill>
            </a:rPr>
            <a:t>打倒された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滅ぼされない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 anchor="t"/>
        <a:lstStyle/>
        <a:p>
          <a:pPr>
            <a:lnSpc>
              <a:spcPts val="2000"/>
            </a:lnSpc>
          </a:pP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キリストは愛ゆえに、ご自身の命を捧げられました。このことが、私たちにキリストのために生きるよう促すのです（</a:t>
          </a:r>
          <a:r>
            <a:rPr kumimoji="1" lang="en-US" altLang="ja-JP" sz="1900" b="1" dirty="0">
              <a:solidFill>
                <a:schemeClr val="tx1"/>
              </a:solidFill>
              <a:latin typeface="+mn-ea"/>
              <a:ea typeface="+mn-ea"/>
            </a:rPr>
            <a:t>2</a:t>
          </a: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コリ </a:t>
          </a:r>
          <a:r>
            <a:rPr kumimoji="1" lang="en-US" altLang="ja-JP" sz="1900" b="1" dirty="0">
              <a:solidFill>
                <a:schemeClr val="tx1"/>
              </a:solidFill>
              <a:latin typeface="+mn-ea"/>
              <a:ea typeface="+mn-ea"/>
            </a:rPr>
            <a:t>5</a:t>
          </a: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：</a:t>
          </a:r>
          <a:r>
            <a:rPr kumimoji="1" lang="en-US" altLang="ja-JP" sz="1900" b="1" dirty="0">
              <a:solidFill>
                <a:schemeClr val="tx1"/>
              </a:solidFill>
              <a:latin typeface="+mn-ea"/>
              <a:ea typeface="+mn-ea"/>
            </a:rPr>
            <a:t>14-15</a:t>
          </a: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）。</a:t>
          </a:r>
          <a:endParaRPr lang="en" sz="19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 anchor="t"/>
        <a:lstStyle/>
        <a:p>
          <a:pPr>
            <a:lnSpc>
              <a:spcPts val="2000"/>
            </a:lnSpc>
          </a:pP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キリストは私たちを新しい造られた者としてくださいました。このことは、私たちが古い生き残を後にすることを促すものです（</a:t>
          </a:r>
          <a:r>
            <a:rPr kumimoji="1" lang="en-US" altLang="ja-JP" sz="1900" b="1" dirty="0">
              <a:solidFill>
                <a:schemeClr val="tx1"/>
              </a:solidFill>
              <a:latin typeface="+mn-ea"/>
              <a:ea typeface="+mn-ea"/>
            </a:rPr>
            <a:t>2</a:t>
          </a: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コリ </a:t>
          </a:r>
          <a:r>
            <a:rPr kumimoji="1" lang="en-US" altLang="ja-JP" sz="1900" b="1" dirty="0">
              <a:solidFill>
                <a:schemeClr val="tx1"/>
              </a:solidFill>
              <a:latin typeface="+mn-ea"/>
              <a:ea typeface="+mn-ea"/>
            </a:rPr>
            <a:t>5:17</a:t>
          </a:r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）</a:t>
          </a:r>
          <a:endParaRPr lang="en" sz="1900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 anchor="t"/>
        <a:lstStyle/>
        <a:p>
          <a:pPr>
            <a:lnSpc>
              <a:spcPts val="2000"/>
            </a:lnSpc>
          </a:pPr>
          <a:r>
            <a:rPr kumimoji="1" lang="ja-JP" altLang="en-U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キリストは私たちを神と和解させてくださいました。このことは、私たちを和解の使者となるよう駆り立てるものです（</a:t>
          </a:r>
          <a:r>
            <a:rPr kumimoji="1" lang="en-US" altLang="ja-JP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2</a:t>
          </a:r>
          <a:r>
            <a:rPr kumimoji="1" lang="ja-JP" altLang="en-U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コリ </a:t>
          </a:r>
          <a:r>
            <a:rPr kumimoji="1" lang="en-US" altLang="ja-JP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5</a:t>
          </a:r>
          <a:r>
            <a:rPr kumimoji="1" lang="ja-JP" altLang="en-U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：</a:t>
          </a:r>
          <a:r>
            <a:rPr kumimoji="1" lang="en-US" altLang="ja-JP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18-20</a:t>
          </a:r>
          <a:r>
            <a:rPr kumimoji="1" lang="ja-JP" altLang="en-U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）。</a:t>
          </a:r>
          <a:endParaRPr lang="en" sz="1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84725" custScaleY="178224" custLinFactNeighborX="0" custLinFactNeighborY="-62121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84725" custScaleY="157031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86426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kumimoji="1" lang="ja-JP" altLang="en-US" sz="1900" b="1" dirty="0">
              <a:solidFill>
                <a:schemeClr val="tx1"/>
              </a:solidFill>
              <a:latin typeface="+mn-ea"/>
              <a:ea typeface="+mn-ea"/>
            </a:rPr>
            <a:t>困難に耐えるために （</a:t>
          </a:r>
          <a:r>
            <a:rPr lang="en" sz="1900" b="1" dirty="0">
              <a:solidFill>
                <a:schemeClr val="tx1"/>
              </a:solidFill>
              <a:latin typeface="+mn-ea"/>
              <a:ea typeface="+mn-ea"/>
            </a:rPr>
            <a:t>2 </a:t>
          </a:r>
          <a:r>
            <a:rPr lang="ja-JP" altLang="en-US" sz="1900" b="1" dirty="0">
              <a:solidFill>
                <a:schemeClr val="tx1"/>
              </a:solidFill>
              <a:latin typeface="+mn-ea"/>
              <a:ea typeface="+mn-ea"/>
            </a:rPr>
            <a:t>コリ</a:t>
          </a:r>
          <a:r>
            <a:rPr lang="en" sz="1900" b="1" dirty="0">
              <a:solidFill>
                <a:schemeClr val="tx1"/>
              </a:solidFill>
              <a:latin typeface="+mn-ea"/>
              <a:ea typeface="+mn-ea"/>
            </a:rPr>
            <a:t>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御霊の実を結ぶために 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誠実かつ公正であるために 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いかなる状況においても揺るがない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他者に対して心を開く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 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6:11-13)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不信仰者たちの有害な影響から身を守るために </a:t>
          </a:r>
          <a:r>
            <a:rPr kumimoji="1" lang="en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</a:t>
          </a:r>
          <a:r>
            <a:rPr kumimoji="1" lang="ja-JP" altLang="en-US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/>
        </a:bodyPr>
        <a:lstStyle/>
        <a:p>
          <a:r>
            <a:rPr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呼びかけ</a:t>
          </a:r>
          <a:endParaRPr lang="en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kumimoji="1" lang="ja-JP" altLang="en-US" sz="1900" b="1" dirty="0"/>
            <a:t>罪の場から離れなさい</a:t>
          </a:r>
          <a:endParaRPr lang="en" sz="19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kumimoji="1" lang="ja-JP" altLang="en-US" sz="1900" b="1" dirty="0"/>
            <a:t>罪人たちから身を遠ざけなさい</a:t>
          </a:r>
          <a:endParaRPr lang="en" sz="19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/>
        </a:bodyPr>
        <a:lstStyle/>
        <a:p>
          <a:r>
            <a:rPr lang="ja-JP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結果</a:t>
          </a:r>
          <a:endParaRPr lang="en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私はあなたたちと共に住む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私はあなたの父となります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kumimoji="1" lang="ja-JP" altLang="en-US" sz="1850" b="1" dirty="0"/>
            <a:t>汚れたものには触れてはいけません</a:t>
          </a:r>
          <a:endParaRPr lang="en" sz="185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あなたをお迎えします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私はあなたの神となる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あなたたちは私の民となる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 custScaleY="147424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 custScaleY="147424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400" b="1" kern="1200" dirty="0">
              <a:solidFill>
                <a:schemeClr val="bg1"/>
              </a:solidFill>
            </a:rPr>
            <a:t>私たちは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schemeClr val="tx1"/>
              </a:solidFill>
            </a:rPr>
            <a:t>四方から苦しめられた</a:t>
          </a: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>
              <a:solidFill>
                <a:schemeClr val="tx1"/>
              </a:solidFill>
            </a:rPr>
            <a:t>途方に暮れた</a:t>
          </a: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000" b="1" kern="1200" dirty="0">
              <a:solidFill>
                <a:schemeClr val="tx1"/>
              </a:solidFill>
            </a:rPr>
            <a:t>虐げられた</a:t>
          </a: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schemeClr val="tx1"/>
              </a:solidFill>
            </a:rPr>
            <a:t>打倒された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b="1" kern="1200" dirty="0">
              <a:solidFill>
                <a:schemeClr val="bg1"/>
              </a:solidFill>
            </a:rPr>
            <a:t>しかし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行き詰らない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失望せず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見捨てられない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滅ぼされない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15039" y="0"/>
          <a:ext cx="6803339" cy="937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キリストは愛ゆえに、ご自身の命を捧げられました。このことが、私たちにキリストのために生きるよう促すのです（</a:t>
          </a:r>
          <a:r>
            <a:rPr kumimoji="1" lang="en-US" altLang="ja-JP" sz="1900" b="1" kern="1200" dirty="0">
              <a:solidFill>
                <a:schemeClr val="tx1"/>
              </a:solidFill>
              <a:latin typeface="+mn-ea"/>
              <a:ea typeface="+mn-ea"/>
            </a:rPr>
            <a:t>2</a:t>
          </a: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コリ </a:t>
          </a:r>
          <a:r>
            <a:rPr kumimoji="1" lang="en-US" altLang="ja-JP" sz="1900" b="1" kern="1200" dirty="0">
              <a:solidFill>
                <a:schemeClr val="tx1"/>
              </a:solidFill>
              <a:latin typeface="+mn-ea"/>
              <a:ea typeface="+mn-ea"/>
            </a:rPr>
            <a:t>5</a:t>
          </a: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：</a:t>
          </a:r>
          <a:r>
            <a:rPr kumimoji="1" lang="en-US" altLang="ja-JP" sz="1900" b="1" kern="1200" dirty="0">
              <a:solidFill>
                <a:schemeClr val="tx1"/>
              </a:solidFill>
              <a:latin typeface="+mn-ea"/>
              <a:ea typeface="+mn-ea"/>
            </a:rPr>
            <a:t>14-15</a:t>
          </a: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）。</a:t>
          </a:r>
          <a:endParaRPr lang="en" sz="19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42489" y="27450"/>
        <a:ext cx="6748439" cy="882322"/>
      </dsp:txXfrm>
    </dsp:sp>
    <dsp:sp modelId="{DB3D5ACA-A90D-4EF9-B065-B191C6E7E41F}">
      <dsp:nvSpPr>
        <dsp:cNvPr id="0" name=""/>
        <dsp:cNvSpPr/>
      </dsp:nvSpPr>
      <dsp:spPr>
        <a:xfrm rot="5400000">
          <a:off x="3317336" y="951400"/>
          <a:ext cx="198746" cy="2366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45717" y="970347"/>
        <a:ext cx="141984" cy="139122"/>
      </dsp:txXfrm>
    </dsp:sp>
    <dsp:sp modelId="{4EFBA462-31F0-41BD-84BE-E6F7F2355A0B}">
      <dsp:nvSpPr>
        <dsp:cNvPr id="0" name=""/>
        <dsp:cNvSpPr/>
      </dsp:nvSpPr>
      <dsp:spPr>
        <a:xfrm>
          <a:off x="15039" y="1202218"/>
          <a:ext cx="6803339" cy="8257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キリストは私たちを新しい造られた者としてくださいました。このことは、私たちが古い生き残を後にすることを促すものです（</a:t>
          </a:r>
          <a:r>
            <a:rPr kumimoji="1" lang="en-US" altLang="ja-JP" sz="1900" b="1" kern="1200" dirty="0">
              <a:solidFill>
                <a:schemeClr val="tx1"/>
              </a:solidFill>
              <a:latin typeface="+mn-ea"/>
              <a:ea typeface="+mn-ea"/>
            </a:rPr>
            <a:t>2</a:t>
          </a: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コリ </a:t>
          </a:r>
          <a:r>
            <a:rPr kumimoji="1" lang="en-US" altLang="ja-JP" sz="1900" b="1" kern="1200" dirty="0">
              <a:solidFill>
                <a:schemeClr val="tx1"/>
              </a:solidFill>
              <a:latin typeface="+mn-ea"/>
              <a:ea typeface="+mn-ea"/>
            </a:rPr>
            <a:t>5:17</a:t>
          </a: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）</a:t>
          </a:r>
          <a:endParaRPr lang="en" sz="19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39225" y="1226404"/>
        <a:ext cx="6754967" cy="777403"/>
      </dsp:txXfrm>
    </dsp:sp>
    <dsp:sp modelId="{5B2041E2-8AF5-482E-AB01-7E0BE170D973}">
      <dsp:nvSpPr>
        <dsp:cNvPr id="0" name=""/>
        <dsp:cNvSpPr/>
      </dsp:nvSpPr>
      <dsp:spPr>
        <a:xfrm rot="5400000">
          <a:off x="3318109" y="2041140"/>
          <a:ext cx="197200" cy="2366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45717" y="2060860"/>
        <a:ext cx="141984" cy="138040"/>
      </dsp:txXfrm>
    </dsp:sp>
    <dsp:sp modelId="{93E51E63-7FE4-4C4B-A4D2-1E0A8EF01C51}">
      <dsp:nvSpPr>
        <dsp:cNvPr id="0" name=""/>
        <dsp:cNvSpPr/>
      </dsp:nvSpPr>
      <dsp:spPr>
        <a:xfrm>
          <a:off x="0" y="2290927"/>
          <a:ext cx="6833419" cy="8047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キリストは私たちを神と和解させてくださいました。このことは、私たちを和解の使者となるよう駆り立てるものです（</a:t>
          </a:r>
          <a:r>
            <a:rPr kumimoji="1" lang="en-US" altLang="ja-JP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2</a:t>
          </a:r>
          <a:r>
            <a:rPr kumimoji="1" lang="ja-JP" altLang="en-U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コリ </a:t>
          </a:r>
          <a:r>
            <a:rPr kumimoji="1" lang="en-US" altLang="ja-JP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5</a:t>
          </a:r>
          <a:r>
            <a:rPr kumimoji="1" lang="ja-JP" altLang="en-U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：</a:t>
          </a:r>
          <a:r>
            <a:rPr kumimoji="1" lang="en-US" altLang="ja-JP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18-20</a:t>
          </a:r>
          <a:r>
            <a:rPr kumimoji="1" lang="ja-JP" altLang="en-U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rPr>
            <a:t>）。</a:t>
          </a:r>
          <a:endParaRPr lang="en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ea"/>
            <a:ea typeface="+mn-ea"/>
          </a:endParaRPr>
        </a:p>
      </dsp:txBody>
      <dsp:txXfrm>
        <a:off x="23572" y="2314499"/>
        <a:ext cx="6786275" cy="757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困難に耐えるために （</a:t>
          </a:r>
          <a:r>
            <a:rPr lang="en" sz="1900" b="1" kern="1200" dirty="0">
              <a:solidFill>
                <a:schemeClr val="tx1"/>
              </a:solidFill>
              <a:latin typeface="+mn-ea"/>
              <a:ea typeface="+mn-ea"/>
            </a:rPr>
            <a:t>2 </a:t>
          </a:r>
          <a:r>
            <a:rPr lang="ja-JP" altLang="en-US" sz="1900" b="1" kern="1200" dirty="0">
              <a:solidFill>
                <a:schemeClr val="tx1"/>
              </a:solidFill>
              <a:latin typeface="+mn-ea"/>
              <a:ea typeface="+mn-ea"/>
            </a:rPr>
            <a:t>コリ</a:t>
          </a:r>
          <a:r>
            <a:rPr lang="en" sz="1900" b="1" kern="1200" dirty="0">
              <a:solidFill>
                <a:schemeClr val="tx1"/>
              </a:solidFill>
              <a:latin typeface="+mn-ea"/>
              <a:ea typeface="+mn-ea"/>
            </a:rPr>
            <a:t> 6:4-5)</a:t>
          </a: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御霊の実を結ぶために 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誠実かつ公正であるために 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6:7)</a:t>
          </a: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いかなる状況においても揺るがない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他者に対して心を開く</a:t>
          </a:r>
          <a:r>
            <a:rPr kumimoji="1" lang="en" sz="19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 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 </a:t>
          </a: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. 6:11-13)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68580" rIns="128016" bIns="6858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8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不信仰者たちの有害な影響から身を守るために </a:t>
          </a:r>
          <a:r>
            <a:rPr kumimoji="1" lang="en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(2</a:t>
          </a:r>
          <a:r>
            <a:rPr kumimoji="1" lang="ja-JP" altLang="en-US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コリ</a:t>
          </a:r>
          <a:r>
            <a:rPr kumimoji="1" lang="en" sz="1600" b="1" kern="1200" dirty="0">
              <a:solidFill>
                <a:prstClr val="black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rPr>
            <a:t>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15829"/>
          <a:ext cx="4724399" cy="14994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45796" rIns="366666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kumimoji="1" lang="ja-JP" altLang="en-US" sz="1900" b="1" kern="1200" dirty="0"/>
            <a:t>罪の場から離れなさい</a:t>
          </a:r>
          <a:endParaRPr lang="en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kumimoji="1" lang="ja-JP" altLang="en-US" sz="1900" b="1" kern="1200" dirty="0"/>
            <a:t>罪人たちから身を遠ざけなさい</a:t>
          </a:r>
          <a:endParaRPr lang="en" sz="1900" b="1" kern="1200" dirty="0"/>
        </a:p>
        <a:p>
          <a:pPr marL="171450" lvl="1" indent="-171450" algn="l" defTabSz="822325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kumimoji="1" lang="ja-JP" altLang="en-US" sz="1850" b="1" kern="1200" dirty="0"/>
            <a:t>汚れたものには触れてはいけません</a:t>
          </a:r>
          <a:endParaRPr lang="en" sz="1850" b="1" kern="1200" dirty="0"/>
        </a:p>
      </dsp:txBody>
      <dsp:txXfrm>
        <a:off x="0" y="215829"/>
        <a:ext cx="4724399" cy="1499400"/>
      </dsp:txXfrm>
    </dsp:sp>
    <dsp:sp modelId="{8CA31D7B-4932-4101-A40D-C4E41FBF3C33}">
      <dsp:nvSpPr>
        <dsp:cNvPr id="0" name=""/>
        <dsp:cNvSpPr/>
      </dsp:nvSpPr>
      <dsp:spPr>
        <a:xfrm>
          <a:off x="236220" y="14512"/>
          <a:ext cx="3307080" cy="30463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  <a:sp3d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呼びかけ</a:t>
          </a:r>
          <a:endParaRPr lang="en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1091" y="29383"/>
        <a:ext cx="3277338" cy="274894"/>
      </dsp:txXfrm>
    </dsp:sp>
    <dsp:sp modelId="{0B77B9BE-14BF-4E81-B518-2EB7008C0C27}">
      <dsp:nvSpPr>
        <dsp:cNvPr id="0" name=""/>
        <dsp:cNvSpPr/>
      </dsp:nvSpPr>
      <dsp:spPr>
        <a:xfrm>
          <a:off x="0" y="1954346"/>
          <a:ext cx="4724399" cy="23814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45796" rIns="366666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私はあなたたちと共に住む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私はあなたの神となる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あなたたちは私の民となる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あなたをお迎えします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70AD47">
                <a:lumMod val="50000"/>
              </a:srgbClr>
            </a:buClr>
            <a:buChar char="•"/>
          </a:pPr>
          <a:r>
            <a:rPr kumimoji="1" lang="ja-JP" altLang="en-US" sz="19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游ゴシック" panose="020B0400000000000000" pitchFamily="50" charset="-128"/>
              <a:cs typeface="+mn-cs"/>
            </a:rPr>
            <a:t>私はあなたの父となります</a:t>
          </a:r>
          <a:endParaRPr kumimoji="1" lang="en" sz="19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游ゴシック" panose="020B0400000000000000" pitchFamily="50" charset="-128"/>
            <a:cs typeface="+mn-cs"/>
          </a:endParaRPr>
        </a:p>
      </dsp:txBody>
      <dsp:txXfrm>
        <a:off x="0" y="1954346"/>
        <a:ext cx="4724399" cy="2381400"/>
      </dsp:txXfrm>
    </dsp:sp>
    <dsp:sp modelId="{10D1A03A-6952-4C5D-9531-7BD8145E38A2}">
      <dsp:nvSpPr>
        <dsp:cNvPr id="0" name=""/>
        <dsp:cNvSpPr/>
      </dsp:nvSpPr>
      <dsp:spPr>
        <a:xfrm>
          <a:off x="236220" y="1753029"/>
          <a:ext cx="3307080" cy="304636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  <a:sp3d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結果</a:t>
          </a:r>
          <a:endParaRPr lang="en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1091" y="1767900"/>
        <a:ext cx="3277338" cy="2748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62469-DBA0-4998-8701-F23AB74875BD}" type="datetimeFigureOut">
              <a:rPr kumimoji="1" lang="ja-JP" altLang="en-US" smtClean="0"/>
              <a:t>2026/8/30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9892A-724A-499C-B459-593C60488EDB}" type="slidenum">
              <a:rPr kumimoji="1" lang="ja-JP" altLang="en-US" smtClean="0"/>
              <a:t>‹Nº›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84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B9892A-724A-499C-B459-593C60488EDB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8900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127333" y="4573846"/>
            <a:ext cx="70373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真（本物）のクリスチャンの働き（ミニストリー）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1037935"/>
            <a:ext cx="151304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-US" altLang="ja-JP" sz="2000" b="1" dirty="0">
                <a:solidFill>
                  <a:srgbClr val="543F22"/>
                </a:solidFill>
                <a:latin typeface="+mn-ea"/>
              </a:rPr>
              <a:t>2026</a:t>
            </a:r>
            <a:r>
              <a:rPr lang="ja-JP" altLang="en-US" sz="2000" b="1" dirty="0">
                <a:solidFill>
                  <a:srgbClr val="543F22"/>
                </a:solidFill>
                <a:latin typeface="+mn-ea"/>
              </a:rPr>
              <a:t>年</a:t>
            </a:r>
            <a:endParaRPr lang="en-US" altLang="ja-JP" sz="2000" b="1" dirty="0">
              <a:solidFill>
                <a:srgbClr val="543F22"/>
              </a:solidFill>
              <a:latin typeface="+mn-ea"/>
            </a:endParaRPr>
          </a:p>
          <a:p>
            <a:pPr algn="ctr"/>
            <a:r>
              <a:rPr lang="en-US" altLang="ja-JP" sz="2000" b="1" dirty="0">
                <a:solidFill>
                  <a:srgbClr val="543F22"/>
                </a:solidFill>
                <a:latin typeface="+mn-ea"/>
              </a:rPr>
              <a:t>9</a:t>
            </a:r>
            <a:r>
              <a:rPr lang="ja-JP" altLang="en-US" sz="2000" b="1" dirty="0">
                <a:solidFill>
                  <a:srgbClr val="543F22"/>
                </a:solidFill>
                <a:latin typeface="+mn-ea"/>
              </a:rPr>
              <a:t>月</a:t>
            </a:r>
            <a:r>
              <a:rPr lang="en-US" altLang="ja-JP" sz="2000" b="1" dirty="0">
                <a:solidFill>
                  <a:srgbClr val="543F22"/>
                </a:solidFill>
                <a:latin typeface="+mn-ea"/>
              </a:rPr>
              <a:t>5</a:t>
            </a:r>
            <a:r>
              <a:rPr lang="ja-JP" altLang="en-US" sz="2000" b="1" dirty="0">
                <a:solidFill>
                  <a:srgbClr val="543F22"/>
                </a:solidFill>
                <a:latin typeface="+mn-ea"/>
              </a:rPr>
              <a:t>日</a:t>
            </a:r>
            <a:endParaRPr lang="en-US" altLang="ja-JP" sz="2000" b="1" dirty="0">
              <a:solidFill>
                <a:srgbClr val="543F22"/>
              </a:solidFill>
              <a:latin typeface="+mn-ea"/>
            </a:endParaRPr>
          </a:p>
          <a:p>
            <a:pPr algn="ctr"/>
            <a:r>
              <a:rPr lang="ja-JP" altLang="en-US" sz="2000" b="1" dirty="0">
                <a:solidFill>
                  <a:srgbClr val="543F22"/>
                </a:solidFill>
                <a:latin typeface="+mn-ea"/>
              </a:rPr>
              <a:t>第</a:t>
            </a:r>
            <a:r>
              <a:rPr lang="en-US" altLang="ja-JP" sz="2000" b="1" dirty="0">
                <a:solidFill>
                  <a:srgbClr val="543F22"/>
                </a:solidFill>
                <a:latin typeface="+mn-ea"/>
              </a:rPr>
              <a:t>10</a:t>
            </a:r>
            <a:r>
              <a:rPr lang="ja-JP" altLang="en-US" sz="2000" b="1" dirty="0">
                <a:solidFill>
                  <a:srgbClr val="543F22"/>
                </a:solidFill>
                <a:latin typeface="+mn-ea"/>
              </a:rPr>
              <a:t>課</a:t>
            </a:r>
            <a:endParaRPr lang="en" sz="2000" b="1" dirty="0">
              <a:solidFill>
                <a:srgbClr val="543F2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6"/>
            <a:ext cx="10702413" cy="1649026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ja-JP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教会員の義務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ln/>
                <a:solidFill>
                  <a:schemeClr val="accent3"/>
                </a:solidFill>
              </a:rPr>
              <a:t>キリスト中心の和解の働き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01642" y="616984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しかし、すべてこれらの事は、神から出ている。神はキリストによって、わたしたちをご自分に和解させ、かつ和解の務をわたしたちに授けて下さった。</a:t>
            </a:r>
            <a:r>
              <a:rPr lang="en" sz="20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(2 </a:t>
            </a:r>
            <a:r>
              <a:rPr lang="ja-JP" altLang="en-US" sz="20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コリント</a:t>
            </a:r>
            <a:r>
              <a:rPr lang="en" sz="20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527252" y="1324870"/>
            <a:ext cx="7340650" cy="111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教会（および各信徒）の歩みを支配すべき原動力は、次のようなものです。「キリストの愛が、私たちを駆り立てるのです」（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5</a:t>
            </a:r>
            <a:r>
              <a:rPr lang="ja-JP" altLang="en-US" sz="1900" b="1" dirty="0">
                <a:latin typeface="+mn-ea"/>
              </a:rPr>
              <a:t>：</a:t>
            </a:r>
            <a:r>
              <a:rPr lang="en-US" altLang="ja-JP" sz="1900" b="1" dirty="0">
                <a:latin typeface="+mn-ea"/>
              </a:rPr>
              <a:t>14</a:t>
            </a:r>
            <a:r>
              <a:rPr lang="ja-JP" altLang="en-US" sz="1900" b="1" dirty="0">
                <a:latin typeface="+mn-ea"/>
              </a:rPr>
              <a:t>）。この愛とはどのようなものであり、何が私たちを　駆り立てるのでしょうか。</a:t>
            </a:r>
            <a:endParaRPr lang="en" sz="1900" b="1" dirty="0">
              <a:latin typeface="+mn-ea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6347"/>
              </p:ext>
            </p:extLst>
          </p:nvPr>
        </p:nvGraphicFramePr>
        <p:xfrm>
          <a:off x="2679290" y="2444151"/>
          <a:ext cx="6833419" cy="309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88191" y="5608365"/>
            <a:ext cx="8018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/>
              <a:t>したがって、キリストの愛は、私たちを根本的な生き方の変革へと導きます。キリストの愛に生きることはまた、その愛を他の人々と分かち合い、「神と和解しなさい」（</a:t>
            </a:r>
            <a:r>
              <a:rPr lang="en-US" altLang="ja-JP" sz="2000" b="1" dirty="0"/>
              <a:t>2</a:t>
            </a:r>
            <a:r>
              <a:rPr lang="ja-JP" altLang="en-US" sz="2000" b="1" dirty="0"/>
              <a:t>コリ</a:t>
            </a:r>
            <a:r>
              <a:rPr lang="en-US" altLang="ja-JP" sz="2000" b="1" dirty="0"/>
              <a:t>5:20</a:t>
            </a:r>
            <a:r>
              <a:rPr lang="ja-JP" altLang="en-US" sz="2000" b="1" dirty="0"/>
              <a:t>）という希望のメッセージを受け入れるよう彼らに促すことにもつながります。</a:t>
            </a:r>
            <a:endParaRPr lang="en-US" altLang="ja-JP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BA766A-3224-263C-A0C5-74190A82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ja-JP" b="1" dirty="0"/>
              <a:t>キリストがあなたのためにしてくださった</a:t>
            </a:r>
            <a:r>
              <a:rPr lang="ja-JP" altLang="en-US" b="1" dirty="0"/>
              <a:t>　</a:t>
            </a:r>
            <a:r>
              <a:rPr lang="ja-JP" altLang="ja-JP" b="1" dirty="0"/>
              <a:t>ことを考えてみてください。キリストが</a:t>
            </a:r>
            <a:r>
              <a:rPr lang="ja-JP" altLang="en-US" b="1" dirty="0"/>
              <a:t>　　</a:t>
            </a:r>
            <a:r>
              <a:rPr lang="ja-JP" altLang="ja-JP" b="1" dirty="0"/>
              <a:t>十 字架上であなたのためにしてくださった</a:t>
            </a:r>
            <a:r>
              <a:rPr lang="ja-JP" altLang="en-US" b="1" dirty="0"/>
              <a:t>　</a:t>
            </a:r>
            <a:r>
              <a:rPr lang="ja-JP" altLang="ja-JP" b="1" dirty="0"/>
              <a:t>ことがなければ、あなたが負わなければ</a:t>
            </a:r>
            <a:r>
              <a:rPr lang="ja-JP" altLang="en-US" b="1" dirty="0"/>
              <a:t>　　</a:t>
            </a:r>
            <a:r>
              <a:rPr lang="ja-JP" altLang="ja-JP" b="1" dirty="0"/>
              <a:t>な らなかったであろう罪悪感、罪、そして</a:t>
            </a:r>
            <a:r>
              <a:rPr lang="ja-JP" altLang="en-US" b="1" dirty="0"/>
              <a:t>　</a:t>
            </a:r>
            <a:r>
              <a:rPr lang="ja-JP" altLang="ja-JP" b="1" dirty="0"/>
              <a:t>裁きについて考えてみてください。</a:t>
            </a:r>
            <a:r>
              <a:rPr lang="ja-JP" altLang="en-US" b="1" dirty="0"/>
              <a:t>　</a:t>
            </a:r>
            <a:br>
              <a:rPr lang="en-US" altLang="ja-JP" b="1" dirty="0"/>
            </a:br>
            <a:r>
              <a:rPr lang="ja-JP" altLang="ja-JP" b="1" dirty="0"/>
              <a:t>この現実 が、他者、とりわけ主を知らない人々との関わり方に、どのような影響を</a:t>
            </a:r>
            <a:br>
              <a:rPr lang="en-US" altLang="ja-JP" b="1" dirty="0"/>
            </a:br>
            <a:r>
              <a:rPr lang="ja-JP" altLang="ja-JP" b="1" dirty="0"/>
              <a:t>与えるべき でしょうか。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73822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聖い生活への呼びかけ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7528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愛する者たちよ。わたしたちは、このような約束を与えられているのだから、肉と霊とのいっさいの　汚れから自分をきよめ、神をおそれて全く清く　　なろうではないか。　　　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(2 </a:t>
            </a:r>
            <a:r>
              <a:rPr lang="ja-JP" altLang="en-US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コリント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810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/>
              <a:t>聖さへの招きは、牧会者と信徒の双方の日常生活に影響を及ぼします。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2297663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/>
              <a:t>パウロは旧約聖書のいくつかの箇所を組み合わせ、聖さへの招きとその結果を次のように要約しています（</a:t>
            </a:r>
            <a:r>
              <a:rPr lang="en-US" altLang="ja-JP" sz="2000" b="1" dirty="0"/>
              <a:t>2</a:t>
            </a:r>
            <a:r>
              <a:rPr lang="ja-JP" altLang="en-US" sz="2000" b="1" dirty="0"/>
              <a:t>コリ </a:t>
            </a:r>
            <a:r>
              <a:rPr lang="en-US" altLang="ja-JP" sz="2000" b="1" dirty="0"/>
              <a:t>6</a:t>
            </a:r>
            <a:r>
              <a:rPr lang="ja-JP" altLang="en-US" sz="2000" b="1" dirty="0"/>
              <a:t>：</a:t>
            </a:r>
            <a:r>
              <a:rPr lang="en-US" altLang="ja-JP" sz="2000" b="1" dirty="0"/>
              <a:t>16-18</a:t>
            </a:r>
            <a:r>
              <a:rPr lang="ja-JP" altLang="en-US" sz="2000" b="1" dirty="0"/>
              <a:t>）。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01035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21CF72-3FBA-F880-4247-A41E98CF2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EDCC53-5BB5-E718-7CD6-5734D337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ja-JP" b="1" dirty="0"/>
              <a:t>Ⅱコリント 6:16～18 にある神の約束は、</a:t>
            </a:r>
            <a:br>
              <a:rPr lang="en-US" altLang="ja-JP" b="1" dirty="0"/>
            </a:br>
            <a:r>
              <a:rPr lang="ja-JP" altLang="en-US" sz="900" b="1" dirty="0"/>
              <a:t>　</a:t>
            </a:r>
            <a:br>
              <a:rPr lang="en-US" altLang="ja-JP" b="1" dirty="0"/>
            </a:br>
            <a:r>
              <a:rPr lang="ja-JP" altLang="ja-JP" sz="3600" b="1" dirty="0">
                <a:solidFill>
                  <a:schemeClr val="accent1"/>
                </a:solidFill>
              </a:rPr>
              <a:t>6:16 神の神殿と偶像にどんな一致があ りますか。わたしたちは生ける神の神殿 なのです。神がこう言われているとおり です。「『わたしは彼らの間に住み、巡り 歩く。そして、彼らの神となり、彼らは わたしの民となる。 6:17 だから、あの者どもの中から出て行 き、遠ざかる</a:t>
            </a:r>
            <a:r>
              <a:rPr lang="ja-JP" altLang="en-US" sz="3600" b="1" dirty="0">
                <a:solidFill>
                  <a:schemeClr val="accent1"/>
                </a:solidFill>
              </a:rPr>
              <a:t>　</a:t>
            </a:r>
            <a:r>
              <a:rPr lang="ja-JP" altLang="ja-JP" sz="3600" b="1" dirty="0">
                <a:solidFill>
                  <a:schemeClr val="accent1"/>
                </a:solidFill>
              </a:rPr>
              <a:t>ように』と主は仰せになる。 『そして、汚れたものに</a:t>
            </a:r>
            <a:r>
              <a:rPr lang="ja-JP" altLang="en-US" sz="3600" b="1" dirty="0">
                <a:solidFill>
                  <a:schemeClr val="accent1"/>
                </a:solidFill>
              </a:rPr>
              <a:t>　</a:t>
            </a:r>
            <a:r>
              <a:rPr lang="ja-JP" altLang="ja-JP" sz="3600" b="1" dirty="0">
                <a:solidFill>
                  <a:schemeClr val="accent1"/>
                </a:solidFill>
              </a:rPr>
              <a:t>触れるのをやめ よ。そうすれば、わたしはあなたがたを 受け入れ、 6:18 父となり、あなたがたはわたしの息 子、娘となる。』/全能の主はこう仰せら れる。」</a:t>
            </a:r>
            <a:br>
              <a:rPr lang="en-US" altLang="ja-JP" sz="3600" b="1" dirty="0">
                <a:solidFill>
                  <a:schemeClr val="accent1"/>
                </a:solidFill>
              </a:rPr>
            </a:br>
            <a:r>
              <a:rPr lang="ja-JP" altLang="en-US" sz="900" b="1" dirty="0">
                <a:solidFill>
                  <a:schemeClr val="accent1"/>
                </a:solidFill>
              </a:rPr>
              <a:t>　</a:t>
            </a:r>
            <a:br>
              <a:rPr lang="en-US" altLang="ja-JP" b="1" dirty="0"/>
            </a:br>
            <a:r>
              <a:rPr lang="ja-JP" altLang="ja-JP" b="1" dirty="0"/>
              <a:t>聖さとは何かについて、</a:t>
            </a:r>
            <a:br>
              <a:rPr lang="en-US" altLang="ja-JP" b="1" dirty="0"/>
            </a:br>
            <a:r>
              <a:rPr lang="ja-JP" altLang="ja-JP" b="1" dirty="0"/>
              <a:t>私たちに何を教え ているのでしょうか。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91894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ja-JP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共同の取り組みの成果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慰めと喜び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わたしはあなたがたを大いに信頼し、大いに誇っている。また、あふれるばかり慰めを受け、あらゆる患難の中にあって喜びに満ちあふれている。</a:t>
            </a:r>
            <a:r>
              <a:rPr lang="en" sz="20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(2 </a:t>
            </a:r>
            <a:r>
              <a:rPr lang="ja-JP" altLang="en-US" sz="20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コリント</a:t>
            </a:r>
            <a:r>
              <a:rPr lang="en" sz="2000" b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直面した問題にもかかわらず、パウロは大いに喜んだ。                                      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7:4</a:t>
            </a:r>
            <a:r>
              <a:rPr lang="ja-JP" altLang="en-US" sz="1900" b="1" dirty="0">
                <a:latin typeface="+mn-ea"/>
              </a:rPr>
              <a:t>）。この喜びの理由は何だったのだろうか。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806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803003"/>
              </p:ext>
            </p:extLst>
          </p:nvPr>
        </p:nvGraphicFramePr>
        <p:xfrm>
          <a:off x="2757603" y="381194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757603" y="4436181"/>
            <a:ext cx="91431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こうして、すべての人に慰めがもたらされた。パウロの同行者であるテトスは慰められた。（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7:7</a:t>
            </a:r>
            <a:r>
              <a:rPr lang="ja-JP" altLang="en-US" sz="1900" b="1" dirty="0">
                <a:latin typeface="+mn-ea"/>
              </a:rPr>
              <a:t>）。パウロはテトスの到着によって慰められた（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7:6</a:t>
            </a:r>
            <a:r>
              <a:rPr lang="ja-JP" altLang="en-US" sz="1900" b="1" dirty="0">
                <a:latin typeface="+mn-ea"/>
              </a:rPr>
              <a:t>）。コリントの信徒たちは慰められており、それがパウロにも慰めをもたらした（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7:13</a:t>
            </a:r>
            <a:r>
              <a:rPr lang="ja-JP" altLang="en-US" sz="1900" b="1" dirty="0">
                <a:latin typeface="+mn-ea"/>
              </a:rPr>
              <a:t>）。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latin typeface="+mn-ea"/>
              </a:rPr>
              <a:t>パウロはコリントの信徒たちに厳しい手紙を書き、それによって彼らは悲しんだ（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7:8</a:t>
            </a:r>
            <a:r>
              <a:rPr lang="ja-JP" altLang="en-US" sz="1900" b="1" dirty="0">
                <a:latin typeface="+mn-ea"/>
              </a:rPr>
              <a:t>）。しかし、その悲しみは彼らを悔い改めへと導いた（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7:9-10</a:t>
            </a:r>
            <a:r>
              <a:rPr lang="ja-JP" altLang="en-US" sz="1900" b="1" dirty="0">
                <a:latin typeface="+mn-ea"/>
              </a:rPr>
              <a:t>）。その結果、パウロとの関係、そして互いの関係に完全な変化がもたらされた（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7:11-12</a:t>
            </a:r>
            <a:r>
              <a:rPr lang="ja-JP" altLang="en-US" sz="1900" b="1" dirty="0">
                <a:latin typeface="+mn-ea"/>
              </a:rPr>
              <a:t>）。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781699" y="5846025"/>
            <a:ext cx="9302569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latin typeface="+mn-ea"/>
              </a:rPr>
              <a:t>しかし、パウロはそれを自分の手柄とはしなかった。牧師や信徒たちが喜びと慰めを味わえるのは、神が「気落ちしたものを力づけてくださる」からである（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</a:t>
            </a:r>
            <a:r>
              <a:rPr lang="en-US" altLang="ja-JP" sz="1900" b="1" dirty="0">
                <a:latin typeface="+mn-ea"/>
              </a:rPr>
              <a:t>7:6a</a:t>
            </a:r>
            <a:r>
              <a:rPr lang="ja-JP" altLang="en-US" sz="1900" b="1" dirty="0">
                <a:latin typeface="+mn-ea"/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3CED24-FD25-FFCD-BED8-8C25512D8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ja-JP" b="1" dirty="0"/>
              <a:t>人生の中で、「神の御心にかなう悲しみ」〔口語訳「神のみこころに添うた悲しみ」〕を経験 したことはありますか。</a:t>
            </a:r>
            <a:br>
              <a:rPr lang="en-US" altLang="ja-JP" b="1" dirty="0"/>
            </a:br>
            <a:r>
              <a:rPr lang="ja-JP" altLang="ja-JP" b="1" dirty="0"/>
              <a:t>それが、悔い改めへと導く神の御心による</a:t>
            </a:r>
            <a:br>
              <a:rPr lang="en-US" altLang="ja-JP" b="1" dirty="0"/>
            </a:br>
            <a:r>
              <a:rPr lang="ja-JP" altLang="ja-JP" b="1" dirty="0"/>
              <a:t>悲しみであると、どのようにして</a:t>
            </a:r>
            <a:br>
              <a:rPr lang="en-US" altLang="ja-JP" b="1" dirty="0"/>
            </a:br>
            <a:r>
              <a:rPr lang="ja-JP" altLang="ja-JP" b="1" dirty="0"/>
              <a:t>分かったのですか。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8284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868327" y="988189"/>
            <a:ext cx="915362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2600" b="1" dirty="0">
                <a:latin typeface="Constantia" panose="02030602050306030303" pitchFamily="18" charset="0"/>
              </a:rPr>
              <a:t>「ミニストリー（救霊の働き）とは奉仕を意味し、私たち　皆はこのミニストリー（救霊の働き）に召されています。　自己満足の生活を選ぶことは、神の名誉を損なうことになるのです。兄弟姉妹の皆さん、真理の光が彼らの道に照らされなかったために、毎年何千、何万もの魂が滅び、罪のうちに死んでいるという事実を、皆さんは認識していますか？」</a:t>
            </a:r>
            <a:endParaRPr lang="en-US" altLang="ja-JP" sz="26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ja-JP" altLang="en-US" sz="2600" b="1" dirty="0">
                <a:latin typeface="Constantia" panose="02030602050306030303" pitchFamily="18" charset="0"/>
              </a:rPr>
              <a:t>この世には成すべき偉大な働きがあります。男女が回心するのは、異言の賜物や奇跡の働きによるのではなく、十字架につけられたキリストの宣教によるのです。なぜ、この世を</a:t>
            </a:r>
            <a:endParaRPr lang="en-US" altLang="ja-JP" sz="26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ja-JP" altLang="en-US" sz="2600" b="1" dirty="0">
                <a:latin typeface="Constantia" panose="02030602050306030303" pitchFamily="18" charset="0"/>
              </a:rPr>
              <a:t>より良くするための努力を先延ばしにするのでしょうか。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2629848" y="6019800"/>
            <a:ext cx="74905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/>
              <a:t>EG</a:t>
            </a:r>
            <a:r>
              <a:rPr lang="ja-JP" altLang="en-US" sz="1600" b="1" dirty="0"/>
              <a:t>ホワイト</a:t>
            </a:r>
            <a:r>
              <a:rPr lang="en" sz="1600" b="1" dirty="0"/>
              <a:t> (</a:t>
            </a:r>
            <a:r>
              <a:rPr lang="en-US" sz="1600" b="1" dirty="0"/>
              <a:t>Reflecting Christ</a:t>
            </a:r>
            <a:r>
              <a:rPr lang="ja-JP" altLang="en-US" sz="1600" b="1"/>
              <a:t>（キリストを反映して）</a:t>
            </a:r>
            <a:r>
              <a:rPr lang="en" sz="1600" b="1" dirty="0"/>
              <a:t>, August 30)</a:t>
            </a:r>
            <a:r>
              <a:rPr lang="ja-JP" altLang="en-US" sz="1600" b="1" dirty="0"/>
              <a:t>（非公式訳）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3164743" y="62523"/>
            <a:ext cx="617464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ja-JP" alt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+mn-ea"/>
              </a:rPr>
              <a:t>わたしたちは、四方から患難を受けても窮しない。途方にくれても行き詰まらない。迫害に会っても見捨てられない。倒されても滅びない。いつもイエスの死をこの身に負うている。それはまた、イエスのいのちが、この身に現れる　ためである。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(2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コリント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 4:8–10,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口語訳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3164743" y="62523"/>
            <a:ext cx="60417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ja-JP" alt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+mn-ea"/>
              </a:rPr>
              <a:t>わたしたちは、四方から苦しめられても行き詰まらず、途方に暮れても失望せず、虐げられても見捨てられず、打ち倒されても滅ぼされない。わたしたちは、いつも　イエスの死を体にまとっています、イエスの命がこの体に現れるために。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(2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コリント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 4:8–10, </a:t>
            </a:r>
            <a:r>
              <a:rPr kumimoji="0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新共同訳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4547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747936" y="3590925"/>
            <a:ext cx="4120214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ja-JP" altLang="en-US" sz="2000" b="1" dirty="0">
                <a:solidFill>
                  <a:srgbClr val="35559D"/>
                </a:solidFill>
              </a:rPr>
              <a:t>牧師の仕事</a:t>
            </a:r>
          </a:p>
          <a:p>
            <a:pPr lvl="1">
              <a:spcBef>
                <a:spcPts val="600"/>
              </a:spcBef>
            </a:pPr>
            <a:r>
              <a:rPr lang="ja-JP" altLang="en-US" sz="2000" b="1" dirty="0"/>
              <a:t>真の働きの実り　</a:t>
            </a:r>
            <a:endParaRPr lang="en-US" altLang="ja-JP" sz="2000" b="1" dirty="0"/>
          </a:p>
          <a:p>
            <a:pPr lvl="1">
              <a:spcBef>
                <a:spcPts val="600"/>
              </a:spcBef>
            </a:pPr>
            <a:r>
              <a:rPr lang="ja-JP" altLang="en-US" sz="2000" b="1" dirty="0"/>
              <a:t>苦しみと栄光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ja-JP" altLang="en-US" sz="2000" b="1" dirty="0">
                <a:solidFill>
                  <a:srgbClr val="BA4242"/>
                </a:solidFill>
              </a:rPr>
              <a:t>教会員の義務</a:t>
            </a:r>
          </a:p>
          <a:p>
            <a:pPr lvl="1">
              <a:spcBef>
                <a:spcPts val="600"/>
              </a:spcBef>
            </a:pPr>
            <a:r>
              <a:rPr lang="ja-JP" altLang="en-US" sz="2000" b="1" dirty="0"/>
              <a:t>キリスト中心の和解の働き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ja-JP" altLang="en-US" sz="2000" b="1" dirty="0"/>
              <a:t>聖い生活への呼びかけ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ja-JP" altLang="en-US" sz="2000" b="1" dirty="0">
                <a:solidFill>
                  <a:srgbClr val="6B9B32"/>
                </a:solidFill>
              </a:rPr>
              <a:t>共同の取り組みの成果</a:t>
            </a:r>
          </a:p>
          <a:p>
            <a:pPr lvl="1">
              <a:spcBef>
                <a:spcPts val="600"/>
              </a:spcBef>
            </a:pPr>
            <a:r>
              <a:rPr lang="ja-JP" altLang="en-US" sz="2000" b="1" dirty="0"/>
              <a:t>慰めと喜び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158851" y="369482"/>
            <a:ext cx="81592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/>
              <a:t>「牧師の生活は楽だ」なんて誰が言ったのでしょうか？福音の奉仕者たちは大きな責任を担っており、その活動には危険が伴うものです。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0276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485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0755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1102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35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35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35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35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35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158851" y="2626245"/>
            <a:ext cx="803217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latin typeface="+mn-ea"/>
              </a:rPr>
              <a:t>教会が牧会者たちと協力し、そのあり方を抜本的に変えるとき、教会はすべての人に慰めと喜びをもたらす、和解をもたらす存在となります。</a:t>
            </a:r>
            <a:endParaRPr lang="en" sz="1900" b="1" dirty="0">
              <a:latin typeface="+mn-ea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158851" y="1334162"/>
            <a:ext cx="795351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latin typeface="+mn-ea"/>
              </a:rPr>
              <a:t>滅びゆく魂への愛、そしてすでに福音を受け入れた人々を支え、霊的に築き上げるために尽くす温かな配慮</a:t>
            </a:r>
            <a:r>
              <a:rPr lang="en-US" altLang="ja-JP" sz="1900" b="1" dirty="0">
                <a:latin typeface="+mn-ea"/>
              </a:rPr>
              <a:t>――</a:t>
            </a:r>
            <a:r>
              <a:rPr lang="ja-JP" altLang="en-US" sz="1900" b="1" dirty="0">
                <a:latin typeface="+mn-ea"/>
              </a:rPr>
              <a:t>これこそが、真の牧者と貪欲な狼とを区別するものです。</a:t>
            </a:r>
            <a:endParaRPr lang="en" sz="19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1779166" y="3132184"/>
            <a:ext cx="8633668" cy="994340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ja-JP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牧師の仕事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ja-JP" alt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真の働きの実り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67988" y="1539044"/>
            <a:ext cx="666471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時が経っても、あまり変わらないものがあります。推薦状は、</a:t>
            </a:r>
            <a:r>
              <a:rPr lang="en-US" altLang="ja-JP" sz="1900" b="1" dirty="0">
                <a:latin typeface="+mn-ea"/>
              </a:rPr>
              <a:t>1</a:t>
            </a:r>
            <a:r>
              <a:rPr lang="ja-JP" altLang="en-US" sz="1900" b="1" dirty="0">
                <a:latin typeface="+mn-ea"/>
              </a:rPr>
              <a:t>世紀当時と同様、今日でも新たな道を開くものです。パウロはコリントの教会に受け入れられるために、推薦状を必要としたのでしょうか。（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3</a:t>
            </a:r>
            <a:r>
              <a:rPr lang="ja-JP" altLang="en-US" sz="1900" b="1" dirty="0">
                <a:latin typeface="+mn-ea"/>
              </a:rPr>
              <a:t>：</a:t>
            </a:r>
            <a:r>
              <a:rPr lang="en-US" altLang="ja-JP" sz="1900" b="1" dirty="0">
                <a:latin typeface="+mn-ea"/>
              </a:rPr>
              <a:t>1</a:t>
            </a:r>
            <a:r>
              <a:rPr lang="ja-JP" altLang="en-US" sz="1900" b="1" dirty="0">
                <a:latin typeface="+mn-ea"/>
              </a:rPr>
              <a:t>）</a:t>
            </a:r>
            <a:endParaRPr lang="en" sz="1900" b="1" dirty="0">
              <a:latin typeface="+mn-ea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2517058" y="658061"/>
            <a:ext cx="9520083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ja-JP" altLang="en-US" sz="2000" b="1" dirty="0">
                <a:solidFill>
                  <a:srgbClr val="7030A0"/>
                </a:solidFill>
                <a:latin typeface="+mn-ea"/>
              </a:rPr>
              <a:t>わたしたちの推薦状は、あなたがたなのである。それは、わたしたちの心に　　しるされていて、すべての人に知られ、かつ読まれている。</a:t>
            </a:r>
            <a:r>
              <a:rPr lang="en" sz="2000" b="1" dirty="0">
                <a:solidFill>
                  <a:srgbClr val="7030A0"/>
                </a:solidFill>
                <a:latin typeface="+mn-ea"/>
              </a:rPr>
              <a:t> (2 </a:t>
            </a:r>
            <a:r>
              <a:rPr lang="ja-JP" altLang="en-US" sz="2000" b="1" dirty="0">
                <a:solidFill>
                  <a:srgbClr val="7030A0"/>
                </a:solidFill>
                <a:latin typeface="+mn-ea"/>
              </a:rPr>
              <a:t>コリント</a:t>
            </a:r>
            <a:r>
              <a:rPr lang="en" sz="2000" b="1" dirty="0">
                <a:solidFill>
                  <a:srgbClr val="7030A0"/>
                </a:solidFill>
                <a:latin typeface="+mn-ea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96813" y="4613158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23245"/>
            <a:ext cx="523076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パウロとその協力者たちは、「新しい契約に仕える者として十分な資格を持つ者」でした（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3</a:t>
            </a:r>
            <a:r>
              <a:rPr lang="ja-JP" altLang="en-US" sz="1900" b="1" dirty="0">
                <a:latin typeface="+mn-ea"/>
              </a:rPr>
              <a:t>：</a:t>
            </a:r>
            <a:r>
              <a:rPr lang="en-US" altLang="ja-JP" sz="1900" b="1" dirty="0">
                <a:latin typeface="+mn-ea"/>
              </a:rPr>
              <a:t>6</a:t>
            </a:r>
            <a:r>
              <a:rPr lang="ja-JP" altLang="en-US" sz="1900" b="1" dirty="0">
                <a:latin typeface="+mn-ea"/>
              </a:rPr>
              <a:t>）。それは、永遠の命のために、御霊によって心に記された栄光ある契約です。</a:t>
            </a:r>
            <a:endParaRPr lang="en" sz="1900" b="1" dirty="0">
              <a:latin typeface="+mn-ea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67988" y="2906213"/>
            <a:ext cx="654567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latin typeface="+mn-ea"/>
              </a:rPr>
              <a:t>彼には、これ以上ない最高の推薦状がありました。それはコリントの信徒たち自身です（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3</a:t>
            </a:r>
            <a:r>
              <a:rPr lang="ja-JP" altLang="en-US" sz="1900" b="1" dirty="0">
                <a:latin typeface="+mn-ea"/>
              </a:rPr>
              <a:t>：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）。使徒とその協力者たちの宣教を通して、彼らの心は神の恵みによって変えられていたのです（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3</a:t>
            </a:r>
            <a:r>
              <a:rPr lang="ja-JP" altLang="en-US" sz="1900" b="1" dirty="0">
                <a:latin typeface="+mn-ea"/>
              </a:rPr>
              <a:t>：</a:t>
            </a:r>
            <a:r>
              <a:rPr lang="en-US" altLang="ja-JP" sz="1900" b="1" dirty="0">
                <a:latin typeface="+mn-ea"/>
              </a:rPr>
              <a:t>3</a:t>
            </a:r>
            <a:r>
              <a:rPr lang="ja-JP" altLang="en-US" sz="1900" b="1" dirty="0">
                <a:latin typeface="+mn-ea"/>
              </a:rPr>
              <a:t>）。</a:t>
            </a:r>
            <a:endParaRPr lang="en" sz="1900" b="1" dirty="0">
              <a:latin typeface="+mn-ea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3" y="5549949"/>
            <a:ext cx="550252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1900" b="1" dirty="0">
                <a:solidFill>
                  <a:prstClr val="black"/>
                </a:solidFill>
                <a:latin typeface="+mn-ea"/>
              </a:rPr>
              <a:t>しかし、ある人々は別の契約、すなわち石に　　記された律法の行いによる救いという契約に　　従いました。そのため、彼らは恵みの栄光を　　悟ることができなかったのです</a:t>
            </a:r>
            <a:r>
              <a:rPr lang="ja-JP" altLang="en-US" sz="1600" b="1" dirty="0">
                <a:solidFill>
                  <a:prstClr val="black"/>
                </a:solidFill>
                <a:latin typeface="+mn-ea"/>
              </a:rPr>
              <a:t>（</a:t>
            </a:r>
            <a:r>
              <a:rPr lang="en-US" altLang="ja-JP" sz="1600" b="1" dirty="0">
                <a:solidFill>
                  <a:prstClr val="black"/>
                </a:solidFill>
                <a:latin typeface="+mn-ea"/>
              </a:rPr>
              <a:t>2</a:t>
            </a:r>
            <a:r>
              <a:rPr lang="ja-JP" altLang="en-US" sz="1600" b="1" dirty="0">
                <a:solidFill>
                  <a:prstClr val="black"/>
                </a:solidFill>
                <a:latin typeface="+mn-ea"/>
              </a:rPr>
              <a:t>コリ</a:t>
            </a:r>
            <a:r>
              <a:rPr lang="en-US" altLang="ja-JP" sz="1600" b="1" dirty="0">
                <a:solidFill>
                  <a:prstClr val="black"/>
                </a:solidFill>
                <a:latin typeface="+mn-ea"/>
              </a:rPr>
              <a:t>3</a:t>
            </a:r>
            <a:r>
              <a:rPr lang="ja-JP" altLang="en-US" sz="1600" b="1" dirty="0">
                <a:solidFill>
                  <a:prstClr val="black"/>
                </a:solidFill>
                <a:latin typeface="+mn-ea"/>
              </a:rPr>
              <a:t>：</a:t>
            </a:r>
            <a:r>
              <a:rPr lang="en-US" altLang="ja-JP" sz="1600" b="1" dirty="0">
                <a:solidFill>
                  <a:prstClr val="black"/>
                </a:solidFill>
                <a:latin typeface="+mn-ea"/>
              </a:rPr>
              <a:t>7-9</a:t>
            </a:r>
            <a:r>
              <a:rPr lang="ja-JP" altLang="en-US" sz="1600" b="1" dirty="0">
                <a:solidFill>
                  <a:prstClr val="black"/>
                </a:solidFill>
                <a:latin typeface="+mn-ea"/>
              </a:rPr>
              <a:t>）。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053BAD-5BC0-436B-11AD-D38B541F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E4F690-EA52-844B-79DF-94A48CF0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883" y="2766218"/>
            <a:ext cx="1161769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ja-JP" sz="4000" b="1" dirty="0"/>
              <a:t>Ⅱコリント3:1～9 を読んでください。</a:t>
            </a:r>
            <a:br>
              <a:rPr lang="en-US" altLang="ja-JP" sz="4000" b="1" dirty="0"/>
            </a:br>
            <a:r>
              <a:rPr lang="ja-JP" altLang="en-US" sz="1100" b="1" dirty="0"/>
              <a:t>　</a:t>
            </a:r>
            <a:br>
              <a:rPr lang="en-US" altLang="ja-JP" b="1" dirty="0"/>
            </a:br>
            <a:r>
              <a:rPr lang="ja-JP" altLang="ja-JP" sz="2400" b="1" dirty="0">
                <a:solidFill>
                  <a:schemeClr val="accent1"/>
                </a:solidFill>
              </a:rPr>
              <a:t>3:1 わたしたちは、またもや自分を推薦 し始めているのでしょうか。それとも</a:t>
            </a:r>
            <a:r>
              <a:rPr lang="ja-JP" altLang="en-US" sz="2400" b="1" dirty="0">
                <a:solidFill>
                  <a:schemeClr val="accent1"/>
                </a:solidFill>
              </a:rPr>
              <a:t>、</a:t>
            </a:r>
            <a:r>
              <a:rPr lang="ja-JP" altLang="ja-JP" sz="2400" b="1" dirty="0">
                <a:solidFill>
                  <a:schemeClr val="accent1"/>
                </a:solidFill>
              </a:rPr>
              <a:t>ある人々のように、あなたがたへの推薦 状、あるいはあなたがたからの推薦状が、 わたしたちに必要</a:t>
            </a:r>
            <a:r>
              <a:rPr lang="ja-JP" altLang="en-US" sz="2400" b="1" dirty="0">
                <a:solidFill>
                  <a:schemeClr val="accent1"/>
                </a:solidFill>
              </a:rPr>
              <a:t>　</a:t>
            </a:r>
            <a:r>
              <a:rPr lang="ja-JP" altLang="ja-JP" sz="2400" b="1" dirty="0">
                <a:solidFill>
                  <a:schemeClr val="accent1"/>
                </a:solidFill>
              </a:rPr>
              <a:t>なのでしょうか。3:2 わたしたちの推薦状は、あなたがた 自身です。それは、わたしたちの心に書 かれており、すべての人々から知られ、 読まれています。3:3 あなたがたは、</a:t>
            </a:r>
            <a:r>
              <a:rPr lang="ja-JP" altLang="en-US" sz="2400" b="1" dirty="0">
                <a:solidFill>
                  <a:schemeClr val="accent1"/>
                </a:solidFill>
              </a:rPr>
              <a:t>　　　　</a:t>
            </a:r>
            <a:r>
              <a:rPr lang="ja-JP" altLang="ja-JP" sz="2400" b="1" dirty="0">
                <a:solidFill>
                  <a:schemeClr val="accent1"/>
                </a:solidFill>
              </a:rPr>
              <a:t>キリストがわたした ちを用いてお書きになった手紙として公 にされています。墨ではなく</a:t>
            </a:r>
            <a:r>
              <a:rPr lang="ja-JP" altLang="en-US" sz="2400" b="1" dirty="0">
                <a:solidFill>
                  <a:schemeClr val="accent1"/>
                </a:solidFill>
              </a:rPr>
              <a:t>　</a:t>
            </a:r>
            <a:r>
              <a:rPr lang="ja-JP" altLang="ja-JP" sz="2400" b="1" dirty="0">
                <a:solidFill>
                  <a:schemeClr val="accent1"/>
                </a:solidFill>
              </a:rPr>
              <a:t>生ける神の 霊によって、石の板ではなく人の心の板 に、書きつけられた手紙です。 3:4 </a:t>
            </a:r>
            <a:r>
              <a:rPr lang="ja-JP" altLang="en-US" sz="2400" b="1" dirty="0">
                <a:solidFill>
                  <a:schemeClr val="accent1"/>
                </a:solidFill>
              </a:rPr>
              <a:t>　　</a:t>
            </a:r>
            <a:r>
              <a:rPr lang="ja-JP" altLang="ja-JP" sz="2400" b="1" dirty="0">
                <a:solidFill>
                  <a:schemeClr val="accent1"/>
                </a:solidFill>
              </a:rPr>
              <a:t>わたしたちは、キリストによってこ のような確信を神の前で抱いています。 3:5 もちろん、独りで何かできるなどと 思う資格が、自分にあるということでは ありません。わたしたちの資格は神から 与えられたものです。 3:6 神はわたしたちに、新しい契約に仕 える資格、文字ではなく霊に仕える資格 を与えてくださいました。文字は殺しま すが、霊は生かします。 3:7 ところで、石に刻まれた文字に基づ いて死に仕える務めさえ栄光を帯びて、モーセの</a:t>
            </a:r>
            <a:r>
              <a:rPr lang="ja-JP" altLang="en-US" sz="2400" b="1" dirty="0">
                <a:solidFill>
                  <a:schemeClr val="accent1"/>
                </a:solidFill>
              </a:rPr>
              <a:t>　</a:t>
            </a:r>
            <a:r>
              <a:rPr lang="ja-JP" altLang="ja-JP" sz="2400" b="1" dirty="0">
                <a:solidFill>
                  <a:schemeClr val="accent1"/>
                </a:solidFill>
              </a:rPr>
              <a:t>顔に輝いていたつかのまの栄光 のために、イスラエルの子らが彼の顔を 見つめえないほどであったとすれば、 3:8 霊に仕える務めは、なおさら、栄光を 帯びているはずではありませんか。 3:9 人を罪に定める務めが栄光をまとっ ていたとすれば、人を義とする務めは、</a:t>
            </a:r>
            <a:r>
              <a:rPr lang="ja-JP" altLang="en-US" sz="2400" b="1" dirty="0">
                <a:solidFill>
                  <a:schemeClr val="accent1"/>
                </a:solidFill>
              </a:rPr>
              <a:t>　　　</a:t>
            </a:r>
            <a:r>
              <a:rPr lang="ja-JP" altLang="ja-JP" sz="2400" b="1" dirty="0">
                <a:solidFill>
                  <a:schemeClr val="accent1"/>
                </a:solidFill>
              </a:rPr>
              <a:t>なおさら、栄光に満ちあふれています。 </a:t>
            </a:r>
            <a:br>
              <a:rPr lang="en-US" altLang="ja-JP" sz="2400" b="1" dirty="0">
                <a:solidFill>
                  <a:schemeClr val="accent1"/>
                </a:solidFill>
              </a:rPr>
            </a:br>
            <a:r>
              <a:rPr lang="ja-JP" altLang="en-US" sz="900" b="1" dirty="0">
                <a:solidFill>
                  <a:schemeClr val="accent1"/>
                </a:solidFill>
              </a:rPr>
              <a:t>　</a:t>
            </a:r>
            <a:br>
              <a:rPr lang="en-US" altLang="ja-JP" b="1" dirty="0">
                <a:solidFill>
                  <a:schemeClr val="accent1"/>
                </a:solidFill>
              </a:rPr>
            </a:br>
            <a:r>
              <a:rPr lang="ja-JP" altLang="ja-JP" sz="4000" b="1" dirty="0"/>
              <a:t>どういう意味において、私たちはキリストの</a:t>
            </a:r>
            <a:r>
              <a:rPr lang="ja-JP" altLang="en-US" sz="4000" b="1" dirty="0"/>
              <a:t>手紙</a:t>
            </a:r>
            <a:r>
              <a:rPr lang="ja-JP" altLang="ja-JP" sz="4000" b="1" dirty="0"/>
              <a:t>となることができるでしょうか。 </a:t>
            </a:r>
            <a:endParaRPr kumimoji="1" lang="ja-JP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96846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苦しみと栄光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1132714" y="648219"/>
            <a:ext cx="106469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すべてのことは、あなたがたの益であって、恵みがますます多くの人に増し加わるにつれ、感謝が満ちあふれて、神の栄光となるのである。</a:t>
            </a:r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(2 </a:t>
            </a:r>
            <a:r>
              <a:rPr lang="ja-JP" altLang="en-US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コリント</a:t>
            </a:r>
            <a:r>
              <a:rPr lang="en" sz="20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137393" y="1319838"/>
            <a:ext cx="686752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>
                <a:latin typeface="+mn-ea"/>
              </a:rPr>
              <a:t>パウロは宣教に伴う危険を理解し、それに耐え忍びました。しかし彼は、それらの危険を冒すだけの価値があることを知っており、救いを得る機会を人々に与えるという愛のゆえに、それらを引き受けたのです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4:15</a:t>
            </a:r>
            <a:r>
              <a:rPr lang="ja-JP" altLang="en-US" sz="1900" b="1" dirty="0">
                <a:latin typeface="+mn-ea"/>
              </a:rPr>
              <a:t>）。さらに彼には、神の助けがあるという確信がありました（</a:t>
            </a:r>
            <a:r>
              <a:rPr lang="en-US" altLang="ja-JP" sz="1900" b="1" dirty="0">
                <a:latin typeface="+mn-ea"/>
              </a:rPr>
              <a:t>2</a:t>
            </a:r>
            <a:r>
              <a:rPr lang="ja-JP" altLang="en-US" sz="1900" b="1" dirty="0">
                <a:latin typeface="+mn-ea"/>
              </a:rPr>
              <a:t>コリ </a:t>
            </a:r>
            <a:r>
              <a:rPr lang="en-US" altLang="ja-JP" sz="1900" b="1" dirty="0">
                <a:latin typeface="+mn-ea"/>
              </a:rPr>
              <a:t>4:7-9</a:t>
            </a:r>
            <a:r>
              <a:rPr lang="ja-JP" altLang="en-US" sz="1900" b="1" dirty="0">
                <a:latin typeface="+mn-ea"/>
              </a:rPr>
              <a:t>）。</a:t>
            </a:r>
            <a:endParaRPr lang="en" sz="1900" b="1" dirty="0">
              <a:latin typeface="+mn-ea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9101198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955944"/>
            <a:ext cx="707510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900" b="1" dirty="0"/>
              <a:t>福音は、栄光がただ神にのみ帰するように、脆い人間を通して宣べ伝えられます。</a:t>
            </a:r>
            <a:endParaRPr lang="en" sz="19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847" y="1421814"/>
            <a:ext cx="4718074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4179" y="4385188"/>
            <a:ext cx="4718074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4" y="5663930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ja-JP" altLang="en-US" sz="2000" b="1" dirty="0">
                <a:solidFill>
                  <a:prstClr val="black"/>
                </a:solidFill>
              </a:rPr>
              <a:t>苦難は、私たちが復活の日に得る「栄光の、はるかに優れた永遠の重み」と比べれば、「一時的で軽いもの」にすぎません（</a:t>
            </a:r>
            <a:r>
              <a:rPr lang="en-US" altLang="ja-JP" sz="2000" b="1" dirty="0">
                <a:solidFill>
                  <a:prstClr val="black"/>
                </a:solidFill>
              </a:rPr>
              <a:t>2</a:t>
            </a:r>
            <a:r>
              <a:rPr lang="ja-JP" altLang="en-US" sz="2000" b="1" dirty="0">
                <a:solidFill>
                  <a:prstClr val="black"/>
                </a:solidFill>
              </a:rPr>
              <a:t>コリ </a:t>
            </a:r>
            <a:r>
              <a:rPr lang="en-US" altLang="ja-JP" sz="2000" b="1" dirty="0">
                <a:solidFill>
                  <a:prstClr val="black"/>
                </a:solidFill>
              </a:rPr>
              <a:t>4</a:t>
            </a:r>
            <a:r>
              <a:rPr lang="ja-JP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ja-JP" sz="2000" b="1" dirty="0">
                <a:solidFill>
                  <a:prstClr val="black"/>
                </a:solidFill>
              </a:rPr>
              <a:t>14-18</a:t>
            </a:r>
            <a:r>
              <a:rPr lang="ja-JP" altLang="en-US" sz="2000" b="1" dirty="0">
                <a:solidFill>
                  <a:prstClr val="black"/>
                </a:solidFill>
              </a:rPr>
              <a:t>）。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FB020-12DF-24AF-5E94-8BB8A06B8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7B9D53-8ADF-AA19-3C3F-A421796DC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ja-JP" b="1" dirty="0"/>
              <a:t>私たちが今どのような状況にあろうとも、</a:t>
            </a:r>
            <a:br>
              <a:rPr lang="en-US" altLang="ja-JP" b="1" dirty="0"/>
            </a:br>
            <a:r>
              <a:rPr lang="ja-JP" altLang="ja-JP" b="1" dirty="0"/>
              <a:t>復活、すなわち私たち自身の復活</a:t>
            </a:r>
            <a:br>
              <a:rPr lang="en-US" altLang="ja-JP" b="1" dirty="0"/>
            </a:br>
            <a:r>
              <a:rPr lang="ja-JP" altLang="ja-JP" b="1" dirty="0"/>
              <a:t>（Ⅰコリント 15:52）への希望を</a:t>
            </a:r>
            <a:br>
              <a:rPr lang="en-US" altLang="ja-JP" b="1" dirty="0"/>
            </a:br>
            <a:r>
              <a:rPr lang="ja-JP" altLang="en-US" sz="900" b="1" dirty="0"/>
              <a:t>　</a:t>
            </a:r>
            <a:br>
              <a:rPr lang="en-US" altLang="ja-JP" b="1" dirty="0"/>
            </a:br>
            <a:r>
              <a:rPr lang="ja-JP" altLang="ja-JP" sz="3600" b="1" dirty="0">
                <a:solidFill>
                  <a:schemeClr val="accent1"/>
                </a:solidFill>
              </a:rPr>
              <a:t>15:52 最後のラッパが鳴るとともに、た ちまち、</a:t>
            </a:r>
            <a:br>
              <a:rPr lang="en-US" altLang="ja-JP" sz="3600" b="1" dirty="0">
                <a:solidFill>
                  <a:schemeClr val="accent1"/>
                </a:solidFill>
              </a:rPr>
            </a:br>
            <a:r>
              <a:rPr lang="ja-JP" altLang="ja-JP" sz="3600" b="1" dirty="0">
                <a:solidFill>
                  <a:schemeClr val="accent1"/>
                </a:solidFill>
              </a:rPr>
              <a:t>一瞬のうちにです。ラッパが鳴 ると、死者は復活して</a:t>
            </a:r>
            <a:br>
              <a:rPr lang="en-US" altLang="ja-JP" sz="3600" b="1" dirty="0">
                <a:solidFill>
                  <a:schemeClr val="accent1"/>
                </a:solidFill>
              </a:rPr>
            </a:br>
            <a:r>
              <a:rPr lang="ja-JP" altLang="ja-JP" sz="3600" b="1" dirty="0">
                <a:solidFill>
                  <a:schemeClr val="accent1"/>
                </a:solidFill>
              </a:rPr>
              <a:t>朽ちない者とされ、 わたしたちは変えられます。</a:t>
            </a:r>
            <a:br>
              <a:rPr lang="en-US" altLang="ja-JP" sz="3600" b="1" dirty="0">
                <a:solidFill>
                  <a:schemeClr val="accent1"/>
                </a:solidFill>
              </a:rPr>
            </a:br>
            <a:r>
              <a:rPr lang="ja-JP" altLang="en-US" sz="900" b="1" dirty="0">
                <a:solidFill>
                  <a:schemeClr val="accent1"/>
                </a:solidFill>
              </a:rPr>
              <a:t>　</a:t>
            </a:r>
            <a:br>
              <a:rPr lang="en-US" altLang="ja-JP" sz="3600" b="1" dirty="0">
                <a:solidFill>
                  <a:schemeClr val="accent1"/>
                </a:solidFill>
              </a:rPr>
            </a:br>
            <a:r>
              <a:rPr lang="ja-JP" altLang="ja-JP" b="1" dirty="0"/>
              <a:t>常に心に留めておくことが、</a:t>
            </a:r>
            <a:br>
              <a:rPr lang="en-US" altLang="ja-JP" b="1" dirty="0"/>
            </a:br>
            <a:r>
              <a:rPr lang="ja-JP" altLang="ja-JP" b="1" dirty="0"/>
              <a:t>なぜそれほど重要なのでしょうか。 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5826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4341</Words>
  <Application>Microsoft Office PowerPoint</Application>
  <PresentationFormat>Panorámica</PresentationFormat>
  <Paragraphs>88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Aptos</vt:lpstr>
      <vt:lpstr>游ゴシック</vt:lpstr>
      <vt:lpstr>Arial</vt:lpstr>
      <vt:lpstr>Aptos Display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Ⅱコリント3:1～9 を読んでください。 　 3:1 わたしたちは、またもや自分を推薦 し始めているのでしょうか。それとも、ある人々のように、あなたがたへの推薦 状、あるいはあなたがたからの推薦状が、 わたしたちに必要　なのでしょうか。3:2 わたしたちの推薦状は、あなたがた 自身です。それは、わたしたちの心に書 かれており、すべての人々から知られ、 読まれています。3:3 あなたがたは、　　　　キリストがわたした ちを用いてお書きになった手紙として公 にされています。墨ではなく　生ける神の 霊によって、石の板ではなく人の心の板 に、書きつけられた手紙です。 3:4 　　わたしたちは、キリストによってこ のような確信を神の前で抱いています。 3:5 もちろん、独りで何かできるなどと 思う資格が、自分にあるということでは ありません。わたしたちの資格は神から 与えられたものです。 3:6 神はわたしたちに、新しい契約に仕 える資格、文字ではなく霊に仕える資格 を与えてくださいました。文字は殺しま すが、霊は生かします。 3:7 ところで、石に刻まれた文字に基づ いて死に仕える務めさえ栄光を帯びて、モーセの　顔に輝いていたつかのまの栄光 のために、イスラエルの子らが彼の顔を 見つめえないほどであったとすれば、 3:8 霊に仕える務めは、なおさら、栄光を 帯びているはずではありませんか。 3:9 人を罪に定める務めが栄光をまとっ ていたとすれば、人を義とする務めは、　　　なおさら、栄光に満ちあふれています。  　 どういう意味において、私たちはキリストの手紙となることができるでしょうか。 </vt:lpstr>
      <vt:lpstr>Presentación de PowerPoint</vt:lpstr>
      <vt:lpstr>私たちが今どのような状況にあろうとも、 復活、すなわち私たち自身の復活 （Ⅰコリント 15:52）への希望を 　 15:52 最後のラッパが鳴るとともに、た ちまち、 一瞬のうちにです。ラッパが鳴 ると、死者は復活して 朽ちない者とされ、 わたしたちは変えられます。 　 常に心に留めておくことが、 なぜそれほど重要なのでしょうか。 </vt:lpstr>
      <vt:lpstr>Presentación de PowerPoint</vt:lpstr>
      <vt:lpstr>Presentación de PowerPoint</vt:lpstr>
      <vt:lpstr>キリストがあなたのためにしてくださった　ことを考えてみてください。キリストが　　十 字架上であなたのためにしてくださった　ことがなければ、あなたが負わなければ　　な らなかったであろう罪悪感、罪、そして　裁きについて考えてみてください。　 この現実 が、他者、とりわけ主を知らない人々との関わり方に、どのような影響を 与えるべき でしょうか。</vt:lpstr>
      <vt:lpstr>Presentación de PowerPoint</vt:lpstr>
      <vt:lpstr>Ⅱコリント 6:16～18 にある神の約束は、 　 6:16 神の神殿と偶像にどんな一致があ りますか。わたしたちは生ける神の神殿 なのです。神がこう言われているとおり です。「『わたしは彼らの間に住み、巡り 歩く。そして、彼らの神となり、彼らは わたしの民となる。 6:17 だから、あの者どもの中から出て行 き、遠ざかる　ように』と主は仰せになる。 『そして、汚れたものに　触れるのをやめ よ。そうすれば、わたしはあなたがたを 受け入れ、 6:18 父となり、あなたがたはわたしの息 子、娘となる。』/全能の主はこう仰せら れる。」 　 聖さとは何かについて、 私たちに何を教え ているのでしょうか。</vt:lpstr>
      <vt:lpstr>Presentación de PowerPoint</vt:lpstr>
      <vt:lpstr>Presentación de PowerPoint</vt:lpstr>
      <vt:lpstr>人生の中で、「神の御心にかなう悲しみ」〔口語訳「神のみこころに添うた悲しみ」〕を経験 したことはありますか。 それが、悔い改めへと導く神の御心による 悲しみであると、どのようにして 分かったのですか。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79</cp:revision>
  <cp:lastPrinted>2026-08-29T23:25:57Z</cp:lastPrinted>
  <dcterms:created xsi:type="dcterms:W3CDTF">2026-07-25T16:44:22Z</dcterms:created>
  <dcterms:modified xsi:type="dcterms:W3CDTF">2026-08-30T04:37:47Z</dcterms:modified>
</cp:coreProperties>
</file>