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72" r:id="rId2"/>
  </p:sldMasterIdLst>
  <p:notesMasterIdLst>
    <p:notesMasterId r:id="rId20"/>
  </p:notesMasterIdLst>
  <p:sldIdLst>
    <p:sldId id="262" r:id="rId3"/>
    <p:sldId id="273" r:id="rId4"/>
    <p:sldId id="274" r:id="rId5"/>
    <p:sldId id="264" r:id="rId6"/>
    <p:sldId id="265" r:id="rId7"/>
    <p:sldId id="266" r:id="rId8"/>
    <p:sldId id="276" r:id="rId9"/>
    <p:sldId id="267" r:id="rId10"/>
    <p:sldId id="277" r:id="rId11"/>
    <p:sldId id="268" r:id="rId12"/>
    <p:sldId id="269" r:id="rId13"/>
    <p:sldId id="278" r:id="rId14"/>
    <p:sldId id="270" r:id="rId15"/>
    <p:sldId id="279" r:id="rId16"/>
    <p:sldId id="271" r:id="rId17"/>
    <p:sldId id="280" r:id="rId18"/>
    <p:sldId id="275" r:id="rId19"/>
  </p:sldIdLst>
  <p:sldSz cx="12192000" cy="6858000"/>
  <p:notesSz cx="6858000" cy="9144000"/>
  <p:embeddedFontLst>
    <p:embeddedFont>
      <p:font typeface="游ゴシック" panose="020B0400000000000000" pitchFamily="34" charset="-128"/>
      <p:regular r:id="rId21"/>
      <p:bold r:id="rId22"/>
    </p:embeddedFont>
    <p:embeddedFont>
      <p:font typeface="Comic Sans MS" panose="030F0702030302020204" pitchFamily="66" charset="0"/>
      <p:regular r:id="rId23"/>
      <p:bold r:id="rId24"/>
      <p:italic r:id="rId25"/>
      <p:boldItalic r:id="rId26"/>
    </p:embeddedFont>
    <p:embeddedFont>
      <p:font typeface="Constantia" panose="02030602050306030303" pitchFamily="18" charset="0"/>
      <p:regular r:id="rId27"/>
      <p:bold r:id="rId28"/>
      <p:italic r:id="rId29"/>
      <p:boldItalic r:id="rId3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FF"/>
    <a:srgbClr val="CCFFCC"/>
    <a:srgbClr val="FFFFCC"/>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7" d="100"/>
          <a:sy n="107" d="100"/>
        </p:scale>
        <p:origin x="61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font" Target="fonts/font1.fntdata"/><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01441F-D5EB-485D-8325-97683C6A72B6}" type="datetimeFigureOut">
              <a:rPr lang="en-US" smtClean="0"/>
              <a:t>9/13/2026</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C3DE8F-DA56-445D-A126-D570A3880636}" type="slidenum">
              <a:rPr lang="en-US" smtClean="0"/>
              <a:t>‹Nº›</a:t>
            </a:fld>
            <a:endParaRPr lang="en-US"/>
          </a:p>
        </p:txBody>
      </p:sp>
    </p:spTree>
    <p:extLst>
      <p:ext uri="{BB962C8B-B14F-4D97-AF65-F5344CB8AC3E}">
        <p14:creationId xmlns:p14="http://schemas.microsoft.com/office/powerpoint/2010/main" val="4083698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1027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 dirty="0"/>
              <a:t>2 Corinthians 10:1-11</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55735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 dirty="0"/>
              <a:t>2 Corinthians 10:12-18</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9479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0404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 dirty="0"/>
              <a:t>2 Corinthians 11:1-15</a:t>
            </a:r>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913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7E833-0C4F-7BBF-BEFD-682471D5BEF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8BC1533-A0E2-407B-7B77-FD34BBF2232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570C652-85E4-BFEA-3BE6-3FE3642D2668}"/>
              </a:ext>
            </a:extLst>
          </p:cNvPr>
          <p:cNvSpPr>
            <a:spLocks noGrp="1"/>
          </p:cNvSpPr>
          <p:nvPr>
            <p:ph type="body" idx="1"/>
          </p:nvPr>
        </p:nvSpPr>
        <p:spPr/>
        <p:txBody>
          <a:bodyPr/>
          <a:lstStyle/>
          <a:p>
            <a:r>
              <a:rPr lang="en" dirty="0"/>
              <a:t>2 Corinthians 11:16-31</a:t>
            </a:r>
          </a:p>
        </p:txBody>
      </p:sp>
      <p:sp>
        <p:nvSpPr>
          <p:cNvPr id="4" name="Marcador de número de diapositiva 3">
            <a:extLst>
              <a:ext uri="{FF2B5EF4-FFF2-40B4-BE49-F238E27FC236}">
                <a16:creationId xmlns:a16="http://schemas.microsoft.com/office/drawing/2014/main" id="{3A0C5088-1B63-9142-D916-79AB65E297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5361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8DCD-BE93-5931-0CFB-8167AD699C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EA907B-ACB1-01DE-8302-7683615B58D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371CBBA-4B5E-44E8-10F6-7EBD26DD44BC}"/>
              </a:ext>
            </a:extLst>
          </p:cNvPr>
          <p:cNvSpPr>
            <a:spLocks noGrp="1"/>
          </p:cNvSpPr>
          <p:nvPr>
            <p:ph type="body" idx="1"/>
          </p:nvPr>
        </p:nvSpPr>
        <p:spPr/>
        <p:txBody>
          <a:bodyPr/>
          <a:lstStyle/>
          <a:p>
            <a:r>
              <a:rPr lang="en" dirty="0"/>
              <a:t>2 Corinthians 11:16-31</a:t>
            </a:r>
          </a:p>
        </p:txBody>
      </p:sp>
      <p:sp>
        <p:nvSpPr>
          <p:cNvPr id="4" name="Marcador de número de diapositiva 3">
            <a:extLst>
              <a:ext uri="{FF2B5EF4-FFF2-40B4-BE49-F238E27FC236}">
                <a16:creationId xmlns:a16="http://schemas.microsoft.com/office/drawing/2014/main" id="{24BAB829-DF98-19A9-6BA7-1C9A6B33A5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0375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22B23B-DE54-7259-1228-2FAA1975605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C9354DD-8A44-39EB-549F-CF47491520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9601D2D5-1514-566F-6951-06A669B6E4D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0DB2FB1-3B1F-85B2-22EA-145558F360E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914080A9-6BB5-57E3-A534-E919C01A0C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977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D16CB5-5D48-E07E-15E5-69B3F9B39FA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25E2527-222B-3F5A-28E0-4D67A9D2AD0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17FEAEF-2364-8AB7-62AF-53C13BC6D9D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D70204E7-1D04-FF70-86C4-CDD799ABD71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73C02B98-E98A-A152-496C-EA65D53F5E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091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371D370-9D7B-1EF2-6168-AE0BBB75E85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7F92F02-3396-7033-221B-0DFBB3EED61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E26FCDB-E547-D184-B8CA-AFE2EAD313C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32D8841-884F-B601-36B3-E289FD08908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74872A95-7F89-A241-0556-0B32B74F50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0493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13/09/2026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2468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13/09/2026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6478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13/09/2026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9431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13/09/2026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649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13/09/2026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4700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13/09/2026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5596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13/09/2026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34196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13/09/2026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3619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1D7796-87E8-1B68-938A-5535268C3E0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BE86091-2C02-510E-D767-74DA6BAF1F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FEE289B-F44F-AAE7-6197-CEBD8D0CFE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CF226ABA-F12D-CAF1-3B50-858A826AB83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2BE1CA8D-70B7-EBDE-4A3A-C8BD7E3D0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5619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13/09/2026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7457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13/09/2026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459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13/09/2026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5293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015039-745C-5CC5-62BB-E7A8CAB7111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0FF3A1E-00C2-E227-7718-E67F569B14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463F914-722B-0717-6CBA-4B4ABD254B5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6F9DAE4B-F5F6-E634-04DE-F0FD7F3F8E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C8BBB663-A69E-DA29-806E-0142892327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6007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CBA261-63EC-A526-AD3B-6719616A196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8918A3B-6ACA-F6CE-4105-5151FC6B878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AEC6B0A-BC2F-34CC-D068-1B0B84ED04C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4BFB81C-4630-CBAC-729D-FD3B9633553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D68FC87C-34E1-28A0-EA02-B240BB35A82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13D697DC-7990-9A08-8774-060D5E5E00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383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087837-F436-3093-E7C5-C77E1EC4215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3884AA8-0F2B-BB44-5990-CF3752A81A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148482C-232C-E4FD-3637-9937916DDAB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C45A591-6709-336F-D0F2-CA7C3211B7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FD2B8AA-AF98-36D4-04D2-D1D2DBD639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2A7CB62-1A85-7A8E-3831-8C09C2512B8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8" name="Marcador de pie de página 7">
            <a:extLst>
              <a:ext uri="{FF2B5EF4-FFF2-40B4-BE49-F238E27FC236}">
                <a16:creationId xmlns:a16="http://schemas.microsoft.com/office/drawing/2014/main" id="{2BAC5434-FF45-F1A0-20CD-838F510773A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9" name="Marcador de número de diapositiva 8">
            <a:extLst>
              <a:ext uri="{FF2B5EF4-FFF2-40B4-BE49-F238E27FC236}">
                <a16:creationId xmlns:a16="http://schemas.microsoft.com/office/drawing/2014/main" id="{AD8C3FD0-837C-6A66-4001-FCCBA11C07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6183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14723D-0698-0CF7-C095-5984078D246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0EB1A6E-A74F-8F9D-B167-A83D64EECB5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pie de página 3">
            <a:extLst>
              <a:ext uri="{FF2B5EF4-FFF2-40B4-BE49-F238E27FC236}">
                <a16:creationId xmlns:a16="http://schemas.microsoft.com/office/drawing/2014/main" id="{7B54293C-9A65-2EA7-F78C-AF9C7187EAE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número de diapositiva 4">
            <a:extLst>
              <a:ext uri="{FF2B5EF4-FFF2-40B4-BE49-F238E27FC236}">
                <a16:creationId xmlns:a16="http://schemas.microsoft.com/office/drawing/2014/main" id="{CA420911-B331-BE70-5BC3-50158004DF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0242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BDC2B00-ADE8-54CB-8568-A8F33490528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Marcador de pie de página 2">
            <a:extLst>
              <a:ext uri="{FF2B5EF4-FFF2-40B4-BE49-F238E27FC236}">
                <a16:creationId xmlns:a16="http://schemas.microsoft.com/office/drawing/2014/main" id="{98A8EEE0-E21A-C46A-F802-D8F5A72458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número de diapositiva 3">
            <a:extLst>
              <a:ext uri="{FF2B5EF4-FFF2-40B4-BE49-F238E27FC236}">
                <a16:creationId xmlns:a16="http://schemas.microsoft.com/office/drawing/2014/main" id="{0ED9910F-4292-F242-D199-985C5A68E1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9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B72CDB-0126-5315-EA8D-DFD2E3FDF72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C7A99EA-E5F2-DCB1-2811-4C5AB95249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F5F1684-68D3-467A-4599-B29A57746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6C9647D-6E86-B262-2137-BF28B74CB1C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846A2B60-B32F-F389-4C43-9AE45F64CDD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6505897F-0FEE-0BC4-260E-EE99E048BB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26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66AB27-0D66-B33D-68B9-584E02895AD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F2771E6-FF34-2B8C-3153-D0EE67B2C9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3EA623C-8427-37B5-5F1A-6509637D6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C923D6A-6325-F1BA-B2C7-67D2BC0054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1B2820B4-59EE-2ABC-6668-C66715BA62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7C7100B0-59A2-CDC1-52E7-772AFB75D3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05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506F8D2-15F5-D281-EA1C-6EE9F961D4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28FF1D2-709F-B329-6DA8-A256CD36F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186BE8E-5263-2C03-E44F-EB98DCF6EE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9694960-1D83-E0C2-BAF9-6515EC1DE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58F413CF-8CB5-88B9-8A5D-B71DC5E108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9429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13/09/2026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7385520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jp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jpeg"/><Relationship Id="rId5" Type="http://schemas.microsoft.com/office/2007/relationships/hdphoto" Target="../media/hdphoto4.wdp"/><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5.jpe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9.jpeg"/><Relationship Id="rId5" Type="http://schemas.microsoft.com/office/2007/relationships/hdphoto" Target="../media/hdphoto4.wdp"/><Relationship Id="rId10" Type="http://schemas.microsoft.com/office/2007/relationships/hdphoto" Target="../media/hdphoto6.wdp"/><Relationship Id="rId4" Type="http://schemas.openxmlformats.org/officeDocument/2006/relationships/image" Target="../media/image36.png"/><Relationship Id="rId9" Type="http://schemas.openxmlformats.org/officeDocument/2006/relationships/image" Target="../media/image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0.png"/><Relationship Id="rId4" Type="http://schemas.microsoft.com/office/2007/relationships/hdphoto" Target="../media/hdphoto1.wdp"/><Relationship Id="rId9" Type="http://schemas.openxmlformats.org/officeDocument/2006/relationships/image" Target="../media/image1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jpg"/><Relationship Id="rId7"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5" name="Rectangle 4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6" name="Rectangle 4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7" name="Rectangle 5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96F46502-3920-3223-CAE3-A10BEBF3D4E5}"/>
              </a:ext>
            </a:extLst>
          </p:cNvPr>
          <p:cNvPicPr>
            <a:picLocks noGrp="1" noRot="1" noChangeAspect="1" noMove="1" noResize="1" noEditPoints="1" noAdjustHandles="1" noChangeArrowheads="1" noChangeShapeType="1" noCrop="1"/>
          </p:cNvPicPr>
          <p:nvPr/>
        </p:nvPicPr>
        <p:blipFill rotWithShape="1">
          <a:blip r:embed="rId2" cstate="email">
            <a:extLst>
              <a:ext uri="{28A0092B-C50C-407E-A947-70E740481C1C}">
                <a14:useLocalDpi xmlns:a14="http://schemas.microsoft.com/office/drawing/2010/main"/>
              </a:ext>
            </a:extLst>
          </a:blip>
          <a:srcRect b="-684"/>
          <a:stretch>
            <a:fillRect/>
          </a:stretch>
        </p:blipFill>
        <p:spPr>
          <a:xfrm>
            <a:off x="322759" y="714375"/>
            <a:ext cx="11546481" cy="6143625"/>
          </a:xfrm>
          <a:prstGeom prst="rect">
            <a:avLst/>
          </a:prstGeom>
          <a:effectLst>
            <a:outerShdw blurRad="50800" dist="38100" dir="16200000" rotWithShape="0">
              <a:prstClr val="black">
                <a:alpha val="40000"/>
              </a:prstClr>
            </a:outerShdw>
          </a:effectLst>
        </p:spPr>
      </p:pic>
      <p:sp>
        <p:nvSpPr>
          <p:cNvPr id="4" name="CuadroTexto 3">
            <a:extLst>
              <a:ext uri="{FF2B5EF4-FFF2-40B4-BE49-F238E27FC236}">
                <a16:creationId xmlns:a16="http://schemas.microsoft.com/office/drawing/2014/main" id="{BFA6DEEF-235D-5308-DA9A-23D0BBBB63E8}"/>
              </a:ext>
            </a:extLst>
          </p:cNvPr>
          <p:cNvSpPr txBox="1"/>
          <p:nvPr/>
        </p:nvSpPr>
        <p:spPr>
          <a:xfrm>
            <a:off x="0" y="-4441"/>
            <a:ext cx="1219123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4400" b="1" i="0" u="none" strike="noStrike" kern="1200" cap="none" spc="0" normalizeH="0" baseline="0" noProof="0" dirty="0">
                <a:ln w="6600">
                  <a:solidFill>
                    <a:srgbClr val="F4642A"/>
                  </a:solidFill>
                  <a:prstDash val="solid"/>
                </a:ln>
                <a:solidFill>
                  <a:srgbClr val="FFFFFF"/>
                </a:solidFill>
                <a:effectLst>
                  <a:outerShdw dist="38100" dir="2700000" algn="tl" rotWithShape="0">
                    <a:srgbClr val="F4642A"/>
                  </a:outerShdw>
                </a:effectLst>
                <a:uLnTx/>
                <a:uFillTx/>
                <a:latin typeface="Aptos" panose="02110004020202020204"/>
                <a:ea typeface="+mn-ea"/>
                <a:cs typeface="+mn-cs"/>
              </a:rPr>
              <a:t>偽預言者への対処</a:t>
            </a:r>
            <a:endParaRPr kumimoji="0" lang="en-US" sz="4400" b="1" i="0" u="none" strike="noStrike" kern="1200" cap="none" spc="0" normalizeH="0" baseline="0" noProof="0" dirty="0">
              <a:ln w="6600">
                <a:solidFill>
                  <a:srgbClr val="F4642A"/>
                </a:solidFill>
                <a:prstDash val="solid"/>
              </a:ln>
              <a:solidFill>
                <a:srgbClr val="FFFFFF"/>
              </a:solidFill>
              <a:effectLst>
                <a:outerShdw dist="38100" dir="2700000" algn="tl" rotWithShape="0">
                  <a:srgbClr val="F4642A"/>
                </a:outerShdw>
              </a:effectLst>
              <a:uLnTx/>
              <a:uFillTx/>
              <a:latin typeface="Aptos" panose="02110004020202020204"/>
              <a:ea typeface="+mn-ea"/>
              <a:cs typeface="+mn-cs"/>
            </a:endParaRPr>
          </a:p>
        </p:txBody>
      </p:sp>
      <p:sp>
        <p:nvSpPr>
          <p:cNvPr id="2" name="テキスト ボックス 1">
            <a:extLst>
              <a:ext uri="{FF2B5EF4-FFF2-40B4-BE49-F238E27FC236}">
                <a16:creationId xmlns:a16="http://schemas.microsoft.com/office/drawing/2014/main" id="{1C86CA31-5636-B81B-E2F5-BD0A595BEAD7}"/>
              </a:ext>
            </a:extLst>
          </p:cNvPr>
          <p:cNvSpPr txBox="1"/>
          <p:nvPr/>
        </p:nvSpPr>
        <p:spPr>
          <a:xfrm>
            <a:off x="105003" y="2285092"/>
            <a:ext cx="430887" cy="4572908"/>
          </a:xfrm>
          <a:prstGeom prst="rect">
            <a:avLst/>
          </a:prstGeom>
          <a:noFill/>
        </p:spPr>
        <p:txBody>
          <a:bodyPr vert="eaVert" wrap="square" rtlCol="0">
            <a:spAutoFit/>
          </a:bodyPr>
          <a:lstStyle/>
          <a:p>
            <a:r>
              <a:rPr lang="ja-JP" altLang="en-US" sz="1600" b="1" dirty="0">
                <a:solidFill>
                  <a:srgbClr val="91E2EB"/>
                </a:solidFill>
                <a:effectLst>
                  <a:outerShdw blurRad="38100" dist="38100" dir="2700000" algn="tl">
                    <a:srgbClr val="000000">
                      <a:alpha val="43137"/>
                    </a:srgbClr>
                  </a:outerShdw>
                </a:effectLst>
                <a:latin typeface="Aptos" panose="02110004020202020204"/>
              </a:rPr>
              <a:t>二〇二六年九月十九日　第十一課</a:t>
            </a:r>
            <a:endParaRPr lang="en-US" altLang="ja-JP" sz="1600" b="1" dirty="0">
              <a:solidFill>
                <a:srgbClr val="91E2EB"/>
              </a:solidFill>
              <a:effectLst>
                <a:outerShdw blurRad="38100" dist="38100" dir="2700000" algn="tl">
                  <a:srgbClr val="000000">
                    <a:alpha val="43137"/>
                  </a:srgbClr>
                </a:outerShdw>
              </a:effectLst>
              <a:latin typeface="Aptos" panose="02110004020202020204"/>
            </a:endParaRPr>
          </a:p>
        </p:txBody>
      </p:sp>
    </p:spTree>
    <p:extLst>
      <p:ext uri="{BB962C8B-B14F-4D97-AF65-F5344CB8AC3E}">
        <p14:creationId xmlns:p14="http://schemas.microsoft.com/office/powerpoint/2010/main" val="47023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E57A534-6C27-F88E-FA7B-C6B43DBFA306}"/>
              </a:ext>
            </a:extLst>
          </p:cNvPr>
          <p:cNvSpPr txBox="1"/>
          <p:nvPr/>
        </p:nvSpPr>
        <p:spPr>
          <a:xfrm>
            <a:off x="4109884" y="3000217"/>
            <a:ext cx="8082116" cy="110799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defPPr>
              <a:defRPr lang="es-ES"/>
            </a:defPPr>
            <a:lvl1pPr algn="ctr">
              <a:defRPr sz="8800" b="1">
                <a:ln/>
                <a:solidFill>
                  <a:srgbClr val="9722AA"/>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6600" dirty="0">
                <a:solidFill>
                  <a:srgbClr val="F4642A">
                    <a:lumMod val="75000"/>
                  </a:srgbClr>
                </a:solidFill>
                <a:latin typeface="Aptos" panose="02110004020202020204"/>
              </a:rPr>
              <a:t>偽りの教師への対処</a:t>
            </a:r>
            <a:endParaRPr kumimoji="0" lang="en-US" sz="6600" b="1" i="0" u="none" strike="noStrike" kern="1200" cap="none" spc="0" normalizeH="0" baseline="0" noProof="0" dirty="0">
              <a:ln/>
              <a:solidFill>
                <a:srgbClr val="F4642A">
                  <a:lumMod val="75000"/>
                </a:srgbClr>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0086E5B0-024E-F501-595C-ADDFB7194CE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245347" y="301532"/>
            <a:ext cx="3864537" cy="6254937"/>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36442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6">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9D7C23F0-3FA0-DEFE-60F7-45A3A86B4FA0}"/>
              </a:ext>
            </a:extLst>
          </p:cNvPr>
          <p:cNvSpPr>
            <a:spLocks noGrp="1" noRot="1" noMove="1" noResize="1" noEditPoints="1" noAdjustHandles="1" noChangeArrowheads="1" noChangeShapeType="1"/>
          </p:cNvSpPr>
          <p:nvPr/>
        </p:nvSpPr>
        <p:spPr>
          <a:xfrm>
            <a:off x="0" y="0"/>
            <a:ext cx="12192000" cy="1362872"/>
          </a:xfrm>
          <a:prstGeom prst="rect">
            <a:avLst/>
          </a:prstGeom>
          <a:blipFill dpi="0" rotWithShape="1">
            <a:blip r:embed="rId4" cstate="email">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FCB7D143-710D-7F03-3632-65F340CAE0D9}"/>
              </a:ext>
            </a:extLst>
          </p:cNvPr>
          <p:cNvSpPr txBox="1"/>
          <p:nvPr/>
        </p:nvSpPr>
        <p:spPr>
          <a:xfrm>
            <a:off x="0" y="29184"/>
            <a:ext cx="121920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4000" b="1" i="0" u="none" strike="noStrike" kern="1200" cap="none" spc="50" normalizeH="0" baseline="0" noProof="0" dirty="0">
                <a:ln w="9525" cmpd="sng">
                  <a:solidFill>
                    <a:srgbClr val="2DCADB"/>
                  </a:solidFill>
                  <a:prstDash val="solid"/>
                </a:ln>
                <a:solidFill>
                  <a:srgbClr val="70AD47">
                    <a:tint val="1000"/>
                  </a:srgbClr>
                </a:solidFill>
                <a:effectLst>
                  <a:glow rad="38100">
                    <a:srgbClr val="2DCADB">
                      <a:alpha val="40000"/>
                    </a:srgbClr>
                  </a:glow>
                </a:effectLst>
                <a:uLnTx/>
                <a:uFillTx/>
                <a:latin typeface="Aptos" panose="02110004020202020204"/>
                <a:ea typeface="+mn-ea"/>
                <a:cs typeface="+mn-cs"/>
              </a:rPr>
              <a:t>偽教師を見抜く</a:t>
            </a:r>
            <a:endParaRPr kumimoji="0" lang="en-US" sz="4000" b="1" i="0" u="none" strike="noStrike" kern="1200" cap="none" spc="50" normalizeH="0" baseline="0" noProof="0" dirty="0">
              <a:ln w="9525" cmpd="sng">
                <a:solidFill>
                  <a:srgbClr val="2DCADB"/>
                </a:solidFill>
                <a:prstDash val="solid"/>
              </a:ln>
              <a:solidFill>
                <a:srgbClr val="70AD47">
                  <a:tint val="1000"/>
                </a:srgbClr>
              </a:solidFill>
              <a:effectLst>
                <a:glow rad="38100">
                  <a:srgbClr val="2DCADB">
                    <a:alpha val="40000"/>
                  </a:srgbClr>
                </a:glo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F4F4CC91-00C1-F090-2380-0F02C38D0A64}"/>
              </a:ext>
            </a:extLst>
          </p:cNvPr>
          <p:cNvSpPr txBox="1"/>
          <p:nvPr/>
        </p:nvSpPr>
        <p:spPr>
          <a:xfrm>
            <a:off x="47696" y="695556"/>
            <a:ext cx="12096608" cy="677108"/>
          </a:xfrm>
          <a:prstGeom prst="rect">
            <a:avLst/>
          </a:prstGeom>
          <a:noFill/>
        </p:spPr>
        <p:txBody>
          <a:bodyPr wrap="square">
            <a:spAutoFit/>
          </a:bodyPr>
          <a:lstStyle/>
          <a:p>
            <a:pPr lvl="0" algn="ctr">
              <a:defRPr/>
            </a:pPr>
            <a:r>
              <a:rPr lang="ja-JP" altLang="en-US" sz="1900" b="1" dirty="0">
                <a:solidFill>
                  <a:srgbClr val="2DCADB">
                    <a:lumMod val="60000"/>
                    <a:lumOff val="40000"/>
                  </a:srgbClr>
                </a:solidFill>
                <a:latin typeface="+mn-ea"/>
              </a:rPr>
              <a:t>こういう人々はにせ使徒、人をだます働き人であって、キリストの使徒に擬装しているにすぎないからである。</a:t>
            </a:r>
            <a:r>
              <a:rPr kumimoji="0" lang="en-US" sz="1900" b="1" i="0" u="none" strike="noStrike" kern="1200" cap="none" spc="0" normalizeH="0" baseline="0" noProof="0" dirty="0">
                <a:ln>
                  <a:noFill/>
                </a:ln>
                <a:solidFill>
                  <a:srgbClr val="2DCADB">
                    <a:lumMod val="60000"/>
                    <a:lumOff val="40000"/>
                  </a:srgbClr>
                </a:solidFill>
                <a:effectLst/>
                <a:uLnTx/>
                <a:uFillTx/>
                <a:latin typeface="+mn-ea"/>
              </a:rPr>
              <a:t>                           (</a:t>
            </a:r>
            <a:r>
              <a:rPr kumimoji="0" lang="en-US" altLang="ja-JP" sz="1900" b="1" i="0" u="none" strike="noStrike" kern="1200" cap="none" spc="0" normalizeH="0" baseline="0" noProof="0" dirty="0">
                <a:ln>
                  <a:noFill/>
                </a:ln>
                <a:solidFill>
                  <a:srgbClr val="2DCADB">
                    <a:lumMod val="60000"/>
                    <a:lumOff val="40000"/>
                  </a:srgbClr>
                </a:solidFill>
                <a:effectLst/>
                <a:uLnTx/>
                <a:uFillTx/>
                <a:latin typeface="+mn-ea"/>
              </a:rPr>
              <a:t>Ⅱ</a:t>
            </a:r>
            <a:r>
              <a:rPr kumimoji="0" lang="en-US" sz="1900" b="1" i="0" u="none" strike="noStrike" kern="1200" cap="none" spc="0" normalizeH="0" baseline="0" noProof="0" dirty="0">
                <a:ln>
                  <a:noFill/>
                </a:ln>
                <a:solidFill>
                  <a:srgbClr val="2DCADB">
                    <a:lumMod val="60000"/>
                    <a:lumOff val="40000"/>
                  </a:srgbClr>
                </a:solidFill>
                <a:effectLst/>
                <a:uLnTx/>
                <a:uFillTx/>
                <a:latin typeface="+mn-ea"/>
              </a:rPr>
              <a:t> </a:t>
            </a:r>
            <a:r>
              <a:rPr kumimoji="0" lang="ja-JP" altLang="en-US" sz="1900" b="1" i="0" u="none" strike="noStrike" kern="1200" cap="none" spc="0" normalizeH="0" baseline="0" noProof="0" dirty="0">
                <a:ln>
                  <a:noFill/>
                </a:ln>
                <a:solidFill>
                  <a:srgbClr val="2DCADB">
                    <a:lumMod val="60000"/>
                    <a:lumOff val="40000"/>
                  </a:srgbClr>
                </a:solidFill>
                <a:effectLst/>
                <a:uLnTx/>
                <a:uFillTx/>
                <a:latin typeface="+mn-ea"/>
              </a:rPr>
              <a:t>コリント</a:t>
            </a:r>
            <a:r>
              <a:rPr kumimoji="0" lang="en-US" sz="1900" b="1" i="0" u="none" strike="noStrike" kern="1200" cap="none" spc="0" normalizeH="0" baseline="0" noProof="0" dirty="0">
                <a:ln>
                  <a:noFill/>
                </a:ln>
                <a:solidFill>
                  <a:srgbClr val="2DCADB">
                    <a:lumMod val="60000"/>
                    <a:lumOff val="40000"/>
                  </a:srgbClr>
                </a:solidFill>
                <a:effectLst/>
                <a:uLnTx/>
                <a:uFillTx/>
                <a:latin typeface="+mn-ea"/>
              </a:rPr>
              <a:t> 11:13)</a:t>
            </a:r>
          </a:p>
        </p:txBody>
      </p:sp>
      <p:sp>
        <p:nvSpPr>
          <p:cNvPr id="6" name="CuadroTexto 5">
            <a:extLst>
              <a:ext uri="{FF2B5EF4-FFF2-40B4-BE49-F238E27FC236}">
                <a16:creationId xmlns:a16="http://schemas.microsoft.com/office/drawing/2014/main" id="{8F3FC727-1A23-9710-3090-B2448E11903A}"/>
              </a:ext>
            </a:extLst>
          </p:cNvPr>
          <p:cNvSpPr txBox="1"/>
          <p:nvPr/>
        </p:nvSpPr>
        <p:spPr>
          <a:xfrm>
            <a:off x="2695899" y="1421194"/>
            <a:ext cx="5759259" cy="1261884"/>
          </a:xfrm>
          <a:prstGeom prst="rect">
            <a:avLst/>
          </a:prstGeom>
          <a:noFill/>
        </p:spPr>
        <p:txBody>
          <a:bodyPr wrap="square" rtlCol="0">
            <a:spAutoFit/>
          </a:bodyPr>
          <a:lstStyle/>
          <a:p>
            <a:pPr lvl="0">
              <a:spcBef>
                <a:spcPts val="600"/>
              </a:spcBef>
              <a:defRPr/>
            </a:pPr>
            <a:r>
              <a:rPr lang="ja-JP" altLang="en-US" sz="1900" b="1" dirty="0">
                <a:solidFill>
                  <a:prstClr val="black"/>
                </a:solidFill>
                <a:latin typeface="+mn-ea"/>
              </a:rPr>
              <a:t>パウロは、純潔な教会をキリストのもとに導きたいと願っていました（</a:t>
            </a:r>
            <a:r>
              <a:rPr lang="en-US" altLang="ja-JP" sz="1900" b="1" dirty="0">
                <a:solidFill>
                  <a:prstClr val="black"/>
                </a:solidFill>
                <a:latin typeface="+mn-ea"/>
              </a:rPr>
              <a:t>Ⅱ</a:t>
            </a:r>
            <a:r>
              <a:rPr lang="ja-JP" altLang="en-US" sz="1900" b="1" dirty="0">
                <a:solidFill>
                  <a:prstClr val="black"/>
                </a:solidFill>
                <a:latin typeface="+mn-ea"/>
              </a:rPr>
              <a:t>コリ</a:t>
            </a:r>
            <a:r>
              <a:rPr lang="en-US" altLang="ja-JP" sz="1900" b="1" dirty="0">
                <a:solidFill>
                  <a:prstClr val="black"/>
                </a:solidFill>
                <a:latin typeface="+mn-ea"/>
              </a:rPr>
              <a:t>11:2</a:t>
            </a:r>
            <a:r>
              <a:rPr lang="ja-JP" altLang="en-US" sz="1900" b="1" dirty="0">
                <a:solidFill>
                  <a:prstClr val="black"/>
                </a:solidFill>
                <a:latin typeface="+mn-ea"/>
              </a:rPr>
              <a:t>）。しかし、教会はエバのように惑わされ、イエスの花嫁でなくなる　危険にさらされていました（</a:t>
            </a:r>
            <a:r>
              <a:rPr lang="en-US" altLang="ja-JP" sz="1900" b="1" dirty="0">
                <a:solidFill>
                  <a:prstClr val="black"/>
                </a:solidFill>
                <a:latin typeface="+mn-ea"/>
              </a:rPr>
              <a:t>Ⅱ</a:t>
            </a:r>
            <a:r>
              <a:rPr lang="ja-JP" altLang="en-US" sz="1900" b="1" dirty="0">
                <a:solidFill>
                  <a:prstClr val="black"/>
                </a:solidFill>
                <a:latin typeface="+mn-ea"/>
              </a:rPr>
              <a:t>コリント</a:t>
            </a:r>
            <a:r>
              <a:rPr lang="en-US" altLang="ja-JP" sz="1900" b="1" dirty="0">
                <a:solidFill>
                  <a:prstClr val="black"/>
                </a:solidFill>
                <a:latin typeface="+mn-ea"/>
              </a:rPr>
              <a:t>11:3</a:t>
            </a:r>
            <a:r>
              <a:rPr lang="ja-JP" altLang="en-US" sz="1900" b="1" dirty="0">
                <a:solidFill>
                  <a:prstClr val="black"/>
                </a:solidFill>
                <a:latin typeface="+mn-ea"/>
              </a:rPr>
              <a:t>）。</a:t>
            </a:r>
          </a:p>
        </p:txBody>
      </p:sp>
      <p:pic>
        <p:nvPicPr>
          <p:cNvPr id="4" name="Imagen 3">
            <a:extLst>
              <a:ext uri="{FF2B5EF4-FFF2-40B4-BE49-F238E27FC236}">
                <a16:creationId xmlns:a16="http://schemas.microsoft.com/office/drawing/2014/main" id="{01A5F8C5-A1F4-D5A3-965A-BCDC7780A6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4848" y="1491168"/>
            <a:ext cx="2417337" cy="1926274"/>
          </a:xfrm>
          <a:prstGeom prst="rect">
            <a:avLst/>
          </a:prstGeom>
          <a:solidFill>
            <a:srgbClr val="FFFFFF">
              <a:shade val="85000"/>
            </a:srgbClr>
          </a:solidFill>
          <a:ln w="88900" cap="sq">
            <a:solidFill>
              <a:srgbClr val="FED254"/>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C8FE59E1-064C-94C0-D9E2-AB4B01985D2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50030" y="1491169"/>
            <a:ext cx="3516367" cy="1996200"/>
          </a:xfrm>
          <a:prstGeom prst="rect">
            <a:avLst/>
          </a:prstGeom>
          <a:ln w="88900" cap="sq" cmpd="thickThin">
            <a:solidFill>
              <a:schemeClr val="accent6">
                <a:lumMod val="75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82365DF3-DEAB-74F2-D5CA-821E48AE711C}"/>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l="7330" r="7330"/>
          <a:stretch>
            <a:fillRect/>
          </a:stretch>
        </p:blipFill>
        <p:spPr>
          <a:xfrm>
            <a:off x="9657184" y="3680924"/>
            <a:ext cx="2438398" cy="2142966"/>
          </a:xfrm>
          <a:prstGeom prst="snip2DiagRect">
            <a:avLst>
              <a:gd name="adj1" fmla="val 20083"/>
              <a:gd name="adj2" fmla="val 20132"/>
            </a:avLst>
          </a:prstGeom>
          <a:solidFill>
            <a:srgbClr val="FFFFFF">
              <a:shade val="85000"/>
            </a:srgbClr>
          </a:solidFill>
          <a:ln w="57150" cap="sq">
            <a:solidFill>
              <a:schemeClr val="accent4">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266EA6E7-3CB4-F129-1E03-63EBC113DEF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5392" y="3609408"/>
            <a:ext cx="2447073" cy="2167829"/>
          </a:xfrm>
          <a:prstGeom prst="snip2DiagRect">
            <a:avLst>
              <a:gd name="adj1" fmla="val 29616"/>
              <a:gd name="adj2" fmla="val 31026"/>
            </a:avLst>
          </a:prstGeom>
          <a:solidFill>
            <a:srgbClr val="FFFFFF">
              <a:shade val="85000"/>
            </a:srgbClr>
          </a:solidFill>
          <a:ln w="57150" cap="sq">
            <a:solidFill>
              <a:schemeClr val="accent1">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CuadroTexto 13">
            <a:extLst>
              <a:ext uri="{FF2B5EF4-FFF2-40B4-BE49-F238E27FC236}">
                <a16:creationId xmlns:a16="http://schemas.microsoft.com/office/drawing/2014/main" id="{8FC9A3B4-D0A8-9C3B-AB18-CFC24D8A02C3}"/>
              </a:ext>
            </a:extLst>
          </p:cNvPr>
          <p:cNvSpPr txBox="1"/>
          <p:nvPr/>
        </p:nvSpPr>
        <p:spPr>
          <a:xfrm>
            <a:off x="2672371" y="2825149"/>
            <a:ext cx="6385660" cy="1261884"/>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真の危険とは何だったのでしょうか。イエスの　　　「偉大な使徒」を自任するユダヤ人たちがコリント　　を訪れ、「別のイエス」、「違った霊」、「違った　　福音」を説いていたのです（</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11:4-5</a:t>
            </a:r>
            <a:r>
              <a:rPr lang="ja-JP" altLang="en-US" sz="1900" b="1" dirty="0">
                <a:solidFill>
                  <a:prstClr val="black"/>
                </a:solidFill>
                <a:latin typeface="+mn-ea"/>
              </a:rPr>
              <a:t>、ガラ </a:t>
            </a:r>
            <a:r>
              <a:rPr lang="en-US" altLang="ja-JP" sz="1900" b="1" dirty="0">
                <a:solidFill>
                  <a:prstClr val="black"/>
                </a:solidFill>
                <a:latin typeface="+mn-ea"/>
              </a:rPr>
              <a:t>1:8</a:t>
            </a:r>
            <a:r>
              <a:rPr lang="ja-JP" altLang="en-US" sz="1900" b="1" dirty="0">
                <a:solidFill>
                  <a:prstClr val="black"/>
                </a:solidFill>
                <a:latin typeface="+mn-ea"/>
              </a:rPr>
              <a:t>）。</a:t>
            </a:r>
            <a:endParaRPr lang="en-US" sz="1900" b="1" dirty="0">
              <a:solidFill>
                <a:prstClr val="black"/>
              </a:solidFill>
              <a:latin typeface="+mn-ea"/>
            </a:endParaRPr>
          </a:p>
        </p:txBody>
      </p:sp>
      <p:sp>
        <p:nvSpPr>
          <p:cNvPr id="18" name="CuadroTexto 17">
            <a:extLst>
              <a:ext uri="{FF2B5EF4-FFF2-40B4-BE49-F238E27FC236}">
                <a16:creationId xmlns:a16="http://schemas.microsoft.com/office/drawing/2014/main" id="{B1848179-43F7-0D4C-6263-AB4F7B7F4E37}"/>
              </a:ext>
            </a:extLst>
          </p:cNvPr>
          <p:cNvSpPr txBox="1"/>
          <p:nvPr/>
        </p:nvSpPr>
        <p:spPr>
          <a:xfrm>
            <a:off x="2695899" y="4222965"/>
            <a:ext cx="6953636" cy="1554272"/>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誰かがイエスについて説教しているからといって、その人が　聖書に示されている「真のイエス」を私たちに示していると　は限りません。その言葉は素晴らしいものかもしれませんが、サタン自身もまた、見事な言葉を語り、「光の天使」を装う　術（すべ）を心得ているのです（</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11</a:t>
            </a:r>
            <a:r>
              <a:rPr lang="ja-JP" altLang="en-US" sz="1900" b="1" dirty="0">
                <a:solidFill>
                  <a:prstClr val="black"/>
                </a:solidFill>
                <a:latin typeface="+mn-ea"/>
              </a:rPr>
              <a:t>章</a:t>
            </a:r>
            <a:r>
              <a:rPr lang="en-US" altLang="ja-JP" sz="1900" b="1" dirty="0">
                <a:solidFill>
                  <a:prstClr val="black"/>
                </a:solidFill>
                <a:latin typeface="+mn-ea"/>
              </a:rPr>
              <a:t>14</a:t>
            </a:r>
            <a:r>
              <a:rPr lang="ja-JP" altLang="en-US" sz="1900" b="1" dirty="0">
                <a:solidFill>
                  <a:prstClr val="black"/>
                </a:solidFill>
                <a:latin typeface="+mn-ea"/>
              </a:rPr>
              <a:t>節）。</a:t>
            </a:r>
            <a:endParaRPr kumimoji="0" lang="en-US" sz="1900" b="1" i="0" u="none" strike="noStrike" kern="1200" cap="none" spc="0" normalizeH="0" baseline="0" noProof="0" dirty="0">
              <a:ln>
                <a:noFill/>
              </a:ln>
              <a:solidFill>
                <a:prstClr val="black"/>
              </a:solidFill>
              <a:effectLst/>
              <a:uLnTx/>
              <a:uFillTx/>
              <a:latin typeface="+mn-ea"/>
            </a:endParaRPr>
          </a:p>
        </p:txBody>
      </p:sp>
      <p:sp>
        <p:nvSpPr>
          <p:cNvPr id="20" name="CuadroTexto 19">
            <a:extLst>
              <a:ext uri="{FF2B5EF4-FFF2-40B4-BE49-F238E27FC236}">
                <a16:creationId xmlns:a16="http://schemas.microsoft.com/office/drawing/2014/main" id="{786C86B3-3B29-A79B-5E98-FBC687208A44}"/>
              </a:ext>
            </a:extLst>
          </p:cNvPr>
          <p:cNvSpPr txBox="1"/>
          <p:nvPr/>
        </p:nvSpPr>
        <p:spPr>
          <a:xfrm>
            <a:off x="96418" y="6075765"/>
            <a:ext cx="12095582" cy="707886"/>
          </a:xfrm>
          <a:prstGeom prst="rect">
            <a:avLst/>
          </a:prstGeom>
          <a:noFill/>
        </p:spPr>
        <p:txBody>
          <a:bodyPr wrap="square">
            <a:spAutoFit/>
          </a:bodyPr>
          <a:lstStyle/>
          <a:p>
            <a:pPr lvl="0">
              <a:spcBef>
                <a:spcPts val="600"/>
              </a:spcBef>
              <a:defRPr/>
            </a:pPr>
            <a:r>
              <a:rPr lang="ja-JP" altLang="en-US" sz="2000" b="1" dirty="0">
                <a:solidFill>
                  <a:prstClr val="black"/>
                </a:solidFill>
              </a:rPr>
              <a:t>真の教師たちは、その言動によって「キリストの真理」を教えます（</a:t>
            </a:r>
            <a:r>
              <a:rPr lang="en-US" altLang="ja-JP" sz="2000" b="1" dirty="0">
                <a:solidFill>
                  <a:prstClr val="black"/>
                </a:solidFill>
              </a:rPr>
              <a:t>Ⅱ</a:t>
            </a:r>
            <a:r>
              <a:rPr lang="ja-JP" altLang="en-US" sz="2000" b="1" dirty="0">
                <a:solidFill>
                  <a:prstClr val="black"/>
                </a:solidFill>
              </a:rPr>
              <a:t>コリ </a:t>
            </a:r>
            <a:r>
              <a:rPr lang="en-US" altLang="ja-JP" sz="2000" b="1" dirty="0">
                <a:solidFill>
                  <a:prstClr val="black"/>
                </a:solidFill>
              </a:rPr>
              <a:t>11:9-10</a:t>
            </a:r>
            <a:r>
              <a:rPr lang="ja-JP" altLang="en-US" sz="2000" b="1" dirty="0">
                <a:solidFill>
                  <a:prstClr val="black"/>
                </a:solidFill>
              </a:rPr>
              <a:t>）。一方、敬虔さを装うだけの偽教師たちは、使徒を装った欺きの奉仕者です（</a:t>
            </a:r>
            <a:r>
              <a:rPr lang="en-US" altLang="ja-JP" sz="2000" b="1" dirty="0">
                <a:solidFill>
                  <a:prstClr val="black"/>
                </a:solidFill>
              </a:rPr>
              <a:t>Ⅱ</a:t>
            </a:r>
            <a:r>
              <a:rPr lang="ja-JP" altLang="en-US" sz="2000" b="1" dirty="0">
                <a:solidFill>
                  <a:prstClr val="black"/>
                </a:solidFill>
              </a:rPr>
              <a:t>コリ </a:t>
            </a:r>
            <a:r>
              <a:rPr lang="en-US" altLang="ja-JP" sz="2000" b="1" dirty="0">
                <a:solidFill>
                  <a:prstClr val="black"/>
                </a:solidFill>
              </a:rPr>
              <a:t>11:13-15</a:t>
            </a:r>
            <a:r>
              <a:rPr lang="ja-JP" altLang="en-US" sz="2000" b="1" dirty="0">
                <a:solidFill>
                  <a:prstClr val="black"/>
                </a:solidFill>
              </a:rPr>
              <a:t>）。</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2324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1+#ppt_w/2"/>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6"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288"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strVal val="4/3*#ppt_w"/>
                                          </p:val>
                                        </p:tav>
                                        <p:tav tm="100000">
                                          <p:val>
                                            <p:strVal val="#ppt_w"/>
                                          </p:val>
                                        </p:tav>
                                      </p:tavLst>
                                    </p:anim>
                                    <p:anim calcmode="lin" valueType="num">
                                      <p:cBhvr>
                                        <p:cTn id="45" dur="500" fill="hold"/>
                                        <p:tgtEl>
                                          <p:spTgt spid="12"/>
                                        </p:tgtEl>
                                        <p:attrNameLst>
                                          <p:attrName>ppt_h</p:attrName>
                                        </p:attrNameLst>
                                      </p:cBhvr>
                                      <p:tavLst>
                                        <p:tav tm="0">
                                          <p:val>
                                            <p:strVal val="4/3*#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3" presetClass="entr" presetSubtype="288"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500" fill="hold"/>
                                        <p:tgtEl>
                                          <p:spTgt spid="10"/>
                                        </p:tgtEl>
                                        <p:attrNameLst>
                                          <p:attrName>ppt_w</p:attrName>
                                        </p:attrNameLst>
                                      </p:cBhvr>
                                      <p:tavLst>
                                        <p:tav tm="0">
                                          <p:val>
                                            <p:strVal val="4/3*#ppt_w"/>
                                          </p:val>
                                        </p:tav>
                                        <p:tav tm="100000">
                                          <p:val>
                                            <p:strVal val="#ppt_w"/>
                                          </p:val>
                                        </p:tav>
                                      </p:tavLst>
                                    </p:anim>
                                    <p:anim calcmode="lin" valueType="num">
                                      <p:cBhvr>
                                        <p:cTn id="55" dur="500" fill="hold"/>
                                        <p:tgtEl>
                                          <p:spTgt spid="10"/>
                                        </p:tgtEl>
                                        <p:attrNameLst>
                                          <p:attrName>ppt_h</p:attrName>
                                        </p:attrNameLst>
                                      </p:cBhvr>
                                      <p:tavLst>
                                        <p:tav tm="0">
                                          <p:val>
                                            <p:strVal val="4/3*#ppt_h"/>
                                          </p:val>
                                        </p:tav>
                                        <p:tav tm="100000">
                                          <p:val>
                                            <p:strVal val="#ppt_h"/>
                                          </p:val>
                                        </p:tav>
                                      </p:tavLst>
                                    </p:anim>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4" grpId="0"/>
      <p:bldP spid="18"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a:extLst>
            <a:ext uri="{FF2B5EF4-FFF2-40B4-BE49-F238E27FC236}">
              <a16:creationId xmlns:a16="http://schemas.microsoft.com/office/drawing/2014/main" id="{2312B168-8F03-4584-B22E-25C6620054A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AE0C228-70F9-0AD4-0587-0F1822FE0ABA}"/>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教会の過ちに対して、彼（パウロ）が</a:t>
            </a:r>
            <a:br>
              <a:rPr lang="en-US" altLang="ja-JP" b="1" dirty="0"/>
            </a:br>
            <a:r>
              <a:rPr lang="ja-JP" altLang="ja-JP" b="1" dirty="0"/>
              <a:t>どれほど強く反応しているか、</a:t>
            </a:r>
            <a:br>
              <a:rPr lang="en-US" altLang="ja-JP" b="1" dirty="0"/>
            </a:br>
            <a:r>
              <a:rPr lang="ja-JP" altLang="ja-JP" b="1" dirty="0"/>
              <a:t>考えてみましょう！ </a:t>
            </a:r>
            <a:br>
              <a:rPr lang="en-US" altLang="ja-JP" b="1" dirty="0"/>
            </a:br>
            <a:r>
              <a:rPr lang="ja-JP" altLang="ja-JP" b="1" dirty="0"/>
              <a:t>それは、私たちに何を伝えようとして</a:t>
            </a:r>
            <a:br>
              <a:rPr lang="en-US" altLang="ja-JP" b="1" dirty="0"/>
            </a:br>
            <a:r>
              <a:rPr lang="ja-JP" altLang="ja-JP" b="1" dirty="0"/>
              <a:t>いるのでしょうか。</a:t>
            </a:r>
            <a:endParaRPr kumimoji="1" lang="ja-JP" altLang="en-US" b="1" dirty="0"/>
          </a:p>
        </p:txBody>
      </p:sp>
    </p:spTree>
    <p:extLst>
      <p:ext uri="{BB962C8B-B14F-4D97-AF65-F5344CB8AC3E}">
        <p14:creationId xmlns:p14="http://schemas.microsoft.com/office/powerpoint/2010/main" val="1354486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duotone>
              <a:schemeClr val="accent1">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4FA4C89-8AEF-4E42-6050-9C28C25D9172}"/>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B9F579D9-3D7C-6829-7A78-3FB0CEC7216B}"/>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cstate="email">
              <a:duotone>
                <a:prstClr val="black"/>
                <a:schemeClr val="accent1">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1378590A-9F58-E3CE-C8B0-E898C26CEC74}"/>
              </a:ext>
            </a:extLst>
          </p:cNvPr>
          <p:cNvSpPr txBox="1"/>
          <p:nvPr/>
        </p:nvSpPr>
        <p:spPr>
          <a:xfrm>
            <a:off x="0" y="0"/>
            <a:ext cx="12191999" cy="769441"/>
          </a:xfrm>
          <a:prstGeom prst="rect">
            <a:avLst/>
          </a:prstGeom>
          <a:noFill/>
        </p:spPr>
        <p:txBody>
          <a:bodyPr wrap="square">
            <a:spAutoFit/>
            <a:scene3d>
              <a:camera prst="orthographicFront"/>
              <a:lightRig rig="threePt" dir="t"/>
            </a:scene3d>
            <a:sp3d extrusionH="57150" contourW="25400">
              <a:bevelT h="25400" prst="softRound"/>
              <a:contourClr>
                <a:schemeClr val="accent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4400" b="1" i="0" u="none" strike="noStrike" kern="1200" cap="none" spc="300" normalizeH="0" baseline="0" noProof="0" dirty="0">
                <a:ln w="22225">
                  <a:noFill/>
                  <a:prstDash val="solid"/>
                </a:ln>
                <a:solidFill>
                  <a:srgbClr val="2DCADB">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rPr>
              <a:t>福音のために苦しむ</a:t>
            </a:r>
            <a:endParaRPr kumimoji="0" lang="en-US" sz="4400" b="1" i="0" u="none" strike="noStrike" kern="1200" cap="none" spc="300" normalizeH="0" baseline="0" noProof="0" dirty="0">
              <a:ln w="22225">
                <a:noFill/>
                <a:prstDash val="solid"/>
              </a:ln>
              <a:solidFill>
                <a:srgbClr val="2DCADB">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AD72E24C-A5B8-D982-19AB-DB1B1B368CF4}"/>
              </a:ext>
            </a:extLst>
          </p:cNvPr>
          <p:cNvSpPr txBox="1"/>
          <p:nvPr/>
        </p:nvSpPr>
        <p:spPr>
          <a:xfrm>
            <a:off x="537064" y="694181"/>
            <a:ext cx="11512061" cy="707886"/>
          </a:xfrm>
          <a:prstGeom prst="rect">
            <a:avLst/>
          </a:prstGeom>
          <a:noFill/>
        </p:spPr>
        <p:txBody>
          <a:bodyPr wrap="square">
            <a:spAutoFit/>
          </a:bodyPr>
          <a:lstStyle/>
          <a:p>
            <a:pPr lvl="0" algn="ctr">
              <a:defRPr/>
            </a:pPr>
            <a:r>
              <a:rPr lang="ja-JP" altLang="en-US" sz="2000" b="1" dirty="0">
                <a:solidFill>
                  <a:srgbClr val="FBD805">
                    <a:lumMod val="40000"/>
                    <a:lumOff val="60000"/>
                  </a:srgbClr>
                </a:solidFill>
                <a:effectLst>
                  <a:glow rad="127000">
                    <a:srgbClr val="284A2D"/>
                  </a:glow>
                </a:effectLst>
                <a:latin typeface="+mn-ea"/>
              </a:rPr>
              <a:t>彼らはヘブル人なのか。わたしもそうである。彼らはイスラエル人なのか。わたしもそうである。彼らはアブラハムの子孫なのか。わたしもそうである。</a:t>
            </a:r>
            <a:r>
              <a:rPr kumimoji="0" lang="en-US" sz="2000" b="1" i="0" u="none" strike="noStrike" kern="1200" cap="none" spc="0" normalizeH="0" baseline="0" noProof="0" dirty="0">
                <a:ln>
                  <a:noFill/>
                </a:ln>
                <a:solidFill>
                  <a:srgbClr val="FBD805">
                    <a:lumMod val="40000"/>
                    <a:lumOff val="60000"/>
                  </a:srgbClr>
                </a:solidFill>
                <a:effectLst>
                  <a:glow rad="127000">
                    <a:srgbClr val="284A2D"/>
                  </a:glow>
                </a:effectLst>
                <a:uLnTx/>
                <a:uFillTx/>
                <a:latin typeface="+mn-ea"/>
              </a:rPr>
              <a:t>(2 </a:t>
            </a:r>
            <a:r>
              <a:rPr kumimoji="0" lang="ja-JP" altLang="en-US" sz="2000" b="1" i="0" u="none" strike="noStrike" kern="1200" cap="none" spc="0" normalizeH="0" baseline="0" noProof="0" dirty="0">
                <a:ln>
                  <a:noFill/>
                </a:ln>
                <a:solidFill>
                  <a:srgbClr val="FBD805">
                    <a:lumMod val="40000"/>
                    <a:lumOff val="60000"/>
                  </a:srgbClr>
                </a:solidFill>
                <a:effectLst>
                  <a:glow rad="127000">
                    <a:srgbClr val="284A2D"/>
                  </a:glow>
                </a:effectLst>
                <a:uLnTx/>
                <a:uFillTx/>
                <a:latin typeface="+mn-ea"/>
              </a:rPr>
              <a:t>コリント</a:t>
            </a:r>
            <a:r>
              <a:rPr kumimoji="0" lang="en-US" sz="2000" b="1" i="0" u="none" strike="noStrike" kern="1200" cap="none" spc="0" normalizeH="0" baseline="0" noProof="0" dirty="0">
                <a:ln>
                  <a:noFill/>
                </a:ln>
                <a:solidFill>
                  <a:srgbClr val="FBD805">
                    <a:lumMod val="40000"/>
                    <a:lumOff val="60000"/>
                  </a:srgbClr>
                </a:solidFill>
                <a:effectLst>
                  <a:glow rad="127000">
                    <a:srgbClr val="284A2D"/>
                  </a:glow>
                </a:effectLst>
                <a:uLnTx/>
                <a:uFillTx/>
                <a:latin typeface="+mn-ea"/>
              </a:rPr>
              <a:t> 11:22)</a:t>
            </a:r>
          </a:p>
        </p:txBody>
      </p:sp>
      <p:sp>
        <p:nvSpPr>
          <p:cNvPr id="6" name="CuadroTexto 5">
            <a:extLst>
              <a:ext uri="{FF2B5EF4-FFF2-40B4-BE49-F238E27FC236}">
                <a16:creationId xmlns:a16="http://schemas.microsoft.com/office/drawing/2014/main" id="{70CC40CA-8802-BFC0-52A1-836317A45124}"/>
              </a:ext>
            </a:extLst>
          </p:cNvPr>
          <p:cNvSpPr txBox="1"/>
          <p:nvPr/>
        </p:nvSpPr>
        <p:spPr>
          <a:xfrm>
            <a:off x="3896263" y="1451477"/>
            <a:ext cx="8201970" cy="677108"/>
          </a:xfrm>
          <a:prstGeom prst="rect">
            <a:avLst/>
          </a:prstGeom>
          <a:noFill/>
        </p:spPr>
        <p:txBody>
          <a:bodyPr wrap="square" rtlCol="0">
            <a:spAutoFit/>
          </a:bodyPr>
          <a:lstStyle/>
          <a:p>
            <a:pPr lvl="0">
              <a:spcBef>
                <a:spcPts val="600"/>
              </a:spcBef>
              <a:defRPr/>
            </a:pPr>
            <a:r>
              <a:rPr lang="ja-JP" altLang="en-US" sz="1900" b="1" dirty="0">
                <a:solidFill>
                  <a:prstClr val="black"/>
                </a:solidFill>
                <a:latin typeface="+mn-ea"/>
              </a:rPr>
              <a:t>パウロと偽教師​​たちの間には、どのような共通点があったのでしょうか。彼らは皆、キリスト教に改宗したユダヤ人でした（</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11:22</a:t>
            </a:r>
            <a:r>
              <a:rPr lang="ja-JP" altLang="en-US" sz="1900" b="1" dirty="0">
                <a:solidFill>
                  <a:prstClr val="black"/>
                </a:solidFill>
                <a:latin typeface="+mn-ea"/>
              </a:rPr>
              <a:t>）。</a:t>
            </a:r>
            <a:endParaRPr kumimoji="0" lang="en-US" sz="1900" b="1" i="0" u="none" strike="noStrike" kern="1200" cap="none" spc="0" normalizeH="0" baseline="0" noProof="0" dirty="0">
              <a:ln>
                <a:noFill/>
              </a:ln>
              <a:solidFill>
                <a:prstClr val="black"/>
              </a:solidFill>
              <a:effectLst/>
              <a:uLnTx/>
              <a:uFillTx/>
              <a:latin typeface="+mn-ea"/>
            </a:endParaRPr>
          </a:p>
        </p:txBody>
      </p:sp>
      <p:pic>
        <p:nvPicPr>
          <p:cNvPr id="4" name="Imagen 3">
            <a:extLst>
              <a:ext uri="{FF2B5EF4-FFF2-40B4-BE49-F238E27FC236}">
                <a16:creationId xmlns:a16="http://schemas.microsoft.com/office/drawing/2014/main" id="{50257D89-DB2F-9E07-69CF-133DE4686A3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245803" y="4576414"/>
            <a:ext cx="2803322" cy="2185327"/>
          </a:xfrm>
          <a:prstGeom prst="roundRect">
            <a:avLst>
              <a:gd name="adj" fmla="val 0"/>
            </a:avLst>
          </a:prstGeom>
          <a:solidFill>
            <a:srgbClr val="FFFFFF"/>
          </a:solidFill>
          <a:ln w="76200" cap="sq">
            <a:solidFill>
              <a:srgbClr val="326160"/>
            </a:solidFill>
            <a:miter lim="800000"/>
          </a:ln>
          <a:effectLst/>
          <a:scene3d>
            <a:camera prst="orthographicFront"/>
            <a:lightRig rig="threePt" dir="t">
              <a:rot lat="0" lon="0" rev="2700000"/>
            </a:lightRig>
          </a:scene3d>
          <a:sp3d>
            <a:bevelT h="38100"/>
            <a:contourClr>
              <a:srgbClr val="C0C0C0"/>
            </a:contourClr>
          </a:sp3d>
        </p:spPr>
      </p:pic>
      <p:pic>
        <p:nvPicPr>
          <p:cNvPr id="8" name="Imagen 7">
            <a:extLst>
              <a:ext uri="{FF2B5EF4-FFF2-40B4-BE49-F238E27FC236}">
                <a16:creationId xmlns:a16="http://schemas.microsoft.com/office/drawing/2014/main" id="{EE449946-CD57-EFC4-8E66-244FC8AE20B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42876" y="1435271"/>
            <a:ext cx="3671038" cy="4679076"/>
          </a:xfrm>
          <a:prstGeom prst="rect">
            <a:avLst/>
          </a:prstGeom>
          <a:effectLst/>
          <a:scene3d>
            <a:camera prst="orthographicFront"/>
            <a:lightRig rig="threePt" dir="t"/>
          </a:scene3d>
          <a:sp3d>
            <a:bevelT prst="relaxedInset"/>
          </a:sp3d>
        </p:spPr>
      </p:pic>
      <p:sp>
        <p:nvSpPr>
          <p:cNvPr id="10" name="CuadroTexto 9">
            <a:extLst>
              <a:ext uri="{FF2B5EF4-FFF2-40B4-BE49-F238E27FC236}">
                <a16:creationId xmlns:a16="http://schemas.microsoft.com/office/drawing/2014/main" id="{AB57A12E-FCF0-73AB-F017-03053F6A95CF}"/>
              </a:ext>
            </a:extLst>
          </p:cNvPr>
          <p:cNvSpPr txBox="1"/>
          <p:nvPr/>
        </p:nvSpPr>
        <p:spPr>
          <a:xfrm>
            <a:off x="3896263" y="4576415"/>
            <a:ext cx="5267191" cy="1554272"/>
          </a:xfrm>
          <a:prstGeom prst="rect">
            <a:avLst/>
          </a:prstGeom>
          <a:noFill/>
        </p:spPr>
        <p:txBody>
          <a:bodyPr wrap="square">
            <a:spAutoFit/>
          </a:bodyPr>
          <a:lstStyle/>
          <a:p>
            <a:pPr lvl="0">
              <a:spcBef>
                <a:spcPts val="600"/>
              </a:spcBef>
              <a:defRPr/>
            </a:pPr>
            <a:r>
              <a:rPr lang="ja-JP" altLang="en-US" sz="1900" b="1" dirty="0">
                <a:solidFill>
                  <a:prstClr val="black"/>
                </a:solidFill>
              </a:rPr>
              <a:t>パウロの「狂気」はここで終わりを告げます。彼は、キリストのために自分が成し遂げた　　ことを自慢したいかのような印象を与えたく　なかった。彼の真の誇り（栄光）は、キリストが彼のために成し遂げてくださったことだった。</a:t>
            </a:r>
          </a:p>
        </p:txBody>
      </p:sp>
      <p:sp>
        <p:nvSpPr>
          <p:cNvPr id="7" name="CuadroTexto 6">
            <a:extLst>
              <a:ext uri="{FF2B5EF4-FFF2-40B4-BE49-F238E27FC236}">
                <a16:creationId xmlns:a16="http://schemas.microsoft.com/office/drawing/2014/main" id="{0195BE2E-C3D2-6565-35AC-120DF9B5D1C9}"/>
              </a:ext>
            </a:extLst>
          </p:cNvPr>
          <p:cNvSpPr txBox="1"/>
          <p:nvPr/>
        </p:nvSpPr>
        <p:spPr>
          <a:xfrm>
            <a:off x="-1" y="6163478"/>
            <a:ext cx="9163455" cy="677108"/>
          </a:xfrm>
          <a:prstGeom prst="rect">
            <a:avLst/>
          </a:prstGeom>
          <a:noFill/>
        </p:spPr>
        <p:txBody>
          <a:bodyPr wrap="square">
            <a:spAutoFit/>
          </a:bodyPr>
          <a:lstStyle/>
          <a:p>
            <a:pPr lvl="0">
              <a:defRPr/>
            </a:pPr>
            <a:r>
              <a:rPr lang="ja-JP" altLang="en-US" sz="1900" b="1" dirty="0">
                <a:solidFill>
                  <a:prstClr val="black"/>
                </a:solidFill>
                <a:latin typeface="+mn-ea"/>
              </a:rPr>
              <a:t>彼の真の力は、彼をイエスに全面的に依存させることとなった「弱さ」の中に　　ありました（</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11</a:t>
            </a:r>
            <a:r>
              <a:rPr lang="ja-JP" altLang="en-US" sz="1900" b="1" dirty="0">
                <a:solidFill>
                  <a:prstClr val="black"/>
                </a:solidFill>
                <a:latin typeface="+mn-ea"/>
              </a:rPr>
              <a:t>：</a:t>
            </a:r>
            <a:r>
              <a:rPr lang="en-US" altLang="ja-JP" sz="1900" b="1" dirty="0">
                <a:solidFill>
                  <a:prstClr val="black"/>
                </a:solidFill>
                <a:latin typeface="+mn-ea"/>
              </a:rPr>
              <a:t>30-31</a:t>
            </a:r>
            <a:r>
              <a:rPr lang="ja-JP" altLang="en-US" sz="1900" b="1" dirty="0">
                <a:solidFill>
                  <a:prstClr val="black"/>
                </a:solidFill>
                <a:latin typeface="+mn-ea"/>
              </a:rPr>
              <a:t>、</a:t>
            </a:r>
            <a:r>
              <a:rPr lang="en-US" altLang="ja-JP" sz="1900" b="1" dirty="0">
                <a:solidFill>
                  <a:prstClr val="black"/>
                </a:solidFill>
                <a:latin typeface="+mn-ea"/>
              </a:rPr>
              <a:t>12</a:t>
            </a:r>
            <a:r>
              <a:rPr lang="ja-JP" altLang="en-US" sz="1900" b="1" dirty="0">
                <a:solidFill>
                  <a:prstClr val="black"/>
                </a:solidFill>
                <a:latin typeface="+mn-ea"/>
              </a:rPr>
              <a:t>：</a:t>
            </a:r>
            <a:r>
              <a:rPr lang="en-US" altLang="ja-JP" sz="1900" b="1" dirty="0">
                <a:solidFill>
                  <a:prstClr val="black"/>
                </a:solidFill>
                <a:latin typeface="+mn-ea"/>
              </a:rPr>
              <a:t>6-10</a:t>
            </a:r>
            <a:r>
              <a:rPr lang="ja-JP" altLang="en-US" sz="1900" b="1" dirty="0">
                <a:solidFill>
                  <a:prstClr val="black"/>
                </a:solidFill>
                <a:latin typeface="+mn-ea"/>
              </a:rPr>
              <a:t>）。</a:t>
            </a:r>
            <a:endParaRPr kumimoji="0" lang="en-US" sz="1900" b="0" i="0" u="none" strike="noStrike" kern="1200" cap="none" spc="0" normalizeH="0" baseline="0" noProof="0" dirty="0">
              <a:ln>
                <a:noFill/>
              </a:ln>
              <a:solidFill>
                <a:prstClr val="black"/>
              </a:solidFill>
              <a:effectLst/>
              <a:uLnTx/>
              <a:uFillTx/>
              <a:latin typeface="+mn-ea"/>
            </a:endParaRPr>
          </a:p>
        </p:txBody>
      </p:sp>
      <p:sp>
        <p:nvSpPr>
          <p:cNvPr id="9" name="CuadroTexto 8">
            <a:extLst>
              <a:ext uri="{FF2B5EF4-FFF2-40B4-BE49-F238E27FC236}">
                <a16:creationId xmlns:a16="http://schemas.microsoft.com/office/drawing/2014/main" id="{0EFB5F8C-F49B-17A9-955C-985149DD5BB8}"/>
              </a:ext>
            </a:extLst>
          </p:cNvPr>
          <p:cNvSpPr txBox="1"/>
          <p:nvPr/>
        </p:nvSpPr>
        <p:spPr>
          <a:xfrm>
            <a:off x="3896263" y="2144980"/>
            <a:ext cx="8201970" cy="2431435"/>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彼らとパウロの間には、どのような違いがあったのでしょうか。ここで　パウロの「狂気」とも言える言葉が始まります。「彼らはキリストに仕える者なのか。（こんなことを言う私は正気ではない。）私はそれ以上に</a:t>
            </a:r>
            <a:r>
              <a:rPr lang="en-US" altLang="ja-JP" sz="1900" b="1" dirty="0">
                <a:solidFill>
                  <a:prstClr val="black"/>
                </a:solidFill>
                <a:latin typeface="+mn-ea"/>
              </a:rPr>
              <a:t>……</a:t>
            </a:r>
            <a:r>
              <a:rPr lang="ja-JP" altLang="en-US" sz="1900" b="1" dirty="0">
                <a:solidFill>
                  <a:prstClr val="black"/>
                </a:solidFill>
                <a:latin typeface="+mn-ea"/>
              </a:rPr>
              <a:t>」（</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11</a:t>
            </a:r>
            <a:r>
              <a:rPr lang="ja-JP" altLang="en-US" sz="1900" b="1" dirty="0">
                <a:solidFill>
                  <a:prstClr val="black"/>
                </a:solidFill>
                <a:latin typeface="+mn-ea"/>
              </a:rPr>
              <a:t>：</a:t>
            </a:r>
            <a:r>
              <a:rPr lang="en-US" altLang="ja-JP" sz="1900" b="1" dirty="0">
                <a:solidFill>
                  <a:prstClr val="black"/>
                </a:solidFill>
                <a:latin typeface="+mn-ea"/>
              </a:rPr>
              <a:t>23</a:t>
            </a:r>
            <a:r>
              <a:rPr lang="ja-JP" altLang="en-US" sz="1900" b="1" dirty="0">
                <a:solidFill>
                  <a:prstClr val="black"/>
                </a:solidFill>
                <a:latin typeface="+mn-ea"/>
              </a:rPr>
              <a:t>）。もし彼らがキリストのために苦難を受けた　ことを誇ったのなら、パウロにはそれ以上に誇るべき資格がありました。彼は、鞭打たれ、投獄され、死の危険にさらされ、石打ちに遭い、難破し、あらゆる種類の危険に直面し、飢えや渇き、寒さや裸の苦しみを味わい、絶えず諸教会のことを心にかけていたのです（</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11</a:t>
            </a:r>
            <a:r>
              <a:rPr lang="ja-JP" altLang="en-US" sz="1900" b="1" dirty="0">
                <a:solidFill>
                  <a:prstClr val="black"/>
                </a:solidFill>
                <a:latin typeface="+mn-ea"/>
              </a:rPr>
              <a:t>：</a:t>
            </a:r>
            <a:r>
              <a:rPr lang="en-US" altLang="ja-JP" sz="1900" b="1" dirty="0">
                <a:solidFill>
                  <a:prstClr val="black"/>
                </a:solidFill>
                <a:latin typeface="+mn-ea"/>
              </a:rPr>
              <a:t>23</a:t>
            </a:r>
            <a:r>
              <a:rPr lang="ja-JP" altLang="en-US" sz="1900" b="1" dirty="0">
                <a:solidFill>
                  <a:prstClr val="black"/>
                </a:solidFill>
                <a:latin typeface="+mn-ea"/>
              </a:rPr>
              <a:t>ｂ～</a:t>
            </a:r>
            <a:r>
              <a:rPr lang="en-US" altLang="ja-JP" sz="1900" b="1" dirty="0">
                <a:solidFill>
                  <a:prstClr val="black"/>
                </a:solidFill>
                <a:latin typeface="+mn-ea"/>
              </a:rPr>
              <a:t>29</a:t>
            </a:r>
            <a:r>
              <a:rPr lang="ja-JP" altLang="en-US" sz="1900" b="1" dirty="0">
                <a:solidFill>
                  <a:prstClr val="black"/>
                </a:solidFill>
                <a:latin typeface="+mn-ea"/>
              </a:rPr>
              <a:t>）。</a:t>
            </a:r>
            <a:endParaRPr lang="en-US" sz="1900" b="1" dirty="0">
              <a:solidFill>
                <a:prstClr val="black"/>
              </a:solidFill>
              <a:latin typeface="+mn-ea"/>
            </a:endParaRPr>
          </a:p>
        </p:txBody>
      </p:sp>
    </p:spTree>
    <p:extLst>
      <p:ext uri="{BB962C8B-B14F-4D97-AF65-F5344CB8AC3E}">
        <p14:creationId xmlns:p14="http://schemas.microsoft.com/office/powerpoint/2010/main" val="291765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randombar(vertical)">
                                      <p:cBhvr>
                                        <p:cTn id="26" dur="500"/>
                                        <p:tgtEl>
                                          <p:spTgt spid="8"/>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1000" fill="hold"/>
                                        <p:tgtEl>
                                          <p:spTgt spid="4"/>
                                        </p:tgtEl>
                                        <p:attrNameLst>
                                          <p:attrName>ppt_w</p:attrName>
                                        </p:attrNameLst>
                                      </p:cBhvr>
                                      <p:tavLst>
                                        <p:tav tm="0">
                                          <p:val>
                                            <p:fltVal val="0"/>
                                          </p:val>
                                        </p:tav>
                                        <p:tav tm="100000">
                                          <p:val>
                                            <p:strVal val="#ppt_w"/>
                                          </p:val>
                                        </p:tav>
                                      </p:tavLst>
                                    </p:anim>
                                    <p:anim calcmode="lin" valueType="num">
                                      <p:cBhvr>
                                        <p:cTn id="41" dur="1000" fill="hold"/>
                                        <p:tgtEl>
                                          <p:spTgt spid="4"/>
                                        </p:tgtEl>
                                        <p:attrNameLst>
                                          <p:attrName>ppt_h</p:attrName>
                                        </p:attrNameLst>
                                      </p:cBhvr>
                                      <p:tavLst>
                                        <p:tav tm="0">
                                          <p:val>
                                            <p:fltVal val="0"/>
                                          </p:val>
                                        </p:tav>
                                        <p:tav tm="100000">
                                          <p:val>
                                            <p:strVal val="#ppt_h"/>
                                          </p:val>
                                        </p:tav>
                                      </p:tavLst>
                                    </p:anim>
                                    <p:anim calcmode="lin" valueType="num">
                                      <p:cBhvr>
                                        <p:cTn id="42" dur="1000" fill="hold"/>
                                        <p:tgtEl>
                                          <p:spTgt spid="4"/>
                                        </p:tgtEl>
                                        <p:attrNameLst>
                                          <p:attrName>style.rotation</p:attrName>
                                        </p:attrNameLst>
                                      </p:cBhvr>
                                      <p:tavLst>
                                        <p:tav tm="0">
                                          <p:val>
                                            <p:fltVal val="90"/>
                                          </p:val>
                                        </p:tav>
                                        <p:tav tm="100000">
                                          <p:val>
                                            <p:fltVal val="0"/>
                                          </p:val>
                                        </p:tav>
                                      </p:tavLst>
                                    </p:anim>
                                    <p:animEffect transition="in" filter="fade">
                                      <p:cBhvr>
                                        <p:cTn id="43" dur="1000"/>
                                        <p:tgtEl>
                                          <p:spTgt spid="4"/>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a:extLst>
            <a:ext uri="{FF2B5EF4-FFF2-40B4-BE49-F238E27FC236}">
              <a16:creationId xmlns:a16="http://schemas.microsoft.com/office/drawing/2014/main" id="{21A61F87-AADB-03AC-A095-ED4DCF328BD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EA54B47-CD58-7F0D-7B9E-489BB4A65141}"/>
              </a:ext>
            </a:extLst>
          </p:cNvPr>
          <p:cNvSpPr>
            <a:spLocks noGrp="1"/>
          </p:cNvSpPr>
          <p:nvPr>
            <p:ph type="title"/>
          </p:nvPr>
        </p:nvSpPr>
        <p:spPr>
          <a:xfrm>
            <a:off x="808522" y="2766218"/>
            <a:ext cx="10737783" cy="1325563"/>
          </a:xfrm>
        </p:spPr>
        <p:txBody>
          <a:bodyPr>
            <a:normAutofit fontScale="90000"/>
          </a:bodyPr>
          <a:lstStyle/>
          <a:p>
            <a:pPr algn="ctr"/>
            <a:r>
              <a:rPr lang="ja-JP" altLang="ja-JP" b="1" dirty="0"/>
              <a:t>あなたも福音のために苦難に耐えてきましたか。その経験から何を学びましたか。</a:t>
            </a:r>
            <a:br>
              <a:rPr lang="en-US" altLang="ja-JP" b="1" dirty="0"/>
            </a:br>
            <a:r>
              <a:rPr lang="ja-JP" altLang="ja-JP" b="1" dirty="0"/>
              <a:t>パ ウロが苦しみと向き合った姿勢は、</a:t>
            </a:r>
            <a:br>
              <a:rPr lang="en-US" altLang="ja-JP" b="1" dirty="0"/>
            </a:br>
            <a:r>
              <a:rPr lang="ja-JP" altLang="ja-JP" b="1" dirty="0"/>
              <a:t>あなたが自分の苦しみと向き合う上で、</a:t>
            </a:r>
            <a:br>
              <a:rPr lang="en-US" altLang="ja-JP" b="1" dirty="0"/>
            </a:br>
            <a:r>
              <a:rPr lang="ja-JP" altLang="ja-JP" b="1" dirty="0"/>
              <a:t>どのよう に役立ちますか。 </a:t>
            </a:r>
            <a:endParaRPr kumimoji="1" lang="ja-JP" altLang="en-US" b="1" dirty="0"/>
          </a:p>
        </p:txBody>
      </p:sp>
    </p:spTree>
    <p:extLst>
      <p:ext uri="{BB962C8B-B14F-4D97-AF65-F5344CB8AC3E}">
        <p14:creationId xmlns:p14="http://schemas.microsoft.com/office/powerpoint/2010/main" val="1694626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6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C2E1034-B616-1CE2-182E-B6C7387C55A6}"/>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347F1348-D00C-14B1-5C98-958A8F3FC49D}"/>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cstate="email">
              <a:duotone>
                <a:prstClr val="black"/>
                <a:schemeClr val="accent3">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78F184BB-9226-7180-7671-D9A6EF596D26}"/>
              </a:ext>
            </a:extLst>
          </p:cNvPr>
          <p:cNvSpPr txBox="1"/>
          <p:nvPr/>
        </p:nvSpPr>
        <p:spPr>
          <a:xfrm>
            <a:off x="230554" y="-6951"/>
            <a:ext cx="4001477" cy="1446550"/>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4400" b="1" i="0" u="none" strike="noStrike" kern="1200" cap="none" spc="300" normalizeH="0" baseline="0" noProof="0" dirty="0">
                <a:ln/>
                <a:solidFill>
                  <a:srgbClr val="FBD805"/>
                </a:solidFill>
                <a:effectLst>
                  <a:outerShdw blurRad="38100" dist="38100" dir="2700000" algn="tl">
                    <a:srgbClr val="000000">
                      <a:alpha val="43137"/>
                    </a:srgbClr>
                  </a:outerShdw>
                </a:effectLst>
                <a:uLnTx/>
                <a:uFillTx/>
                <a:latin typeface="Aptos" panose="02110004020202020204"/>
                <a:ea typeface="+mn-ea"/>
                <a:cs typeface="+mn-cs"/>
              </a:rPr>
              <a:t>悔い改めない人々への訴え</a:t>
            </a:r>
            <a:endParaRPr kumimoji="0" lang="en-US" sz="4400" b="1" i="0" u="none" strike="noStrike" kern="1200" cap="none" spc="300" normalizeH="0" baseline="0" noProof="0" dirty="0">
              <a:ln/>
              <a:solidFill>
                <a:srgbClr val="FBD805"/>
              </a:solidFill>
              <a:effectLst>
                <a:outerShdw blurRad="38100" dist="38100" dir="2700000" algn="tl">
                  <a:srgbClr val="000000">
                    <a:alpha val="43137"/>
                  </a:srgb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16E75BD2-C025-8C40-B2D1-5987D951BB92}"/>
              </a:ext>
            </a:extLst>
          </p:cNvPr>
          <p:cNvSpPr txBox="1"/>
          <p:nvPr/>
        </p:nvSpPr>
        <p:spPr>
          <a:xfrm>
            <a:off x="4462585" y="107503"/>
            <a:ext cx="7673484" cy="1261884"/>
          </a:xfrm>
          <a:prstGeom prst="rect">
            <a:avLst/>
          </a:prstGeom>
          <a:noFill/>
        </p:spPr>
        <p:txBody>
          <a:bodyPr wrap="square">
            <a:spAutoFit/>
          </a:bodyPr>
          <a:lstStyle/>
          <a:p>
            <a:pPr lvl="0" algn="ctr">
              <a:defRPr/>
            </a:pPr>
            <a:r>
              <a:rPr lang="ja-JP" altLang="en-US" sz="1900" b="1" dirty="0">
                <a:solidFill>
                  <a:srgbClr val="F4642A">
                    <a:lumMod val="40000"/>
                    <a:lumOff val="60000"/>
                  </a:srgbClr>
                </a:solidFill>
                <a:effectLst>
                  <a:glow rad="127000">
                    <a:srgbClr val="284A2D"/>
                  </a:glow>
                </a:effectLst>
                <a:latin typeface="+mn-ea"/>
              </a:rPr>
              <a:t>あなたがたは、はたして信仰があるかどうか、自分を反省し、自分を吟味するがよい。それとも、イエス・キリストがあなたがたのうちにおられることを、悟らないのか。もし悟らなければ、あなたがたは、にせものとして見捨てられる。</a:t>
            </a:r>
            <a:r>
              <a:rPr kumimoji="0" lang="en-US" sz="19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mn-ea"/>
              </a:rPr>
              <a:t>(2 </a:t>
            </a:r>
            <a:r>
              <a:rPr kumimoji="0" lang="ja-JP" altLang="en-US" sz="19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mn-ea"/>
              </a:rPr>
              <a:t>コリント</a:t>
            </a:r>
            <a:r>
              <a:rPr kumimoji="0" lang="en-US" sz="19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mn-ea"/>
              </a:rPr>
              <a:t> 13:5)</a:t>
            </a:r>
          </a:p>
        </p:txBody>
      </p:sp>
      <p:sp>
        <p:nvSpPr>
          <p:cNvPr id="9" name="CuadroTexto 8">
            <a:extLst>
              <a:ext uri="{FF2B5EF4-FFF2-40B4-BE49-F238E27FC236}">
                <a16:creationId xmlns:a16="http://schemas.microsoft.com/office/drawing/2014/main" id="{5AF5D746-ADA7-7235-AF88-577BDBDC0F01}"/>
              </a:ext>
            </a:extLst>
          </p:cNvPr>
          <p:cNvSpPr txBox="1"/>
          <p:nvPr/>
        </p:nvSpPr>
        <p:spPr>
          <a:xfrm>
            <a:off x="-4861" y="1478964"/>
            <a:ext cx="7796799" cy="969496"/>
          </a:xfrm>
          <a:prstGeom prst="rect">
            <a:avLst/>
          </a:prstGeom>
          <a:noFill/>
        </p:spPr>
        <p:txBody>
          <a:bodyPr wrap="square" rtlCol="0">
            <a:spAutoFit/>
          </a:bodyPr>
          <a:lstStyle/>
          <a:p>
            <a:pPr lvl="0">
              <a:spcBef>
                <a:spcPts val="600"/>
              </a:spcBef>
              <a:defRPr/>
            </a:pPr>
            <a:r>
              <a:rPr lang="ja-JP" altLang="en-US" sz="1900" b="1" dirty="0">
                <a:solidFill>
                  <a:prstClr val="black"/>
                </a:solidFill>
                <a:latin typeface="+mn-ea"/>
              </a:rPr>
              <a:t>パウロがコリントを訪問する時が近づいていました。彼はそこで何を目にし、それに対してどのように振る舞うべきだったのでしょうか。（</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13:1-2</a:t>
            </a:r>
            <a:r>
              <a:rPr lang="ja-JP" altLang="en-US" sz="1900" b="1" dirty="0">
                <a:solidFill>
                  <a:prstClr val="black"/>
                </a:solidFill>
                <a:latin typeface="+mn-ea"/>
              </a:rPr>
              <a:t>）</a:t>
            </a:r>
            <a:endParaRPr kumimoji="0" lang="en-US" sz="1900" b="1" i="0" u="none" strike="noStrike" kern="1200" cap="none" spc="0" normalizeH="0" baseline="0" noProof="0" dirty="0">
              <a:ln>
                <a:noFill/>
              </a:ln>
              <a:solidFill>
                <a:prstClr val="black"/>
              </a:solidFill>
              <a:effectLst/>
              <a:uLnTx/>
              <a:uFillTx/>
              <a:latin typeface="+mn-ea"/>
            </a:endParaRPr>
          </a:p>
        </p:txBody>
      </p:sp>
      <p:pic>
        <p:nvPicPr>
          <p:cNvPr id="13" name="Imagen 12">
            <a:extLst>
              <a:ext uri="{FF2B5EF4-FFF2-40B4-BE49-F238E27FC236}">
                <a16:creationId xmlns:a16="http://schemas.microsoft.com/office/drawing/2014/main" id="{15C3B292-A861-62EF-9D31-39EF9951A37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28046" y="1716381"/>
            <a:ext cx="4152089" cy="2335550"/>
          </a:xfrm>
          <a:prstGeom prst="round2DiagRect">
            <a:avLst>
              <a:gd name="adj1" fmla="val 16667"/>
              <a:gd name="adj2" fmla="val 0"/>
            </a:avLst>
          </a:prstGeom>
          <a:ln w="57150" cap="sq">
            <a:solidFill>
              <a:srgbClr val="B36E4E"/>
            </a:solidFill>
            <a:miter lim="800000"/>
          </a:ln>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9E40F02F-2715-17F6-6C5C-B995C49B7701}"/>
              </a:ext>
            </a:extLst>
          </p:cNvPr>
          <p:cNvPicPr>
            <a:picLocks noChangeAspect="1"/>
          </p:cNvPicPr>
          <p:nvPr/>
        </p:nvPicPr>
        <p:blipFill>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tretch>
            <a:fillRect/>
          </a:stretch>
        </p:blipFill>
        <p:spPr>
          <a:xfrm>
            <a:off x="7928046" y="4311755"/>
            <a:ext cx="4152089" cy="2335550"/>
          </a:xfrm>
          <a:prstGeom prst="round2DiagRect">
            <a:avLst>
              <a:gd name="adj1" fmla="val 0"/>
              <a:gd name="adj2" fmla="val 17077"/>
            </a:avLst>
          </a:prstGeom>
          <a:ln w="57150" cap="sq">
            <a:solidFill>
              <a:srgbClr val="3D7245"/>
            </a:solidFill>
            <a:miter lim="800000"/>
          </a:ln>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98F66DF8-E4A9-FDE2-B96A-AC7681B5D8D6}"/>
              </a:ext>
            </a:extLst>
          </p:cNvPr>
          <p:cNvPicPr>
            <a:picLocks noChangeAspect="1"/>
          </p:cNvPicPr>
          <p:nvPr/>
        </p:nvPicPr>
        <p:blipFill rotWithShape="1">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l="2562" r="2562"/>
          <a:stretch>
            <a:fillRect/>
          </a:stretch>
        </p:blipFill>
        <p:spPr>
          <a:xfrm>
            <a:off x="111865" y="2533991"/>
            <a:ext cx="2524328" cy="3302900"/>
          </a:xfrm>
          <a:prstGeom prst="round2DiagRect">
            <a:avLst>
              <a:gd name="adj1" fmla="val 16570"/>
              <a:gd name="adj2" fmla="val 17077"/>
            </a:avLst>
          </a:prstGeom>
          <a:ln w="57150" cap="sq">
            <a:solidFill>
              <a:srgbClr val="F78D63"/>
            </a:solidFill>
            <a:miter lim="800000"/>
          </a:ln>
          <a:effectLst>
            <a:outerShdw blurRad="50800" dist="38100" dir="2700000" algn="tl" rotWithShape="0">
              <a:prstClr val="black">
                <a:alpha val="40000"/>
              </a:prstClr>
            </a:outerShdw>
          </a:effectLst>
        </p:spPr>
      </p:pic>
      <p:sp>
        <p:nvSpPr>
          <p:cNvPr id="19" name="CuadroTexto 18">
            <a:extLst>
              <a:ext uri="{FF2B5EF4-FFF2-40B4-BE49-F238E27FC236}">
                <a16:creationId xmlns:a16="http://schemas.microsoft.com/office/drawing/2014/main" id="{52BC995D-97C0-F47A-7C43-4C655A713C10}"/>
              </a:ext>
            </a:extLst>
          </p:cNvPr>
          <p:cNvSpPr txBox="1"/>
          <p:nvPr/>
        </p:nvSpPr>
        <p:spPr>
          <a:xfrm>
            <a:off x="2782191" y="2299485"/>
            <a:ext cx="5009747" cy="969496"/>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パウロは、悔い改める者を立ち直らせ、頑なな者を罰するために、教会としての懲戒を　断固として行使する覚悟でいた。</a:t>
            </a:r>
            <a:endParaRPr lang="en-US" sz="1900" b="1" dirty="0">
              <a:solidFill>
                <a:prstClr val="black"/>
              </a:solidFill>
              <a:latin typeface="+mn-ea"/>
            </a:endParaRPr>
          </a:p>
        </p:txBody>
      </p:sp>
      <p:sp>
        <p:nvSpPr>
          <p:cNvPr id="21" name="CuadroTexto 20">
            <a:extLst>
              <a:ext uri="{FF2B5EF4-FFF2-40B4-BE49-F238E27FC236}">
                <a16:creationId xmlns:a16="http://schemas.microsoft.com/office/drawing/2014/main" id="{B4094B42-A165-BA7D-8B4A-0F5A8A36CAD1}"/>
              </a:ext>
            </a:extLst>
          </p:cNvPr>
          <p:cNvSpPr txBox="1"/>
          <p:nvPr/>
        </p:nvSpPr>
        <p:spPr>
          <a:xfrm>
            <a:off x="111865" y="6006850"/>
            <a:ext cx="7738356" cy="677108"/>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一方パウロは、彼らが悪を行うのをやめて善を行い、完全な者となるようにと祈った（</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13</a:t>
            </a:r>
            <a:r>
              <a:rPr lang="ja-JP" altLang="en-US" sz="1900" b="1" dirty="0">
                <a:solidFill>
                  <a:prstClr val="black"/>
                </a:solidFill>
                <a:latin typeface="+mn-ea"/>
              </a:rPr>
              <a:t>：</a:t>
            </a:r>
            <a:r>
              <a:rPr lang="en-US" altLang="ja-JP" sz="1900" b="1" dirty="0">
                <a:solidFill>
                  <a:prstClr val="black"/>
                </a:solidFill>
                <a:latin typeface="+mn-ea"/>
              </a:rPr>
              <a:t>7-9</a:t>
            </a:r>
            <a:r>
              <a:rPr lang="ja-JP" altLang="en-US" sz="1900" b="1" dirty="0">
                <a:solidFill>
                  <a:prstClr val="black"/>
                </a:solidFill>
                <a:latin typeface="+mn-ea"/>
              </a:rPr>
              <a:t>）。</a:t>
            </a:r>
            <a:endParaRPr lang="en-US" sz="1900" b="1" dirty="0">
              <a:solidFill>
                <a:prstClr val="black"/>
              </a:solidFill>
              <a:latin typeface="+mn-ea"/>
            </a:endParaRPr>
          </a:p>
        </p:txBody>
      </p:sp>
      <p:sp>
        <p:nvSpPr>
          <p:cNvPr id="4" name="CuadroTexto 3">
            <a:extLst>
              <a:ext uri="{FF2B5EF4-FFF2-40B4-BE49-F238E27FC236}">
                <a16:creationId xmlns:a16="http://schemas.microsoft.com/office/drawing/2014/main" id="{E5B923D3-149F-BC93-8838-E6C206ADE580}"/>
              </a:ext>
            </a:extLst>
          </p:cNvPr>
          <p:cNvSpPr txBox="1"/>
          <p:nvPr/>
        </p:nvSpPr>
        <p:spPr>
          <a:xfrm>
            <a:off x="2840476" y="4951823"/>
            <a:ext cx="5009745" cy="969496"/>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それゆえ、その時が来る前に、</a:t>
            </a:r>
            <a:r>
              <a:rPr lang="ja-JP" altLang="en-US" sz="1900" b="1">
                <a:solidFill>
                  <a:prstClr val="black"/>
                </a:solidFill>
                <a:latin typeface="+mn-ea"/>
              </a:rPr>
              <a:t>コリントの　信徒</a:t>
            </a:r>
            <a:r>
              <a:rPr lang="ja-JP" altLang="en-US" sz="1900" b="1" dirty="0">
                <a:solidFill>
                  <a:prstClr val="black"/>
                </a:solidFill>
                <a:latin typeface="+mn-ea"/>
              </a:rPr>
              <a:t>たちは自らを省み、吟味す</a:t>
            </a:r>
            <a:r>
              <a:rPr lang="ja-JP" altLang="en-US" sz="1900" b="1">
                <a:solidFill>
                  <a:prstClr val="black"/>
                </a:solidFill>
                <a:latin typeface="+mn-ea"/>
              </a:rPr>
              <a:t>べきでした　　</a:t>
            </a:r>
            <a:r>
              <a:rPr lang="ja-JP" altLang="en-US" sz="1900" b="1" dirty="0">
                <a:solidFill>
                  <a:prstClr val="black"/>
                </a:solidFill>
                <a:latin typeface="+mn-ea"/>
              </a:rPr>
              <a:t>（</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13</a:t>
            </a:r>
            <a:r>
              <a:rPr lang="ja-JP" altLang="en-US" sz="1900" b="1" dirty="0">
                <a:solidFill>
                  <a:prstClr val="black"/>
                </a:solidFill>
                <a:latin typeface="+mn-ea"/>
              </a:rPr>
              <a:t>：</a:t>
            </a:r>
            <a:r>
              <a:rPr lang="en-US" altLang="ja-JP" sz="1900" b="1" dirty="0">
                <a:solidFill>
                  <a:prstClr val="black"/>
                </a:solidFill>
                <a:latin typeface="+mn-ea"/>
              </a:rPr>
              <a:t>5</a:t>
            </a:r>
            <a:r>
              <a:rPr lang="ja-JP" altLang="en-US" sz="1900" b="1" dirty="0">
                <a:solidFill>
                  <a:prstClr val="black"/>
                </a:solidFill>
                <a:latin typeface="+mn-ea"/>
              </a:rPr>
              <a:t>）。</a:t>
            </a:r>
            <a:endParaRPr lang="en-US" sz="1900" b="1" dirty="0">
              <a:solidFill>
                <a:prstClr val="black"/>
              </a:solidFill>
              <a:latin typeface="+mn-ea"/>
            </a:endParaRPr>
          </a:p>
        </p:txBody>
      </p:sp>
      <p:sp>
        <p:nvSpPr>
          <p:cNvPr id="7" name="CuadroTexto 6">
            <a:extLst>
              <a:ext uri="{FF2B5EF4-FFF2-40B4-BE49-F238E27FC236}">
                <a16:creationId xmlns:a16="http://schemas.microsoft.com/office/drawing/2014/main" id="{EFF17DB4-5834-BD1C-EE6E-FF1F258F027F}"/>
              </a:ext>
            </a:extLst>
          </p:cNvPr>
          <p:cNvSpPr txBox="1"/>
          <p:nvPr/>
        </p:nvSpPr>
        <p:spPr>
          <a:xfrm>
            <a:off x="2782193" y="3304325"/>
            <a:ext cx="5009745" cy="1554272"/>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彼が恐れていたのは、到着した際に彼らが　争いや様々な罪に陥っているのを目にする　ことでした。彼は、悔い改めない罪人たちのために涙を流さなければならなくなることを恐れていたのです（</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12</a:t>
            </a:r>
            <a:r>
              <a:rPr lang="ja-JP" altLang="en-US" sz="1900" b="1" dirty="0">
                <a:solidFill>
                  <a:prstClr val="black"/>
                </a:solidFill>
                <a:latin typeface="+mn-ea"/>
              </a:rPr>
              <a:t>：</a:t>
            </a:r>
            <a:r>
              <a:rPr lang="en-US" altLang="ja-JP" sz="1900" b="1" dirty="0">
                <a:solidFill>
                  <a:prstClr val="black"/>
                </a:solidFill>
                <a:latin typeface="+mn-ea"/>
              </a:rPr>
              <a:t>20-21</a:t>
            </a:r>
            <a:r>
              <a:rPr lang="ja-JP" altLang="en-US" sz="1900" b="1" dirty="0">
                <a:solidFill>
                  <a:prstClr val="black"/>
                </a:solidFill>
                <a:latin typeface="+mn-ea"/>
              </a:rPr>
              <a:t>）。</a:t>
            </a:r>
            <a:endParaRPr lang="en-US" sz="1900" b="1" dirty="0">
              <a:solidFill>
                <a:prstClr val="black"/>
              </a:solidFill>
              <a:latin typeface="+mn-ea"/>
            </a:endParaRPr>
          </a:p>
        </p:txBody>
      </p:sp>
    </p:spTree>
    <p:extLst>
      <p:ext uri="{BB962C8B-B14F-4D97-AF65-F5344CB8AC3E}">
        <p14:creationId xmlns:p14="http://schemas.microsoft.com/office/powerpoint/2010/main" val="302164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strVal val="#ppt_w*0.70"/>
                                          </p:val>
                                        </p:tav>
                                        <p:tav tm="100000">
                                          <p:val>
                                            <p:strVal val="#ppt_w"/>
                                          </p:val>
                                        </p:tav>
                                      </p:tavLst>
                                    </p:anim>
                                    <p:anim calcmode="lin" valueType="num">
                                      <p:cBhvr>
                                        <p:cTn id="35" dur="1000" fill="hold"/>
                                        <p:tgtEl>
                                          <p:spTgt spid="13"/>
                                        </p:tgtEl>
                                        <p:attrNameLst>
                                          <p:attrName>ppt_h</p:attrName>
                                        </p:attrNameLst>
                                      </p:cBhvr>
                                      <p:tavLst>
                                        <p:tav tm="0">
                                          <p:val>
                                            <p:strVal val="#ppt_h"/>
                                          </p:val>
                                        </p:tav>
                                        <p:tav tm="100000">
                                          <p:val>
                                            <p:strVal val="#ppt_h"/>
                                          </p:val>
                                        </p:tav>
                                      </p:tavLst>
                                    </p:anim>
                                    <p:animEffect transition="in" filter="fade">
                                      <p:cBhvr>
                                        <p:cTn id="36" dur="1000"/>
                                        <p:tgtEl>
                                          <p:spTgt spid="13"/>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42"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barn(outHorizontal)">
                                      <p:cBhvr>
                                        <p:cTn id="45" dur="500"/>
                                        <p:tgtEl>
                                          <p:spTgt spid="17"/>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left)">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ppt_w</p:attrName>
                                        </p:attrNameLst>
                                      </p:cBhvr>
                                      <p:tavLst>
                                        <p:tav tm="0">
                                          <p:val>
                                            <p:strVal val="#ppt_w*0.70"/>
                                          </p:val>
                                        </p:tav>
                                        <p:tav tm="100000">
                                          <p:val>
                                            <p:strVal val="#ppt_w"/>
                                          </p:val>
                                        </p:tav>
                                      </p:tavLst>
                                    </p:anim>
                                    <p:anim calcmode="lin" valueType="num">
                                      <p:cBhvr>
                                        <p:cTn id="60" dur="1000" fill="hold"/>
                                        <p:tgtEl>
                                          <p:spTgt spid="15"/>
                                        </p:tgtEl>
                                        <p:attrNameLst>
                                          <p:attrName>ppt_h</p:attrName>
                                        </p:attrNameLst>
                                      </p:cBhvr>
                                      <p:tavLst>
                                        <p:tav tm="0">
                                          <p:val>
                                            <p:strVal val="#ppt_h"/>
                                          </p:val>
                                        </p:tav>
                                        <p:tav tm="100000">
                                          <p:val>
                                            <p:strVal val="#ppt_h"/>
                                          </p:val>
                                        </p:tav>
                                      </p:tavLst>
                                    </p:anim>
                                    <p:animEffect transition="in" filter="fade">
                                      <p:cBhvr>
                                        <p:cTn id="61" dur="1000"/>
                                        <p:tgtEl>
                                          <p:spTgt spid="15"/>
                                        </p:tgtEl>
                                      </p:cBhvr>
                                    </p:animEffect>
                                  </p:childTnLst>
                                </p:cTn>
                              </p:par>
                            </p:childTnLst>
                          </p:cTn>
                        </p:par>
                        <p:par>
                          <p:cTn id="62" fill="hold">
                            <p:stCondLst>
                              <p:cond delay="1000"/>
                            </p:stCondLst>
                            <p:childTnLst>
                              <p:par>
                                <p:cTn id="63" presetID="22" presetClass="entr" presetSubtype="8" fill="hold" grpId="0" nodeType="after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wipe(left)">
                                      <p:cBhvr>
                                        <p:cTn id="65" dur="500"/>
                                        <p:tgtEl>
                                          <p:spTgt spid="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left)">
                                      <p:cBhvr>
                                        <p:cTn id="7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9" grpId="0"/>
      <p:bldP spid="21" grpId="0"/>
      <p:bldP spid="4"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a:extLst>
            <a:ext uri="{FF2B5EF4-FFF2-40B4-BE49-F238E27FC236}">
              <a16:creationId xmlns:a16="http://schemas.microsoft.com/office/drawing/2014/main" id="{4FFC9C38-AAAF-72A2-F672-166B323D4B6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C2D5552-2ABD-34B8-8D1A-F1FA9E74C4A8}"/>
              </a:ext>
            </a:extLst>
          </p:cNvPr>
          <p:cNvSpPr>
            <a:spLocks noGrp="1"/>
          </p:cNvSpPr>
          <p:nvPr>
            <p:ph type="title"/>
          </p:nvPr>
        </p:nvSpPr>
        <p:spPr>
          <a:xfrm>
            <a:off x="944077" y="2766218"/>
            <a:ext cx="10515600" cy="1325563"/>
          </a:xfrm>
        </p:spPr>
        <p:txBody>
          <a:bodyPr>
            <a:normAutofit fontScale="90000"/>
          </a:bodyPr>
          <a:lstStyle/>
          <a:p>
            <a:pPr algn="ctr"/>
            <a:r>
              <a:rPr lang="ja-JP" altLang="ja-JP" b="1" dirty="0"/>
              <a:t>Ⅱコリント13:5を読んでください。</a:t>
            </a:r>
            <a:br>
              <a:rPr lang="en-US" altLang="ja-JP" b="1" dirty="0"/>
            </a:br>
            <a:r>
              <a:rPr lang="ja-JP" altLang="en-US" sz="900" b="1" dirty="0"/>
              <a:t>　</a:t>
            </a:r>
            <a:br>
              <a:rPr lang="en-US" altLang="ja-JP" b="1" dirty="0"/>
            </a:br>
            <a:r>
              <a:rPr lang="ja-JP" altLang="ja-JP" sz="3100" b="1" dirty="0">
                <a:solidFill>
                  <a:srgbClr val="0070C0"/>
                </a:solidFill>
              </a:rPr>
              <a:t>13:5 信仰を持って生きているかどうか 自分を反省し、自分を吟味しなさい。あ なたがたは自分自身のことが分からない のですか。イエス・キリストがあなたが たの内におられることが。あなたがたが 失格者なら別ですが……。 13:6 わたしたちが失格者でない</a:t>
            </a:r>
            <a:r>
              <a:rPr lang="ja-JP" altLang="en-US" sz="3100" b="1" dirty="0">
                <a:solidFill>
                  <a:srgbClr val="0070C0"/>
                </a:solidFill>
              </a:rPr>
              <a:t>　</a:t>
            </a:r>
            <a:r>
              <a:rPr lang="ja-JP" altLang="ja-JP" sz="3100" b="1" dirty="0">
                <a:solidFill>
                  <a:srgbClr val="0070C0"/>
                </a:solidFill>
              </a:rPr>
              <a:t>ことを、 あなたがたが知るようにと願っていま す。</a:t>
            </a:r>
            <a:br>
              <a:rPr lang="en-US" altLang="ja-JP" sz="3100" b="1" dirty="0">
                <a:solidFill>
                  <a:srgbClr val="0070C0"/>
                </a:solidFill>
              </a:rPr>
            </a:br>
            <a:r>
              <a:rPr lang="ja-JP" altLang="ja-JP" sz="3100" b="1" dirty="0">
                <a:solidFill>
                  <a:srgbClr val="0070C0"/>
                </a:solidFill>
              </a:rPr>
              <a:t> </a:t>
            </a:r>
            <a:br>
              <a:rPr lang="en-US" altLang="ja-JP" sz="3100" b="1" dirty="0">
                <a:solidFill>
                  <a:srgbClr val="0070C0"/>
                </a:solidFill>
              </a:rPr>
            </a:br>
            <a:r>
              <a:rPr lang="ja-JP" altLang="ja-JP" b="1" dirty="0"/>
              <a:t>「信仰をもって生きている」〔口語訳「信仰がある」〕と はどういう意味でしょうか。</a:t>
            </a:r>
            <a:br>
              <a:rPr lang="en-US" altLang="ja-JP" b="1" dirty="0"/>
            </a:br>
            <a:r>
              <a:rPr lang="ja-JP" altLang="ja-JP" b="1" dirty="0"/>
              <a:t>自分が信仰をもって生きている</a:t>
            </a:r>
            <a:br>
              <a:rPr lang="en-US" altLang="ja-JP" b="1" dirty="0"/>
            </a:br>
            <a:r>
              <a:rPr lang="ja-JP" altLang="ja-JP" b="1" dirty="0"/>
              <a:t>（信仰がある）ことを、</a:t>
            </a:r>
            <a:br>
              <a:rPr lang="en-US" altLang="ja-JP" b="1" dirty="0"/>
            </a:br>
            <a:r>
              <a:rPr lang="ja-JP" altLang="ja-JP" b="1" dirty="0"/>
              <a:t>どうすれば知ることができるでしょうか。 </a:t>
            </a:r>
            <a:endParaRPr kumimoji="1" lang="ja-JP" altLang="en-US" b="1" dirty="0"/>
          </a:p>
        </p:txBody>
      </p:sp>
    </p:spTree>
    <p:extLst>
      <p:ext uri="{BB962C8B-B14F-4D97-AF65-F5344CB8AC3E}">
        <p14:creationId xmlns:p14="http://schemas.microsoft.com/office/powerpoint/2010/main" val="2163885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92D8BB1-7856-2EA1-5017-18DCBE604EF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8F5B780-C3A5-14B7-15D6-6DFC7AF59F52}"/>
              </a:ext>
            </a:extLst>
          </p:cNvPr>
          <p:cNvSpPr txBox="1"/>
          <p:nvPr/>
        </p:nvSpPr>
        <p:spPr>
          <a:xfrm>
            <a:off x="1512138" y="548099"/>
            <a:ext cx="9350032" cy="5632311"/>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3000" b="1" i="0" u="none" strike="noStrike" kern="1200" cap="none" spc="0" normalizeH="0" baseline="0" noProof="0" dirty="0">
                <a:ln>
                  <a:noFill/>
                </a:ln>
                <a:solidFill>
                  <a:prstClr val="black"/>
                </a:solidFill>
                <a:effectLst/>
                <a:uLnTx/>
                <a:uFillTx/>
                <a:latin typeface="Constantia" panose="02030602050306030303" pitchFamily="18" charset="0"/>
                <a:ea typeface="游ゴシック" panose="020B0400000000000000" pitchFamily="50" charset="-128"/>
                <a:cs typeface="+mn-cs"/>
              </a:rPr>
              <a:t>「</a:t>
            </a:r>
            <a:r>
              <a:rPr kumimoji="0" lang="ja-JP" altLang="ja-JP"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神の民には、偽りの教師の感化と暗黒の霊の</a:t>
            </a:r>
            <a:r>
              <a:rPr kumimoji="0" lang="ja-JP" altLang="en-US"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欺瞞的な力に対する防壁として、聖書がさし示されている。サタンは、人が聖書の知識を得るのを妨げる</a:t>
            </a:r>
            <a:r>
              <a:rPr kumimoji="0" lang="ja-JP" altLang="en-US"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ためにはあらゆる手段を用いる。なぜなら聖書の</a:t>
            </a:r>
            <a:r>
              <a:rPr kumimoji="0" lang="ja-JP" altLang="en-US"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明白な言葉は彼の欺瞞を暴露するからである。神の</a:t>
            </a:r>
            <a:r>
              <a:rPr kumimoji="0" lang="ja-JP" altLang="en-US"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働きが復興されるたびに悪の君は奮起していっそう</a:t>
            </a:r>
            <a:r>
              <a:rPr kumimoji="0" lang="ja-JP" altLang="en-US"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激しく働く。彼は今やキリストとその信徒たちに</a:t>
            </a:r>
            <a:r>
              <a:rPr kumimoji="0" lang="ja-JP" altLang="en-US"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対する最後の闘争に最大の努力を傾けている。</a:t>
            </a:r>
            <a:r>
              <a:rPr kumimoji="0" lang="en-US" altLang="ja-JP" sz="3000" b="1" i="0" u="none" strike="noStrike" kern="1200" cap="none" spc="0" normalizeH="0" baseline="0" noProof="0" dirty="0">
                <a:ln>
                  <a:noFill/>
                </a:ln>
                <a:solidFill>
                  <a:prstClr val="black"/>
                </a:solidFill>
                <a:effectLst/>
                <a:uLnTx/>
                <a:uFillTx/>
                <a:latin typeface="Constantia" panose="02030602050306030303" pitchFamily="18" charset="0"/>
                <a:ea typeface="游ゴシック" panose="020B0400000000000000" pitchFamily="50" charset="-128"/>
                <a:cs typeface="+mn-cs"/>
              </a:rPr>
              <a:t> […] </a:t>
            </a:r>
            <a:r>
              <a:rPr kumimoji="0" lang="ja-JP" altLang="en-US" sz="3000" b="1" i="0" u="none" strike="noStrike" kern="1200" cap="none" spc="0" normalizeH="0" baseline="0" noProof="0" dirty="0">
                <a:ln>
                  <a:noFill/>
                </a:ln>
                <a:solidFill>
                  <a:prstClr val="black"/>
                </a:solidFill>
                <a:effectLst/>
                <a:uLnTx/>
                <a:uFillTx/>
                <a:latin typeface="Constantia" panose="02030602050306030303" pitchFamily="18" charset="0"/>
                <a:ea typeface="游ゴシック" panose="020B0400000000000000" pitchFamily="50" charset="-128"/>
                <a:cs typeface="+mn-cs"/>
              </a:rPr>
              <a:t>　</a:t>
            </a:r>
            <a:r>
              <a:rPr kumimoji="0" lang="ja-JP" altLang="ja-JP"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偽物があまりにも本物によく似ているために、聖書による以外には両者の見分けは不可能である。すべての</a:t>
            </a:r>
            <a:r>
              <a:rPr kumimoji="0" lang="ja-JP" altLang="en-US"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言説や奇跡は、聖書のあかしによって吟味され</a:t>
            </a:r>
            <a:r>
              <a:rPr kumimoji="0" lang="ja-JP" altLang="en-US"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なければならない</a:t>
            </a:r>
            <a:r>
              <a:rPr kumimoji="0" lang="ja-JP" altLang="en-US" sz="3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a:t>
            </a:r>
            <a:endParaRPr kumimoji="0" lang="en-US" sz="30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endParaRPr>
          </a:p>
        </p:txBody>
      </p:sp>
      <p:sp>
        <p:nvSpPr>
          <p:cNvPr id="4" name="CuadroTexto 3">
            <a:extLst>
              <a:ext uri="{FF2B5EF4-FFF2-40B4-BE49-F238E27FC236}">
                <a16:creationId xmlns:a16="http://schemas.microsoft.com/office/drawing/2014/main" id="{A482F7EF-A024-0652-821A-BE3771BA2D46}"/>
              </a:ext>
            </a:extLst>
          </p:cNvPr>
          <p:cNvSpPr txBox="1"/>
          <p:nvPr/>
        </p:nvSpPr>
        <p:spPr>
          <a:xfrm>
            <a:off x="7609150" y="6081832"/>
            <a:ext cx="3070712"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EGW (</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各時代の大争闘　第</a:t>
            </a:r>
            <a:r>
              <a:rPr kumimoji="0" lang="en-US" altLang="ja-JP" sz="16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37</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章</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255806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EF38F6-F56D-52F5-A0DB-C1FF53AC92C3}"/>
              </a:ext>
            </a:extLst>
          </p:cNvPr>
          <p:cNvSpPr txBox="1"/>
          <p:nvPr/>
        </p:nvSpPr>
        <p:spPr>
          <a:xfrm>
            <a:off x="0" y="197795"/>
            <a:ext cx="6932246" cy="2246769"/>
          </a:xfrm>
          <a:prstGeom prst="rect">
            <a:avLst/>
          </a:prstGeom>
          <a:noFill/>
        </p:spPr>
        <p:txBody>
          <a:bodyPr wrap="square">
            <a:spAutoFit/>
            <a:scene3d>
              <a:camera prst="orthographicFront"/>
              <a:lightRig rig="threePt" dir="t"/>
            </a:scene3d>
            <a:sp3d extrusionH="57150" contourW="25400">
              <a:bevelT w="38100" h="38100"/>
              <a:contourClr>
                <a:srgbClr val="F4DCAC"/>
              </a:contourClr>
            </a:sp3d>
          </a:bodyPr>
          <a:lstStyle/>
          <a:p>
            <a:pPr lvl="0" algn="ctr">
              <a:defRPr/>
            </a:pPr>
            <a:r>
              <a:rPr lang="ja-JP" altLang="en-US" sz="3000" b="1" dirty="0">
                <a:ln w="12700">
                  <a:noFill/>
                  <a:prstDash val="solid"/>
                </a:ln>
                <a:solidFill>
                  <a:srgbClr val="725536"/>
                </a:solidFill>
                <a:effectLst>
                  <a:outerShdw blurRad="38100" dist="38100" dir="2700000" algn="tl">
                    <a:srgbClr val="000000">
                      <a:alpha val="43137"/>
                    </a:srgbClr>
                  </a:outerShdw>
                </a:effectLst>
                <a:latin typeface="Comic Sans MS" panose="030F0702030302020204" pitchFamily="66" charset="0"/>
              </a:rPr>
              <a:t>わたしたちの戦いの武器は、肉のものではなく、神のためには要塞をも破壊するほどの力あるものである。わたしたちはさまざまな議論を破り、　　　　</a:t>
            </a:r>
            <a:r>
              <a:rPr kumimoji="0" lang="en-US" sz="3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(2 </a:t>
            </a:r>
            <a:r>
              <a:rPr kumimoji="0" lang="ja-JP" altLang="en-US" sz="2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コリント</a:t>
            </a:r>
            <a:r>
              <a:rPr kumimoji="0" lang="en-US" sz="2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 10:4, </a:t>
            </a:r>
            <a:r>
              <a:rPr kumimoji="0" lang="ja-JP" altLang="en-US" sz="2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口語訳</a:t>
            </a:r>
            <a:r>
              <a:rPr kumimoji="0" lang="en-US" sz="2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endParaRPr kumimoji="0" lang="en-US" sz="32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6095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EF38F6-F56D-52F5-A0DB-C1FF53AC92C3}"/>
              </a:ext>
            </a:extLst>
          </p:cNvPr>
          <p:cNvSpPr txBox="1"/>
          <p:nvPr/>
        </p:nvSpPr>
        <p:spPr>
          <a:xfrm>
            <a:off x="0" y="197795"/>
            <a:ext cx="6643077" cy="2246769"/>
          </a:xfrm>
          <a:prstGeom prst="rect">
            <a:avLst/>
          </a:prstGeom>
          <a:noFill/>
        </p:spPr>
        <p:txBody>
          <a:bodyPr wrap="square">
            <a:spAutoFit/>
            <a:scene3d>
              <a:camera prst="orthographicFront"/>
              <a:lightRig rig="threePt" dir="t"/>
            </a:scene3d>
            <a:sp3d extrusionH="57150" contourW="25400">
              <a:bevelT w="38100" h="38100"/>
              <a:contourClr>
                <a:srgbClr val="F4DCAC"/>
              </a:contourClr>
            </a:sp3d>
          </a:bodyPr>
          <a:lstStyle/>
          <a:p>
            <a:pPr lvl="0" algn="ctr">
              <a:defRPr/>
            </a:pPr>
            <a:r>
              <a:rPr lang="ja-JP" altLang="en-US" sz="3000" b="1" dirty="0">
                <a:ln w="12700">
                  <a:noFill/>
                  <a:prstDash val="solid"/>
                </a:ln>
                <a:solidFill>
                  <a:srgbClr val="725536"/>
                </a:solidFill>
                <a:effectLst>
                  <a:outerShdw blurRad="38100" dist="38100" dir="2700000" algn="tl">
                    <a:srgbClr val="000000">
                      <a:alpha val="43137"/>
                    </a:srgbClr>
                  </a:outerShdw>
                </a:effectLst>
                <a:latin typeface="Comic Sans MS" panose="030F0702030302020204" pitchFamily="66" charset="0"/>
              </a:rPr>
              <a:t>わたしたちの戦いの武器は肉のものではなく、神に由来する力であって要塞も破壊するに足ります。わたしたちは理屈を打ち破り、　　　　　　</a:t>
            </a:r>
            <a:r>
              <a:rPr kumimoji="0" lang="en-US" sz="3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(2 </a:t>
            </a:r>
            <a:r>
              <a:rPr kumimoji="0" lang="ja-JP" altLang="en-US" sz="2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コリント</a:t>
            </a:r>
            <a:r>
              <a:rPr kumimoji="0" lang="en-US" sz="2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 10:4, </a:t>
            </a:r>
            <a:r>
              <a:rPr kumimoji="0" lang="ja-JP" altLang="en-US" sz="2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新共同訳</a:t>
            </a:r>
            <a:r>
              <a:rPr kumimoji="0" lang="en-US" sz="2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endParaRPr kumimoji="0" lang="en-US" sz="32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97261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DD46BF9-794B-C264-4321-9D5E3F54A78B}"/>
              </a:ext>
            </a:extLst>
          </p:cNvPr>
          <p:cNvSpPr txBox="1"/>
          <p:nvPr/>
        </p:nvSpPr>
        <p:spPr>
          <a:xfrm>
            <a:off x="4123849" y="4093906"/>
            <a:ext cx="7896224" cy="2708434"/>
          </a:xfrm>
          <a:prstGeom prst="rect">
            <a:avLst/>
          </a:prstGeom>
          <a:noFill/>
        </p:spPr>
        <p:txBody>
          <a:bodyPr wrap="square" rtlCol="0">
            <a:spAutoFit/>
            <a:scene3d>
              <a:camera prst="orthographicFront"/>
              <a:lightRig rig="threePt" dir="t"/>
            </a:scene3d>
            <a:sp3d extrusionH="57150">
              <a:bevelT w="38100" h="38100"/>
            </a:sp3d>
          </a:bodyPr>
          <a:lstStyle/>
          <a:p>
            <a:pPr lvl="0">
              <a:spcBef>
                <a:spcPts val="600"/>
              </a:spcBef>
              <a:defRPr/>
            </a:pPr>
            <a:r>
              <a:rPr lang="ja-JP" altLang="en-US" sz="2000" b="1" dirty="0">
                <a:solidFill>
                  <a:srgbClr val="B7101D"/>
                </a:solidFill>
              </a:rPr>
              <a:t>霊的戦い</a:t>
            </a:r>
            <a:r>
              <a:rPr kumimoji="0" lang="en-US" sz="2000" b="1" i="0" u="none" strike="noStrike" kern="1200" cap="none" spc="0" normalizeH="0" baseline="0" noProof="0" dirty="0">
                <a:ln>
                  <a:noFill/>
                </a:ln>
                <a:solidFill>
                  <a:srgbClr val="B7101D"/>
                </a:solidFill>
                <a:effectLst/>
                <a:uLnTx/>
                <a:uFillTx/>
                <a:latin typeface="Aptos" panose="02110004020202020204"/>
                <a:ea typeface="+mn-ea"/>
                <a:cs typeface="+mn-cs"/>
              </a:rPr>
              <a:t>:</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ja-JP" altLang="en-US" sz="2000" b="1" i="0" u="none" strike="noStrike" kern="1200" cap="none" spc="0" normalizeH="0" baseline="0" noProof="0" dirty="0">
                <a:ln>
                  <a:noFill/>
                </a:ln>
                <a:solidFill>
                  <a:prstClr val="black"/>
                </a:solidFill>
                <a:effectLst/>
                <a:uLnTx/>
                <a:uFillTx/>
                <a:latin typeface="Aptos" panose="02110004020202020204"/>
                <a:ea typeface="+mn-ea"/>
                <a:cs typeface="+mn-cs"/>
              </a:rPr>
              <a:t>霊的な戦い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lang="en-US" altLang="ja-JP" sz="2000" b="1" dirty="0">
                <a:solidFill>
                  <a:prstClr val="black"/>
                </a:solidFill>
                <a:latin typeface="Aptos" panose="02110004020202020204"/>
              </a:rPr>
              <a:t>Ⅱ</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ja-JP" altLang="en-US" sz="2000" b="1" i="0" u="none" strike="noStrike" kern="1200" cap="none" spc="0" normalizeH="0" baseline="0" noProof="0" dirty="0">
                <a:ln>
                  <a:noFill/>
                </a:ln>
                <a:solidFill>
                  <a:prstClr val="black"/>
                </a:solidFill>
                <a:effectLst/>
                <a:uLnTx/>
                <a:uFillTx/>
                <a:latin typeface="Aptos" panose="02110004020202020204"/>
                <a:ea typeface="+mn-ea"/>
                <a:cs typeface="+mn-cs"/>
              </a:rPr>
              <a:t>コリント</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10:1-11)</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ja-JP" altLang="en-US" sz="2000" b="1" i="0" u="none" strike="noStrike" kern="1200" cap="none" spc="0" normalizeH="0" baseline="0" noProof="0" dirty="0">
                <a:ln>
                  <a:noFill/>
                </a:ln>
                <a:solidFill>
                  <a:prstClr val="black"/>
                </a:solidFill>
                <a:effectLst/>
                <a:uLnTx/>
                <a:uFillTx/>
                <a:latin typeface="Aptos" panose="02110004020202020204"/>
                <a:ea typeface="+mn-ea"/>
                <a:cs typeface="+mn-cs"/>
              </a:rPr>
              <a:t>主を誇ること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US" altLang="ja-JP" sz="2000" b="1" i="0" u="none" strike="noStrike" kern="1200" cap="none" spc="0" normalizeH="0" baseline="0" noProof="0" dirty="0">
                <a:ln>
                  <a:noFill/>
                </a:ln>
                <a:solidFill>
                  <a:prstClr val="black"/>
                </a:solidFill>
                <a:effectLst/>
                <a:uLnTx/>
                <a:uFillTx/>
                <a:latin typeface="Aptos" panose="02110004020202020204"/>
                <a:ea typeface="+mn-ea"/>
                <a:cs typeface="+mn-cs"/>
              </a:rPr>
              <a:t>Ⅱ</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ja-JP" altLang="en-US" sz="2000" b="1" i="0" u="none" strike="noStrike" kern="1200" cap="none" spc="0" normalizeH="0" baseline="0" noProof="0" dirty="0">
                <a:ln>
                  <a:noFill/>
                </a:ln>
                <a:solidFill>
                  <a:prstClr val="black"/>
                </a:solidFill>
                <a:effectLst/>
                <a:uLnTx/>
                <a:uFillTx/>
                <a:latin typeface="Aptos" panose="02110004020202020204"/>
                <a:ea typeface="+mn-ea"/>
                <a:cs typeface="+mn-cs"/>
              </a:rPr>
              <a:t>コリント</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10:12-18)</a:t>
            </a:r>
          </a:p>
          <a:p>
            <a:pPr lvl="0">
              <a:spcBef>
                <a:spcPts val="600"/>
              </a:spcBef>
              <a:defRPr/>
            </a:pPr>
            <a:r>
              <a:rPr lang="ja-JP" altLang="en-US" sz="2000" b="1" dirty="0">
                <a:solidFill>
                  <a:srgbClr val="0E40AC"/>
                </a:solidFill>
              </a:rPr>
              <a:t>偽りの教師への対処</a:t>
            </a:r>
            <a:r>
              <a:rPr kumimoji="0" lang="en-US" sz="2000" b="1" i="0" u="none" strike="noStrike" kern="1200" cap="none" spc="0" normalizeH="0" baseline="0" noProof="0" dirty="0">
                <a:ln>
                  <a:noFill/>
                </a:ln>
                <a:solidFill>
                  <a:srgbClr val="0E40AC"/>
                </a:solidFill>
                <a:effectLst/>
                <a:uLnTx/>
                <a:uFillTx/>
                <a:latin typeface="Aptos" panose="02110004020202020204"/>
                <a:ea typeface="+mn-ea"/>
                <a:cs typeface="+mn-cs"/>
              </a:rPr>
              <a:t>:</a:t>
            </a:r>
          </a:p>
          <a:p>
            <a:pPr lvl="1">
              <a:spcBef>
                <a:spcPts val="600"/>
              </a:spcBef>
              <a:defRPr/>
            </a:pPr>
            <a:r>
              <a:rPr kumimoji="0" lang="ja-JP" altLang="en-US" sz="2000" b="1" i="0" u="none" strike="noStrike" kern="1200" cap="none" spc="0" normalizeH="0" baseline="0" noProof="0" dirty="0">
                <a:ln>
                  <a:noFill/>
                </a:ln>
                <a:solidFill>
                  <a:prstClr val="black"/>
                </a:solidFill>
                <a:effectLst/>
                <a:uLnTx/>
                <a:uFillTx/>
                <a:latin typeface="Aptos" panose="02110004020202020204"/>
                <a:ea typeface="+mn-ea"/>
                <a:cs typeface="+mn-cs"/>
              </a:rPr>
              <a:t>偽教師を見抜く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US" altLang="ja-JP" sz="2000" b="1" i="0" u="none" strike="noStrike" kern="1200" cap="none" spc="0" normalizeH="0" baseline="0" noProof="0" dirty="0">
                <a:ln>
                  <a:noFill/>
                </a:ln>
                <a:solidFill>
                  <a:prstClr val="black"/>
                </a:solidFill>
                <a:effectLst/>
                <a:uLnTx/>
                <a:uFillTx/>
                <a:latin typeface="Aptos" panose="02110004020202020204"/>
                <a:ea typeface="+mn-ea"/>
                <a:cs typeface="+mn-cs"/>
              </a:rPr>
              <a:t>Ⅱ</a:t>
            </a:r>
            <a:r>
              <a:rPr lang="ja-JP" altLang="en-US" sz="2000" b="1" dirty="0">
                <a:solidFill>
                  <a:prstClr val="black"/>
                </a:solidFill>
              </a:rPr>
              <a:t>コリント</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11:1-15)</a:t>
            </a:r>
          </a:p>
          <a:p>
            <a:pPr lvl="1">
              <a:spcBef>
                <a:spcPts val="600"/>
              </a:spcBef>
              <a:defRPr/>
            </a:pPr>
            <a:r>
              <a:rPr kumimoji="0" lang="ja-JP" altLang="en-US" sz="2000" b="1" i="0" u="none" strike="noStrike" kern="1200" cap="none" spc="0" normalizeH="0" baseline="0" noProof="0" dirty="0">
                <a:ln>
                  <a:noFill/>
                </a:ln>
                <a:solidFill>
                  <a:prstClr val="black"/>
                </a:solidFill>
                <a:effectLst/>
                <a:uLnTx/>
                <a:uFillTx/>
                <a:latin typeface="Aptos" panose="02110004020202020204"/>
                <a:ea typeface="+mn-ea"/>
                <a:cs typeface="+mn-cs"/>
              </a:rPr>
              <a:t>福音のために苦しむ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US" altLang="ja-JP" sz="2000" b="1" i="0" u="none" strike="noStrike" kern="1200" cap="none" spc="0" normalizeH="0" baseline="0" noProof="0" dirty="0">
                <a:ln>
                  <a:noFill/>
                </a:ln>
                <a:solidFill>
                  <a:prstClr val="black"/>
                </a:solidFill>
                <a:effectLst/>
                <a:uLnTx/>
                <a:uFillTx/>
                <a:latin typeface="Aptos" panose="02110004020202020204"/>
                <a:ea typeface="+mn-ea"/>
                <a:cs typeface="+mn-cs"/>
              </a:rPr>
              <a:t>Ⅱ</a:t>
            </a:r>
            <a:r>
              <a:rPr lang="ja-JP" altLang="en-US" sz="2000" b="1" dirty="0">
                <a:solidFill>
                  <a:prstClr val="black"/>
                </a:solidFill>
              </a:rPr>
              <a:t>コリント</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11:16-31)</a:t>
            </a:r>
          </a:p>
          <a:p>
            <a:pPr lvl="1">
              <a:spcBef>
                <a:spcPts val="600"/>
              </a:spcBef>
              <a:defRPr/>
            </a:pPr>
            <a:r>
              <a:rPr kumimoji="0" lang="ja-JP" altLang="en-US" sz="2000" b="1" i="0" u="none" strike="noStrike" kern="1200" cap="none" spc="0" normalizeH="0" baseline="0" noProof="0" dirty="0">
                <a:ln>
                  <a:noFill/>
                </a:ln>
                <a:solidFill>
                  <a:prstClr val="black"/>
                </a:solidFill>
                <a:effectLst/>
                <a:uLnTx/>
                <a:uFillTx/>
                <a:latin typeface="Aptos" panose="02110004020202020204"/>
                <a:ea typeface="+mn-ea"/>
                <a:cs typeface="+mn-cs"/>
              </a:rPr>
              <a:t>悔い改めない人々への訴え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US" altLang="ja-JP" sz="2000" b="1" i="0" u="none" strike="noStrike" kern="1200" cap="none" spc="0" normalizeH="0" baseline="0" noProof="0" dirty="0">
                <a:ln>
                  <a:noFill/>
                </a:ln>
                <a:solidFill>
                  <a:prstClr val="black"/>
                </a:solidFill>
                <a:effectLst/>
                <a:uLnTx/>
                <a:uFillTx/>
                <a:latin typeface="Aptos" panose="02110004020202020204"/>
                <a:ea typeface="+mn-ea"/>
                <a:cs typeface="+mn-cs"/>
              </a:rPr>
              <a:t>Ⅱ</a:t>
            </a:r>
            <a:r>
              <a:rPr lang="ja-JP" altLang="en-US" sz="2000" b="1" dirty="0">
                <a:solidFill>
                  <a:prstClr val="black"/>
                </a:solidFill>
              </a:rPr>
              <a:t>コリント</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12:14-13:10)</a:t>
            </a:r>
          </a:p>
        </p:txBody>
      </p:sp>
      <p:sp>
        <p:nvSpPr>
          <p:cNvPr id="3" name="CuadroTexto 2">
            <a:extLst>
              <a:ext uri="{FF2B5EF4-FFF2-40B4-BE49-F238E27FC236}">
                <a16:creationId xmlns:a16="http://schemas.microsoft.com/office/drawing/2014/main" id="{009C3AF5-6EAA-92C7-8865-8FD7DFF74333}"/>
              </a:ext>
            </a:extLst>
          </p:cNvPr>
          <p:cNvSpPr txBox="1"/>
          <p:nvPr/>
        </p:nvSpPr>
        <p:spPr>
          <a:xfrm>
            <a:off x="156307" y="118017"/>
            <a:ext cx="7369906" cy="1554272"/>
          </a:xfrm>
          <a:prstGeom prst="rect">
            <a:avLst/>
          </a:prstGeom>
          <a:noFill/>
        </p:spPr>
        <p:txBody>
          <a:bodyPr wrap="square" rtlCol="0">
            <a:spAutoFit/>
          </a:bodyPr>
          <a:lstStyle/>
          <a:p>
            <a:pPr lvl="0">
              <a:spcBef>
                <a:spcPts val="600"/>
              </a:spcBef>
              <a:defRPr/>
            </a:pPr>
            <a:r>
              <a:rPr lang="ja-JP" altLang="en-US" sz="1900" b="1" dirty="0">
                <a:solidFill>
                  <a:prstClr val="black"/>
                </a:solidFill>
                <a:latin typeface="+mn-ea"/>
              </a:rPr>
              <a:t>パウロは、すべての教会について常に情報を得ておくことを自分の使命としました。なぜでしょうか。それは、教会が助けを必要としているか、訪問を必要としているか、慰めを必要としているか、あるいは励ましの言葉を必要としているかを知るためでした                                        （</a:t>
            </a:r>
            <a:r>
              <a:rPr lang="en-US" altLang="ja-JP" sz="1900" b="1" dirty="0">
                <a:solidFill>
                  <a:prstClr val="black"/>
                </a:solidFill>
                <a:latin typeface="+mn-ea"/>
              </a:rPr>
              <a:t>Ⅱ</a:t>
            </a:r>
            <a:r>
              <a:rPr lang="ja-JP" altLang="en-US" sz="1900" b="1" dirty="0">
                <a:solidFill>
                  <a:prstClr val="black"/>
                </a:solidFill>
                <a:latin typeface="+mn-ea"/>
              </a:rPr>
              <a:t>コリ</a:t>
            </a:r>
            <a:r>
              <a:rPr lang="en-US" altLang="ja-JP" sz="1900" b="1" dirty="0">
                <a:solidFill>
                  <a:prstClr val="black"/>
                </a:solidFill>
                <a:latin typeface="+mn-ea"/>
              </a:rPr>
              <a:t>11:28</a:t>
            </a:r>
            <a:r>
              <a:rPr lang="ja-JP" altLang="en-US" sz="1900" b="1" dirty="0">
                <a:solidFill>
                  <a:prstClr val="black"/>
                </a:solidFill>
                <a:latin typeface="+mn-ea"/>
              </a:rPr>
              <a:t>）。</a:t>
            </a:r>
          </a:p>
        </p:txBody>
      </p:sp>
      <p:pic>
        <p:nvPicPr>
          <p:cNvPr id="5" name="Imagen 4">
            <a:extLst>
              <a:ext uri="{FF2B5EF4-FFF2-40B4-BE49-F238E27FC236}">
                <a16:creationId xmlns:a16="http://schemas.microsoft.com/office/drawing/2014/main" id="{AD7D0D9F-5277-DBD2-BA1D-DFC35CA8D06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74705" y="216337"/>
            <a:ext cx="4212494" cy="3503188"/>
          </a:xfrm>
          <a:prstGeom prst="rect">
            <a:avLst/>
          </a:prstGeom>
          <a:solidFill>
            <a:srgbClr val="FFFFFF">
              <a:shade val="85000"/>
            </a:srgbClr>
          </a:solidFill>
          <a:ln w="190500" cap="sq">
            <a:solidFill>
              <a:schemeClr val="accent3">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CAEFB7C3-9495-6372-A4D7-3FC84B85D45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304800" y="4267199"/>
            <a:ext cx="3029763" cy="2374463"/>
          </a:xfrm>
          <a:prstGeom prst="rect">
            <a:avLst/>
          </a:prstGeom>
          <a:ln w="88900" cap="sq" cmpd="thickThin">
            <a:solidFill>
              <a:srgbClr val="092A75"/>
            </a:solidFill>
            <a:prstDash val="solid"/>
            <a:miter lim="800000"/>
          </a:ln>
          <a:effectLst>
            <a:innerShdw blurRad="76200">
              <a:srgbClr val="000000"/>
            </a:innerShdw>
          </a:effectLst>
        </p:spPr>
      </p:pic>
      <p:pic>
        <p:nvPicPr>
          <p:cNvPr id="15" name="Imagen 14">
            <a:extLst>
              <a:ext uri="{FF2B5EF4-FFF2-40B4-BE49-F238E27FC236}">
                <a16:creationId xmlns:a16="http://schemas.microsoft.com/office/drawing/2014/main" id="{6D468FDE-7E9C-88EA-5B8C-CB1B4B9112C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3726218" y="4168563"/>
            <a:ext cx="397631" cy="319524"/>
          </a:xfrm>
          <a:prstGeom prst="rect">
            <a:avLst/>
          </a:prstGeom>
        </p:spPr>
      </p:pic>
      <p:pic>
        <p:nvPicPr>
          <p:cNvPr id="25" name="Imagen 24">
            <a:extLst>
              <a:ext uri="{FF2B5EF4-FFF2-40B4-BE49-F238E27FC236}">
                <a16:creationId xmlns:a16="http://schemas.microsoft.com/office/drawing/2014/main" id="{BBFB7045-8462-97E7-5D89-E576C0C31F75}"/>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3726218" y="5325683"/>
            <a:ext cx="397631" cy="319524"/>
          </a:xfrm>
          <a:prstGeom prst="rect">
            <a:avLst/>
          </a:prstGeom>
        </p:spPr>
      </p:pic>
      <p:pic>
        <p:nvPicPr>
          <p:cNvPr id="33" name="Imagen 32">
            <a:extLst>
              <a:ext uri="{FF2B5EF4-FFF2-40B4-BE49-F238E27FC236}">
                <a16:creationId xmlns:a16="http://schemas.microsoft.com/office/drawing/2014/main" id="{E379F395-A757-5893-A878-408C1C42EEE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98001" y="5702558"/>
            <a:ext cx="254214" cy="215083"/>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2EF76D55-E8D8-0D13-A8FE-E549A40AD6F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98001" y="6094534"/>
            <a:ext cx="254214" cy="215083"/>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ADD2664E-BA70-1FB1-F99C-93120EF3374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298001" y="6477397"/>
            <a:ext cx="254214" cy="215083"/>
          </a:xfrm>
          <a:prstGeom prst="rect">
            <a:avLst/>
          </a:prstGeom>
          <a:effectLst>
            <a:outerShdw blurRad="50800" dist="38100" dir="8100000" algn="tr" rotWithShape="0">
              <a:prstClr val="black">
                <a:alpha val="40000"/>
              </a:prstClr>
            </a:outerShdw>
          </a:effectLst>
        </p:spPr>
      </p:pic>
      <p:pic>
        <p:nvPicPr>
          <p:cNvPr id="43" name="Imagen 42">
            <a:extLst>
              <a:ext uri="{FF2B5EF4-FFF2-40B4-BE49-F238E27FC236}">
                <a16:creationId xmlns:a16="http://schemas.microsoft.com/office/drawing/2014/main" id="{EF9D4B9D-418D-2CDA-0DAD-1248FF60B12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298001" y="4564573"/>
            <a:ext cx="254214" cy="215083"/>
          </a:xfrm>
          <a:prstGeom prst="rect">
            <a:avLst/>
          </a:prstGeom>
          <a:effectLst>
            <a:outerShdw blurRad="50800" dist="38100" dir="8100000" algn="tr" rotWithShape="0">
              <a:prstClr val="black">
                <a:alpha val="40000"/>
              </a:prstClr>
            </a:outerShdw>
          </a:effectLst>
        </p:spPr>
      </p:pic>
      <p:pic>
        <p:nvPicPr>
          <p:cNvPr id="47" name="Imagen 46">
            <a:extLst>
              <a:ext uri="{FF2B5EF4-FFF2-40B4-BE49-F238E27FC236}">
                <a16:creationId xmlns:a16="http://schemas.microsoft.com/office/drawing/2014/main" id="{2F1C5BDA-30E9-E113-F776-7E2312E8C875}"/>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298001" y="4937971"/>
            <a:ext cx="254214" cy="215083"/>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BA42D08E-BF43-BFAB-3230-75D84BEBC010}"/>
              </a:ext>
            </a:extLst>
          </p:cNvPr>
          <p:cNvSpPr txBox="1"/>
          <p:nvPr/>
        </p:nvSpPr>
        <p:spPr>
          <a:xfrm>
            <a:off x="171927" y="2614291"/>
            <a:ext cx="7221415" cy="1554272"/>
          </a:xfrm>
          <a:prstGeom prst="rect">
            <a:avLst/>
          </a:prstGeom>
          <a:noFill/>
        </p:spPr>
        <p:txBody>
          <a:bodyPr wrap="square">
            <a:spAutoFit/>
          </a:bodyPr>
          <a:lstStyle/>
          <a:p>
            <a:pPr lvl="0">
              <a:spcBef>
                <a:spcPts val="600"/>
              </a:spcBef>
              <a:defRPr/>
            </a:pPr>
            <a:r>
              <a:rPr lang="ja-JP" altLang="en-US" sz="1900" b="1" dirty="0">
                <a:solidFill>
                  <a:prstClr val="black"/>
                </a:solidFill>
              </a:rPr>
              <a:t>コリントの信徒への第二の手紙の終わりに、パウロはこれらの　偽教師たちに関する問題について触れています。どうすれば彼らを見分けることができるのでしょうか。この霊的な戦いにおいて、どのように彼らと戦えばよいのでしょうか。どうすれば彼らに　打ち勝つことができるのでしょうか。</a:t>
            </a:r>
          </a:p>
        </p:txBody>
      </p:sp>
      <p:sp>
        <p:nvSpPr>
          <p:cNvPr id="9" name="CuadroTexto 8">
            <a:extLst>
              <a:ext uri="{FF2B5EF4-FFF2-40B4-BE49-F238E27FC236}">
                <a16:creationId xmlns:a16="http://schemas.microsoft.com/office/drawing/2014/main" id="{B8B55E42-6DFD-5C3C-BDB6-4A8B87498040}"/>
              </a:ext>
            </a:extLst>
          </p:cNvPr>
          <p:cNvSpPr txBox="1"/>
          <p:nvPr/>
        </p:nvSpPr>
        <p:spPr>
          <a:xfrm>
            <a:off x="171927" y="1672289"/>
            <a:ext cx="7354285" cy="969496"/>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時折、信者たちをつまずかせる偽りの教師たちの存在が彼に　　伝えられることがあった。そのようなことが起きると、使徒は　憤りに満ちた（</a:t>
            </a:r>
            <a:r>
              <a:rPr lang="en-US" altLang="ja-JP" sz="1900" b="1" dirty="0">
                <a:solidFill>
                  <a:prstClr val="black"/>
                </a:solidFill>
                <a:latin typeface="+mn-ea"/>
              </a:rPr>
              <a:t>Ⅱ</a:t>
            </a:r>
            <a:r>
              <a:rPr lang="ja-JP" altLang="en-US" sz="1900" b="1" dirty="0">
                <a:solidFill>
                  <a:prstClr val="black"/>
                </a:solidFill>
                <a:latin typeface="+mn-ea"/>
              </a:rPr>
              <a:t>コリ</a:t>
            </a:r>
            <a:r>
              <a:rPr lang="en-US" altLang="ja-JP" sz="1900" b="1" dirty="0">
                <a:solidFill>
                  <a:prstClr val="black"/>
                </a:solidFill>
                <a:latin typeface="+mn-ea"/>
              </a:rPr>
              <a:t>11:29</a:t>
            </a:r>
            <a:r>
              <a:rPr lang="ja-JP" altLang="en-US" sz="1900" b="1" dirty="0">
                <a:solidFill>
                  <a:prstClr val="black"/>
                </a:solidFill>
                <a:latin typeface="+mn-ea"/>
              </a:rPr>
              <a:t>）。</a:t>
            </a:r>
          </a:p>
        </p:txBody>
      </p:sp>
    </p:spTree>
    <p:extLst>
      <p:ext uri="{BB962C8B-B14F-4D97-AF65-F5344CB8AC3E}">
        <p14:creationId xmlns:p14="http://schemas.microsoft.com/office/powerpoint/2010/main" val="1059590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900" decel="100000" fill="hold"/>
                                        <p:tgtEl>
                                          <p:spTgt spid="7"/>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288"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strVal val="4/3*#ppt_w"/>
                                          </p:val>
                                        </p:tav>
                                        <p:tav tm="100000">
                                          <p:val>
                                            <p:strVal val="#ppt_w"/>
                                          </p:val>
                                        </p:tav>
                                      </p:tavLst>
                                    </p:anim>
                                    <p:anim calcmode="lin" valueType="num">
                                      <p:cBhvr>
                                        <p:cTn id="39" dur="500" fill="hold"/>
                                        <p:tgtEl>
                                          <p:spTgt spid="15"/>
                                        </p:tgtEl>
                                        <p:attrNameLst>
                                          <p:attrName>ppt_h</p:attrName>
                                        </p:attrNameLst>
                                      </p:cBhvr>
                                      <p:tavLst>
                                        <p:tav tm="0">
                                          <p:val>
                                            <p:strVal val="4/3*#ppt_h"/>
                                          </p:val>
                                        </p:tav>
                                        <p:tav tm="100000">
                                          <p:val>
                                            <p:strVal val="#ppt_h"/>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animEffect transition="in" filter="wipe(left)">
                                      <p:cBhvr>
                                        <p:cTn id="43" dur="500"/>
                                        <p:tgtEl>
                                          <p:spTgt spid="2">
                                            <p:txEl>
                                              <p:pRg st="0" end="0"/>
                                            </p:txEl>
                                          </p:spTgt>
                                        </p:tgtEl>
                                      </p:cBhvr>
                                    </p:animEffect>
                                  </p:childTnLst>
                                </p:cTn>
                              </p:par>
                            </p:childTnLst>
                          </p:cTn>
                        </p:par>
                        <p:par>
                          <p:cTn id="44" fill="hold">
                            <p:stCondLst>
                              <p:cond delay="1000"/>
                            </p:stCondLst>
                            <p:childTnLst>
                              <p:par>
                                <p:cTn id="45" presetID="31" presetClass="entr" presetSubtype="0" fill="hold" nodeType="after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p:cTn id="47" dur="500" fill="hold"/>
                                        <p:tgtEl>
                                          <p:spTgt spid="43"/>
                                        </p:tgtEl>
                                        <p:attrNameLst>
                                          <p:attrName>ppt_w</p:attrName>
                                        </p:attrNameLst>
                                      </p:cBhvr>
                                      <p:tavLst>
                                        <p:tav tm="0">
                                          <p:val>
                                            <p:fltVal val="0"/>
                                          </p:val>
                                        </p:tav>
                                        <p:tav tm="100000">
                                          <p:val>
                                            <p:strVal val="#ppt_w"/>
                                          </p:val>
                                        </p:tav>
                                      </p:tavLst>
                                    </p:anim>
                                    <p:anim calcmode="lin" valueType="num">
                                      <p:cBhvr>
                                        <p:cTn id="48" dur="500" fill="hold"/>
                                        <p:tgtEl>
                                          <p:spTgt spid="43"/>
                                        </p:tgtEl>
                                        <p:attrNameLst>
                                          <p:attrName>ppt_h</p:attrName>
                                        </p:attrNameLst>
                                      </p:cBhvr>
                                      <p:tavLst>
                                        <p:tav tm="0">
                                          <p:val>
                                            <p:fltVal val="0"/>
                                          </p:val>
                                        </p:tav>
                                        <p:tav tm="100000">
                                          <p:val>
                                            <p:strVal val="#ppt_h"/>
                                          </p:val>
                                        </p:tav>
                                      </p:tavLst>
                                    </p:anim>
                                    <p:anim calcmode="lin" valueType="num">
                                      <p:cBhvr>
                                        <p:cTn id="49" dur="500" fill="hold"/>
                                        <p:tgtEl>
                                          <p:spTgt spid="43"/>
                                        </p:tgtEl>
                                        <p:attrNameLst>
                                          <p:attrName>style.rotation</p:attrName>
                                        </p:attrNameLst>
                                      </p:cBhvr>
                                      <p:tavLst>
                                        <p:tav tm="0">
                                          <p:val>
                                            <p:fltVal val="90"/>
                                          </p:val>
                                        </p:tav>
                                        <p:tav tm="100000">
                                          <p:val>
                                            <p:fltVal val="0"/>
                                          </p:val>
                                        </p:tav>
                                      </p:tavLst>
                                    </p:anim>
                                    <p:animEffect transition="in" filter="fade">
                                      <p:cBhvr>
                                        <p:cTn id="50" dur="500"/>
                                        <p:tgtEl>
                                          <p:spTgt spid="43"/>
                                        </p:tgtEl>
                                      </p:cBhvr>
                                    </p:animEffect>
                                  </p:childTnLst>
                                </p:cTn>
                              </p:par>
                            </p:childTnLst>
                          </p:cTn>
                        </p:par>
                        <p:par>
                          <p:cTn id="51" fill="hold">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par>
                          <p:cTn id="55" fill="hold">
                            <p:stCondLst>
                              <p:cond delay="2000"/>
                            </p:stCondLst>
                            <p:childTnLst>
                              <p:par>
                                <p:cTn id="56" presetID="31" presetClass="entr" presetSubtype="0" fill="hold" nodeType="afterEffect">
                                  <p:stCondLst>
                                    <p:cond delay="0"/>
                                  </p:stCondLst>
                                  <p:childTnLst>
                                    <p:set>
                                      <p:cBhvr>
                                        <p:cTn id="57" dur="1" fill="hold">
                                          <p:stCondLst>
                                            <p:cond delay="0"/>
                                          </p:stCondLst>
                                        </p:cTn>
                                        <p:tgtEl>
                                          <p:spTgt spid="47"/>
                                        </p:tgtEl>
                                        <p:attrNameLst>
                                          <p:attrName>style.visibility</p:attrName>
                                        </p:attrNameLst>
                                      </p:cBhvr>
                                      <p:to>
                                        <p:strVal val="visible"/>
                                      </p:to>
                                    </p:set>
                                    <p:anim calcmode="lin" valueType="num">
                                      <p:cBhvr>
                                        <p:cTn id="58" dur="500" fill="hold"/>
                                        <p:tgtEl>
                                          <p:spTgt spid="47"/>
                                        </p:tgtEl>
                                        <p:attrNameLst>
                                          <p:attrName>ppt_w</p:attrName>
                                        </p:attrNameLst>
                                      </p:cBhvr>
                                      <p:tavLst>
                                        <p:tav tm="0">
                                          <p:val>
                                            <p:fltVal val="0"/>
                                          </p:val>
                                        </p:tav>
                                        <p:tav tm="100000">
                                          <p:val>
                                            <p:strVal val="#ppt_w"/>
                                          </p:val>
                                        </p:tav>
                                      </p:tavLst>
                                    </p:anim>
                                    <p:anim calcmode="lin" valueType="num">
                                      <p:cBhvr>
                                        <p:cTn id="59" dur="500" fill="hold"/>
                                        <p:tgtEl>
                                          <p:spTgt spid="47"/>
                                        </p:tgtEl>
                                        <p:attrNameLst>
                                          <p:attrName>ppt_h</p:attrName>
                                        </p:attrNameLst>
                                      </p:cBhvr>
                                      <p:tavLst>
                                        <p:tav tm="0">
                                          <p:val>
                                            <p:fltVal val="0"/>
                                          </p:val>
                                        </p:tav>
                                        <p:tav tm="100000">
                                          <p:val>
                                            <p:strVal val="#ppt_h"/>
                                          </p:val>
                                        </p:tav>
                                      </p:tavLst>
                                    </p:anim>
                                    <p:anim calcmode="lin" valueType="num">
                                      <p:cBhvr>
                                        <p:cTn id="60" dur="500" fill="hold"/>
                                        <p:tgtEl>
                                          <p:spTgt spid="47"/>
                                        </p:tgtEl>
                                        <p:attrNameLst>
                                          <p:attrName>style.rotation</p:attrName>
                                        </p:attrNameLst>
                                      </p:cBhvr>
                                      <p:tavLst>
                                        <p:tav tm="0">
                                          <p:val>
                                            <p:fltVal val="90"/>
                                          </p:val>
                                        </p:tav>
                                        <p:tav tm="100000">
                                          <p:val>
                                            <p:fltVal val="0"/>
                                          </p:val>
                                        </p:tav>
                                      </p:tavLst>
                                    </p:anim>
                                    <p:animEffect transition="in" filter="fade">
                                      <p:cBhvr>
                                        <p:cTn id="61" dur="500"/>
                                        <p:tgtEl>
                                          <p:spTgt spid="47"/>
                                        </p:tgtEl>
                                      </p:cBhvr>
                                    </p:animEffect>
                                  </p:childTnLst>
                                </p:cTn>
                              </p:par>
                            </p:childTnLst>
                          </p:cTn>
                        </p:par>
                        <p:par>
                          <p:cTn id="62" fill="hold">
                            <p:stCondLst>
                              <p:cond delay="2500"/>
                            </p:stCondLst>
                            <p:childTnLst>
                              <p:par>
                                <p:cTn id="63" presetID="22" presetClass="entr" presetSubtype="8" fill="hold" grpId="0" nodeType="afterEffect">
                                  <p:stCondLst>
                                    <p:cond delay="0"/>
                                  </p:stCondLst>
                                  <p:childTnLst>
                                    <p:set>
                                      <p:cBhvr>
                                        <p:cTn id="64" dur="1" fill="hold">
                                          <p:stCondLst>
                                            <p:cond delay="0"/>
                                          </p:stCondLst>
                                        </p:cTn>
                                        <p:tgtEl>
                                          <p:spTgt spid="2">
                                            <p:txEl>
                                              <p:pRg st="2" end="2"/>
                                            </p:txEl>
                                          </p:spTgt>
                                        </p:tgtEl>
                                        <p:attrNameLst>
                                          <p:attrName>style.visibility</p:attrName>
                                        </p:attrNameLst>
                                      </p:cBhvr>
                                      <p:to>
                                        <p:strVal val="visible"/>
                                      </p:to>
                                    </p:set>
                                    <p:animEffect transition="in" filter="wipe(left)">
                                      <p:cBhvr>
                                        <p:cTn id="65" dur="500"/>
                                        <p:tgtEl>
                                          <p:spTgt spid="2">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3" presetClass="entr" presetSubtype="288"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p:cTn id="70" dur="500" fill="hold"/>
                                        <p:tgtEl>
                                          <p:spTgt spid="25"/>
                                        </p:tgtEl>
                                        <p:attrNameLst>
                                          <p:attrName>ppt_w</p:attrName>
                                        </p:attrNameLst>
                                      </p:cBhvr>
                                      <p:tavLst>
                                        <p:tav tm="0">
                                          <p:val>
                                            <p:strVal val="4/3*#ppt_w"/>
                                          </p:val>
                                        </p:tav>
                                        <p:tav tm="100000">
                                          <p:val>
                                            <p:strVal val="#ppt_w"/>
                                          </p:val>
                                        </p:tav>
                                      </p:tavLst>
                                    </p:anim>
                                    <p:anim calcmode="lin" valueType="num">
                                      <p:cBhvr>
                                        <p:cTn id="71" dur="500" fill="hold"/>
                                        <p:tgtEl>
                                          <p:spTgt spid="25"/>
                                        </p:tgtEl>
                                        <p:attrNameLst>
                                          <p:attrName>ppt_h</p:attrName>
                                        </p:attrNameLst>
                                      </p:cBhvr>
                                      <p:tavLst>
                                        <p:tav tm="0">
                                          <p:val>
                                            <p:strVal val="4/3*#ppt_h"/>
                                          </p:val>
                                        </p:tav>
                                        <p:tav tm="100000">
                                          <p:val>
                                            <p:strVal val="#ppt_h"/>
                                          </p:val>
                                        </p:tav>
                                      </p:tavLst>
                                    </p:anim>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p:cTn id="79" dur="500" fill="hold"/>
                                        <p:tgtEl>
                                          <p:spTgt spid="33"/>
                                        </p:tgtEl>
                                        <p:attrNameLst>
                                          <p:attrName>ppt_w</p:attrName>
                                        </p:attrNameLst>
                                      </p:cBhvr>
                                      <p:tavLst>
                                        <p:tav tm="0">
                                          <p:val>
                                            <p:fltVal val="0"/>
                                          </p:val>
                                        </p:tav>
                                        <p:tav tm="100000">
                                          <p:val>
                                            <p:strVal val="#ppt_w"/>
                                          </p:val>
                                        </p:tav>
                                      </p:tavLst>
                                    </p:anim>
                                    <p:anim calcmode="lin" valueType="num">
                                      <p:cBhvr>
                                        <p:cTn id="80" dur="500" fill="hold"/>
                                        <p:tgtEl>
                                          <p:spTgt spid="33"/>
                                        </p:tgtEl>
                                        <p:attrNameLst>
                                          <p:attrName>ppt_h</p:attrName>
                                        </p:attrNameLst>
                                      </p:cBhvr>
                                      <p:tavLst>
                                        <p:tav tm="0">
                                          <p:val>
                                            <p:fltVal val="0"/>
                                          </p:val>
                                        </p:tav>
                                        <p:tav tm="100000">
                                          <p:val>
                                            <p:strVal val="#ppt_h"/>
                                          </p:val>
                                        </p:tav>
                                      </p:tavLst>
                                    </p:anim>
                                    <p:anim calcmode="lin" valueType="num">
                                      <p:cBhvr>
                                        <p:cTn id="81" dur="500" fill="hold"/>
                                        <p:tgtEl>
                                          <p:spTgt spid="33"/>
                                        </p:tgtEl>
                                        <p:attrNameLst>
                                          <p:attrName>style.rotation</p:attrName>
                                        </p:attrNameLst>
                                      </p:cBhvr>
                                      <p:tavLst>
                                        <p:tav tm="0">
                                          <p:val>
                                            <p:fltVal val="90"/>
                                          </p:val>
                                        </p:tav>
                                        <p:tav tm="100000">
                                          <p:val>
                                            <p:fltVal val="0"/>
                                          </p:val>
                                        </p:tav>
                                      </p:tavLst>
                                    </p:anim>
                                    <p:animEffect transition="in" filter="fade">
                                      <p:cBhvr>
                                        <p:cTn id="82" dur="500"/>
                                        <p:tgtEl>
                                          <p:spTgt spid="33"/>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37"/>
                                        </p:tgtEl>
                                        <p:attrNameLst>
                                          <p:attrName>style.visibility</p:attrName>
                                        </p:attrNameLst>
                                      </p:cBhvr>
                                      <p:to>
                                        <p:strVal val="visible"/>
                                      </p:to>
                                    </p:set>
                                    <p:anim calcmode="lin" valueType="num">
                                      <p:cBhvr>
                                        <p:cTn id="90" dur="500" fill="hold"/>
                                        <p:tgtEl>
                                          <p:spTgt spid="37"/>
                                        </p:tgtEl>
                                        <p:attrNameLst>
                                          <p:attrName>ppt_w</p:attrName>
                                        </p:attrNameLst>
                                      </p:cBhvr>
                                      <p:tavLst>
                                        <p:tav tm="0">
                                          <p:val>
                                            <p:fltVal val="0"/>
                                          </p:val>
                                        </p:tav>
                                        <p:tav tm="100000">
                                          <p:val>
                                            <p:strVal val="#ppt_w"/>
                                          </p:val>
                                        </p:tav>
                                      </p:tavLst>
                                    </p:anim>
                                    <p:anim calcmode="lin" valueType="num">
                                      <p:cBhvr>
                                        <p:cTn id="91" dur="500" fill="hold"/>
                                        <p:tgtEl>
                                          <p:spTgt spid="37"/>
                                        </p:tgtEl>
                                        <p:attrNameLst>
                                          <p:attrName>ppt_h</p:attrName>
                                        </p:attrNameLst>
                                      </p:cBhvr>
                                      <p:tavLst>
                                        <p:tav tm="0">
                                          <p:val>
                                            <p:fltVal val="0"/>
                                          </p:val>
                                        </p:tav>
                                        <p:tav tm="100000">
                                          <p:val>
                                            <p:strVal val="#ppt_h"/>
                                          </p:val>
                                        </p:tav>
                                      </p:tavLst>
                                    </p:anim>
                                    <p:anim calcmode="lin" valueType="num">
                                      <p:cBhvr>
                                        <p:cTn id="92" dur="500" fill="hold"/>
                                        <p:tgtEl>
                                          <p:spTgt spid="37"/>
                                        </p:tgtEl>
                                        <p:attrNameLst>
                                          <p:attrName>style.rotation</p:attrName>
                                        </p:attrNameLst>
                                      </p:cBhvr>
                                      <p:tavLst>
                                        <p:tav tm="0">
                                          <p:val>
                                            <p:fltVal val="90"/>
                                          </p:val>
                                        </p:tav>
                                        <p:tav tm="100000">
                                          <p:val>
                                            <p:fltVal val="0"/>
                                          </p:val>
                                        </p:tav>
                                      </p:tavLst>
                                    </p:anim>
                                    <p:animEffect transition="in" filter="fade">
                                      <p:cBhvr>
                                        <p:cTn id="93" dur="500"/>
                                        <p:tgtEl>
                                          <p:spTgt spid="37"/>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par>
                          <p:cTn id="98" fill="hold">
                            <p:stCondLst>
                              <p:cond delay="3000"/>
                            </p:stCondLst>
                            <p:childTnLst>
                              <p:par>
                                <p:cTn id="99" presetID="31" presetClass="entr" presetSubtype="0" fill="hold" nodeType="afterEffect">
                                  <p:stCondLst>
                                    <p:cond delay="0"/>
                                  </p:stCondLst>
                                  <p:childTnLst>
                                    <p:set>
                                      <p:cBhvr>
                                        <p:cTn id="100" dur="1" fill="hold">
                                          <p:stCondLst>
                                            <p:cond delay="0"/>
                                          </p:stCondLst>
                                        </p:cTn>
                                        <p:tgtEl>
                                          <p:spTgt spid="41"/>
                                        </p:tgtEl>
                                        <p:attrNameLst>
                                          <p:attrName>style.visibility</p:attrName>
                                        </p:attrNameLst>
                                      </p:cBhvr>
                                      <p:to>
                                        <p:strVal val="visible"/>
                                      </p:to>
                                    </p:set>
                                    <p:anim calcmode="lin" valueType="num">
                                      <p:cBhvr>
                                        <p:cTn id="101" dur="500" fill="hold"/>
                                        <p:tgtEl>
                                          <p:spTgt spid="41"/>
                                        </p:tgtEl>
                                        <p:attrNameLst>
                                          <p:attrName>ppt_w</p:attrName>
                                        </p:attrNameLst>
                                      </p:cBhvr>
                                      <p:tavLst>
                                        <p:tav tm="0">
                                          <p:val>
                                            <p:fltVal val="0"/>
                                          </p:val>
                                        </p:tav>
                                        <p:tav tm="100000">
                                          <p:val>
                                            <p:strVal val="#ppt_w"/>
                                          </p:val>
                                        </p:tav>
                                      </p:tavLst>
                                    </p:anim>
                                    <p:anim calcmode="lin" valueType="num">
                                      <p:cBhvr>
                                        <p:cTn id="102" dur="500" fill="hold"/>
                                        <p:tgtEl>
                                          <p:spTgt spid="41"/>
                                        </p:tgtEl>
                                        <p:attrNameLst>
                                          <p:attrName>ppt_h</p:attrName>
                                        </p:attrNameLst>
                                      </p:cBhvr>
                                      <p:tavLst>
                                        <p:tav tm="0">
                                          <p:val>
                                            <p:fltVal val="0"/>
                                          </p:val>
                                        </p:tav>
                                        <p:tav tm="100000">
                                          <p:val>
                                            <p:strVal val="#ppt_h"/>
                                          </p:val>
                                        </p:tav>
                                      </p:tavLst>
                                    </p:anim>
                                    <p:anim calcmode="lin" valueType="num">
                                      <p:cBhvr>
                                        <p:cTn id="103" dur="500" fill="hold"/>
                                        <p:tgtEl>
                                          <p:spTgt spid="41"/>
                                        </p:tgtEl>
                                        <p:attrNameLst>
                                          <p:attrName>style.rotation</p:attrName>
                                        </p:attrNameLst>
                                      </p:cBhvr>
                                      <p:tavLst>
                                        <p:tav tm="0">
                                          <p:val>
                                            <p:fltVal val="90"/>
                                          </p:val>
                                        </p:tav>
                                        <p:tav tm="100000">
                                          <p:val>
                                            <p:fltVal val="0"/>
                                          </p:val>
                                        </p:tav>
                                      </p:tavLst>
                                    </p:anim>
                                    <p:animEffect transition="in" filter="fade">
                                      <p:cBhvr>
                                        <p:cTn id="104" dur="500"/>
                                        <p:tgtEl>
                                          <p:spTgt spid="41"/>
                                        </p:tgtEl>
                                      </p:cBhvr>
                                    </p:animEffect>
                                  </p:childTnLst>
                                </p:cTn>
                              </p:par>
                            </p:childTnLst>
                          </p:cTn>
                        </p:par>
                        <p:par>
                          <p:cTn id="105" fill="hold">
                            <p:stCondLst>
                              <p:cond delay="3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2B83D52-DB68-0B7F-4104-CB380543A9E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7574706" y="502920"/>
            <a:ext cx="4389120" cy="5852160"/>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18895131-D436-8349-72A9-17C30C44EAB6}"/>
              </a:ext>
            </a:extLst>
          </p:cNvPr>
          <p:cNvSpPr txBox="1"/>
          <p:nvPr/>
        </p:nvSpPr>
        <p:spPr>
          <a:xfrm>
            <a:off x="120073" y="2813708"/>
            <a:ext cx="7574705" cy="1446550"/>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8800" b="1" i="0" u="none" strike="noStrike" kern="1200" cap="none" spc="0" normalizeH="0" baseline="0" noProof="0" dirty="0">
                <a:ln/>
                <a:solidFill>
                  <a:srgbClr val="9722AA"/>
                </a:solidFill>
                <a:effectLst/>
                <a:uLnTx/>
                <a:uFillTx/>
                <a:latin typeface="Aptos" panose="02110004020202020204"/>
                <a:ea typeface="+mn-ea"/>
                <a:cs typeface="+mn-cs"/>
              </a:rPr>
              <a:t>霊的闘い</a:t>
            </a:r>
            <a:endParaRPr kumimoji="0" lang="en-US" sz="8800" b="1" i="0" u="none" strike="noStrike" kern="1200" cap="none" spc="0" normalizeH="0" baseline="0" noProof="0" dirty="0">
              <a:ln/>
              <a:solidFill>
                <a:srgbClr val="9722AA"/>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34626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951B6ABD-71EA-3AE3-63D9-69970A24E5B9}"/>
              </a:ext>
            </a:extLst>
          </p:cNvPr>
          <p:cNvSpPr>
            <a:spLocks noGrp="1" noRot="1" noMove="1" noResize="1" noEditPoints="1" noAdjustHandles="1" noChangeArrowheads="1" noChangeShapeType="1"/>
          </p:cNvSpPr>
          <p:nvPr/>
        </p:nvSpPr>
        <p:spPr>
          <a:xfrm>
            <a:off x="0" y="0"/>
            <a:ext cx="12192000" cy="1613118"/>
          </a:xfrm>
          <a:prstGeom prst="rect">
            <a:avLst/>
          </a:prstGeom>
          <a:blipFill dpi="0" rotWithShape="1">
            <a:blip r:embed="rId5" cstate="email">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A8BFC9F7-699D-A3A7-C575-E4DD1EE7214F}"/>
              </a:ext>
            </a:extLst>
          </p:cNvPr>
          <p:cNvSpPr txBox="1"/>
          <p:nvPr/>
        </p:nvSpPr>
        <p:spPr>
          <a:xfrm>
            <a:off x="1374658" y="0"/>
            <a:ext cx="9442967"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4400" b="1" spc="300" noProof="0" dirty="0">
                <a:ln w="10160">
                  <a:solidFill>
                    <a:srgbClr val="C953DD"/>
                  </a:solidFill>
                  <a:prstDash val="solid"/>
                </a:ln>
                <a:solidFill>
                  <a:srgbClr val="FFFFFF"/>
                </a:solidFill>
                <a:effectLst>
                  <a:outerShdw blurRad="38100" dist="22860" dir="5400000" algn="tl" rotWithShape="0">
                    <a:srgbClr val="000000">
                      <a:alpha val="76000"/>
                    </a:srgbClr>
                  </a:outerShdw>
                </a:effectLst>
                <a:latin typeface="Aptos" panose="02110004020202020204"/>
              </a:rPr>
              <a:t>霊的な戦い</a:t>
            </a:r>
            <a:endParaRPr kumimoji="0" lang="en-US" sz="4400" b="1" i="0" u="none" strike="noStrike" kern="1200" cap="none" spc="300" normalizeH="0" baseline="0" noProof="0" dirty="0">
              <a:ln w="10160">
                <a:solidFill>
                  <a:srgbClr val="C953DD"/>
                </a:solidFill>
                <a:prstDash val="solid"/>
              </a:ln>
              <a:solidFill>
                <a:srgbClr val="FFFFFF"/>
              </a:solidFill>
              <a:effectLst>
                <a:outerShdw blurRad="38100" dist="22860" dir="5400000" algn="tl" rotWithShape="0">
                  <a:srgbClr val="000000">
                    <a:alpha val="76000"/>
                  </a:srgb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E03311FF-6BDC-180C-0DAF-42E82ED22DD1}"/>
              </a:ext>
            </a:extLst>
          </p:cNvPr>
          <p:cNvSpPr txBox="1"/>
          <p:nvPr/>
        </p:nvSpPr>
        <p:spPr>
          <a:xfrm>
            <a:off x="1477108" y="812967"/>
            <a:ext cx="9261230" cy="677108"/>
          </a:xfrm>
          <a:prstGeom prst="rect">
            <a:avLst/>
          </a:prstGeom>
          <a:solidFill>
            <a:schemeClr val="accent4">
              <a:lumMod val="20000"/>
              <a:lumOff val="80000"/>
            </a:schemeClr>
          </a:solidFill>
          <a:ln w="19050"/>
        </p:spPr>
        <p:style>
          <a:lnRef idx="1">
            <a:schemeClr val="accent4"/>
          </a:lnRef>
          <a:fillRef idx="2">
            <a:schemeClr val="accent4"/>
          </a:fillRef>
          <a:effectRef idx="1">
            <a:schemeClr val="accent4"/>
          </a:effectRef>
          <a:fontRef idx="minor">
            <a:schemeClr val="dk1"/>
          </a:fontRef>
        </p:style>
        <p:txBody>
          <a:bodyPr wrap="square">
            <a:spAutoFit/>
          </a:bodyPr>
          <a:lstStyle/>
          <a:p>
            <a:pPr lvl="0" algn="ctr">
              <a:defRPr/>
            </a:pPr>
            <a:r>
              <a:rPr lang="ja-JP" altLang="en-US" sz="1900" b="1" dirty="0">
                <a:solidFill>
                  <a:srgbClr val="C953DD">
                    <a:lumMod val="50000"/>
                  </a:srgbClr>
                </a:solidFill>
                <a:latin typeface="+mn-ea"/>
              </a:rPr>
              <a:t>わたしたちの戦いの武器は、肉のものではなく、神のためには要塞をも破壊する　ほどの力あるものである。わたしたちはさまざまな議論を破り、</a:t>
            </a:r>
            <a:r>
              <a:rPr kumimoji="0" lang="en-US" sz="1900" b="1" i="0" u="none" strike="noStrike" kern="1200" cap="none" spc="0" normalizeH="0" baseline="0" noProof="0" dirty="0">
                <a:ln>
                  <a:noFill/>
                </a:ln>
                <a:solidFill>
                  <a:srgbClr val="C953DD">
                    <a:lumMod val="50000"/>
                  </a:srgbClr>
                </a:solidFill>
                <a:effectLst/>
                <a:uLnTx/>
                <a:uFillTx/>
                <a:latin typeface="+mn-ea"/>
              </a:rPr>
              <a:t> (</a:t>
            </a:r>
            <a:r>
              <a:rPr kumimoji="0" lang="en-US" altLang="ja-JP" sz="1900" b="1" i="0" u="none" strike="noStrike" kern="1200" cap="none" spc="0" normalizeH="0" baseline="0" noProof="0" dirty="0">
                <a:ln>
                  <a:noFill/>
                </a:ln>
                <a:solidFill>
                  <a:srgbClr val="C953DD">
                    <a:lumMod val="50000"/>
                  </a:srgbClr>
                </a:solidFill>
                <a:effectLst/>
                <a:uLnTx/>
                <a:uFillTx/>
                <a:latin typeface="+mn-ea"/>
              </a:rPr>
              <a:t>Ⅱ</a:t>
            </a:r>
            <a:r>
              <a:rPr kumimoji="0" lang="en-US" sz="1900" b="1" i="0" u="none" strike="noStrike" kern="1200" cap="none" spc="0" normalizeH="0" baseline="0" noProof="0" dirty="0">
                <a:ln>
                  <a:noFill/>
                </a:ln>
                <a:solidFill>
                  <a:srgbClr val="C953DD">
                    <a:lumMod val="50000"/>
                  </a:srgbClr>
                </a:solidFill>
                <a:effectLst/>
                <a:uLnTx/>
                <a:uFillTx/>
                <a:latin typeface="+mn-ea"/>
              </a:rPr>
              <a:t> </a:t>
            </a:r>
            <a:r>
              <a:rPr kumimoji="0" lang="ja-JP" altLang="en-US" sz="1900" b="1" i="0" u="none" strike="noStrike" kern="1200" cap="none" spc="0" normalizeH="0" baseline="0" noProof="0" dirty="0">
                <a:ln>
                  <a:noFill/>
                </a:ln>
                <a:solidFill>
                  <a:srgbClr val="C953DD">
                    <a:lumMod val="50000"/>
                  </a:srgbClr>
                </a:solidFill>
                <a:effectLst/>
                <a:uLnTx/>
                <a:uFillTx/>
                <a:latin typeface="+mn-ea"/>
              </a:rPr>
              <a:t>コリント</a:t>
            </a:r>
            <a:r>
              <a:rPr kumimoji="0" lang="en-US" sz="1900" b="1" i="0" u="none" strike="noStrike" kern="1200" cap="none" spc="0" normalizeH="0" baseline="0" noProof="0" dirty="0">
                <a:ln>
                  <a:noFill/>
                </a:ln>
                <a:solidFill>
                  <a:srgbClr val="C953DD">
                    <a:lumMod val="50000"/>
                  </a:srgbClr>
                </a:solidFill>
                <a:effectLst/>
                <a:uLnTx/>
                <a:uFillTx/>
                <a:latin typeface="+mn-ea"/>
              </a:rPr>
              <a:t> 10:4)</a:t>
            </a:r>
          </a:p>
        </p:txBody>
      </p:sp>
      <p:sp>
        <p:nvSpPr>
          <p:cNvPr id="6" name="CuadroTexto 5">
            <a:extLst>
              <a:ext uri="{FF2B5EF4-FFF2-40B4-BE49-F238E27FC236}">
                <a16:creationId xmlns:a16="http://schemas.microsoft.com/office/drawing/2014/main" id="{4EBFE470-AD3D-D929-3C34-95C149DBA24C}"/>
              </a:ext>
            </a:extLst>
          </p:cNvPr>
          <p:cNvSpPr txBox="1"/>
          <p:nvPr/>
        </p:nvSpPr>
        <p:spPr>
          <a:xfrm>
            <a:off x="50537" y="1696402"/>
            <a:ext cx="7989755" cy="677108"/>
          </a:xfrm>
          <a:prstGeom prst="rect">
            <a:avLst/>
          </a:prstGeom>
          <a:noFill/>
        </p:spPr>
        <p:txBody>
          <a:bodyPr wrap="square" rtlCol="0">
            <a:spAutoFit/>
          </a:bodyPr>
          <a:lstStyle/>
          <a:p>
            <a:pPr lvl="0">
              <a:spcBef>
                <a:spcPts val="600"/>
              </a:spcBef>
              <a:defRPr/>
            </a:pPr>
            <a:r>
              <a:rPr lang="ja-JP" altLang="en-US" sz="1900" b="1" dirty="0">
                <a:solidFill>
                  <a:prstClr val="black"/>
                </a:solidFill>
                <a:latin typeface="+mn-ea"/>
              </a:rPr>
              <a:t>パウロは、手紙の中では厳しい口調で語っていたにもかかわらず、実際に会うと臆病で不器用だと非難されていた（</a:t>
            </a:r>
            <a:r>
              <a:rPr lang="en-US" altLang="ja-JP" sz="1900" b="1" dirty="0">
                <a:solidFill>
                  <a:prstClr val="black"/>
                </a:solidFill>
                <a:latin typeface="+mn-ea"/>
              </a:rPr>
              <a:t>Ⅱ</a:t>
            </a:r>
            <a:r>
              <a:rPr lang="ja-JP" altLang="en-US" sz="1900" b="1" dirty="0">
                <a:solidFill>
                  <a:prstClr val="black"/>
                </a:solidFill>
                <a:latin typeface="+mn-ea"/>
              </a:rPr>
              <a:t>コリ</a:t>
            </a:r>
            <a:r>
              <a:rPr lang="en-US" altLang="ja-JP" sz="1900" b="1" dirty="0">
                <a:solidFill>
                  <a:prstClr val="black"/>
                </a:solidFill>
                <a:latin typeface="+mn-ea"/>
              </a:rPr>
              <a:t>10:10</a:t>
            </a:r>
            <a:r>
              <a:rPr lang="ja-JP" altLang="en-US" sz="1900" b="1" dirty="0">
                <a:solidFill>
                  <a:prstClr val="black"/>
                </a:solidFill>
                <a:latin typeface="+mn-ea"/>
              </a:rPr>
              <a:t>）。</a:t>
            </a:r>
          </a:p>
        </p:txBody>
      </p:sp>
      <p:pic>
        <p:nvPicPr>
          <p:cNvPr id="4" name="Imagen 3">
            <a:extLst>
              <a:ext uri="{FF2B5EF4-FFF2-40B4-BE49-F238E27FC236}">
                <a16:creationId xmlns:a16="http://schemas.microsoft.com/office/drawing/2014/main" id="{0F1DC871-7277-EBD7-3B44-8F41ADC7310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251031" y="1718294"/>
            <a:ext cx="3794630" cy="5029027"/>
          </a:xfrm>
          <a:prstGeom prst="snip2DiagRect">
            <a:avLst>
              <a:gd name="adj1" fmla="val 12561"/>
              <a:gd name="adj2" fmla="val 12822"/>
            </a:avLst>
          </a:prstGeom>
          <a:solidFill>
            <a:srgbClr val="FFFFFF">
              <a:shade val="85000"/>
            </a:srgbClr>
          </a:solidFill>
          <a:ln w="28575"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3BF3FE66-205A-8490-4C0A-ECC411EC8CBA}"/>
              </a:ext>
            </a:extLst>
          </p:cNvPr>
          <p:cNvSpPr txBox="1"/>
          <p:nvPr/>
        </p:nvSpPr>
        <p:spPr>
          <a:xfrm>
            <a:off x="4287058" y="5314138"/>
            <a:ext cx="3858604" cy="1554272"/>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パウロの権威はキリストから　　与えられたものであり、彼は常にその権威を、破壊するためでは　なく築き上るために用いた　　（</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10</a:t>
            </a:r>
            <a:r>
              <a:rPr lang="ja-JP" altLang="en-US" sz="1900" b="1" dirty="0">
                <a:solidFill>
                  <a:prstClr val="black"/>
                </a:solidFill>
                <a:latin typeface="+mn-ea"/>
              </a:rPr>
              <a:t>：</a:t>
            </a:r>
            <a:r>
              <a:rPr lang="en-US" altLang="ja-JP" sz="1900" b="1" dirty="0">
                <a:solidFill>
                  <a:prstClr val="black"/>
                </a:solidFill>
                <a:latin typeface="+mn-ea"/>
              </a:rPr>
              <a:t>8</a:t>
            </a:r>
            <a:r>
              <a:rPr lang="ja-JP" altLang="en-US" sz="1900" b="1" dirty="0">
                <a:solidFill>
                  <a:prstClr val="black"/>
                </a:solidFill>
                <a:latin typeface="+mn-ea"/>
              </a:rPr>
              <a:t>）。</a:t>
            </a:r>
            <a:endParaRPr kumimoji="0" lang="en-US" sz="1900" b="1" i="0" u="none" strike="noStrike" kern="1200" cap="none" spc="0" normalizeH="0" baseline="0" noProof="0" dirty="0">
              <a:ln>
                <a:noFill/>
              </a:ln>
              <a:solidFill>
                <a:prstClr val="black"/>
              </a:solidFill>
              <a:effectLst/>
              <a:uLnTx/>
              <a:uFillTx/>
              <a:latin typeface="+mn-ea"/>
            </a:endParaRPr>
          </a:p>
        </p:txBody>
      </p:sp>
      <p:pic>
        <p:nvPicPr>
          <p:cNvPr id="10" name="Imagen 9">
            <a:extLst>
              <a:ext uri="{FF2B5EF4-FFF2-40B4-BE49-F238E27FC236}">
                <a16:creationId xmlns:a16="http://schemas.microsoft.com/office/drawing/2014/main" id="{72F1D50E-087E-23CC-E9CA-8F7B18126374}"/>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r="-59"/>
          <a:stretch>
            <a:fillRect/>
          </a:stretch>
        </p:blipFill>
        <p:spPr>
          <a:xfrm>
            <a:off x="146339" y="5314138"/>
            <a:ext cx="4006561" cy="1424197"/>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A872E937-4C45-7297-BD75-12E2AF94D25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flipH="1">
            <a:off x="213013" y="100519"/>
            <a:ext cx="1161645" cy="1452056"/>
          </a:xfrm>
          <a:prstGeom prst="snip2DiagRect">
            <a:avLst>
              <a:gd name="adj1" fmla="val 16748"/>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F5FD91CA-2BDF-46A3-3047-A8244DDE3DE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817625" y="100519"/>
            <a:ext cx="1161362" cy="1452056"/>
          </a:xfrm>
          <a:prstGeom prst="snip2DiagRect">
            <a:avLst>
              <a:gd name="adj1" fmla="val 16752"/>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41FC56FE-707E-4312-E3FC-4E3E1B873067}"/>
              </a:ext>
            </a:extLst>
          </p:cNvPr>
          <p:cNvSpPr txBox="1"/>
          <p:nvPr/>
        </p:nvSpPr>
        <p:spPr>
          <a:xfrm>
            <a:off x="146339" y="3759866"/>
            <a:ext cx="7981661" cy="1554272"/>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こうした「武器」には、キリストのような謙遜さと柔和さをもって行動することが含まれます（マタ </a:t>
            </a:r>
            <a:r>
              <a:rPr lang="en-US" altLang="ja-JP" sz="1900" b="1" dirty="0">
                <a:solidFill>
                  <a:prstClr val="black"/>
                </a:solidFill>
                <a:latin typeface="+mn-ea"/>
              </a:rPr>
              <a:t>11:29</a:t>
            </a:r>
            <a:r>
              <a:rPr lang="ja-JP" altLang="en-US" sz="1900" b="1" dirty="0">
                <a:solidFill>
                  <a:prstClr val="black"/>
                </a:solidFill>
                <a:latin typeface="+mn-ea"/>
              </a:rPr>
              <a:t>）。しかしそれだけでなく、イエスがそうされたように不正に対して毅然と立ち向かうこと（マタ </a:t>
            </a:r>
            <a:r>
              <a:rPr lang="en-US" altLang="ja-JP" sz="1900" b="1" dirty="0">
                <a:solidFill>
                  <a:prstClr val="black"/>
                </a:solidFill>
                <a:latin typeface="+mn-ea"/>
              </a:rPr>
              <a:t>21:12-13</a:t>
            </a:r>
            <a:r>
              <a:rPr lang="ja-JP" altLang="en-US" sz="1900" b="1" dirty="0">
                <a:solidFill>
                  <a:prstClr val="black"/>
                </a:solidFill>
                <a:latin typeface="+mn-ea"/>
              </a:rPr>
              <a:t>）や、必要な時にははっきりとものを言うこと（マタ </a:t>
            </a:r>
            <a:r>
              <a:rPr lang="en-US" altLang="ja-JP" sz="1900" b="1" dirty="0">
                <a:solidFill>
                  <a:prstClr val="black"/>
                </a:solidFill>
                <a:latin typeface="+mn-ea"/>
              </a:rPr>
              <a:t>23:23-27</a:t>
            </a:r>
            <a:r>
              <a:rPr lang="ja-JP" altLang="en-US" sz="1900" b="1" dirty="0">
                <a:solidFill>
                  <a:prstClr val="black"/>
                </a:solidFill>
                <a:latin typeface="+mn-ea"/>
              </a:rPr>
              <a:t>）　も含まれます。</a:t>
            </a:r>
            <a:endParaRPr lang="en-US" sz="1900" b="1" dirty="0">
              <a:solidFill>
                <a:prstClr val="black"/>
              </a:solidFill>
              <a:latin typeface="+mn-ea"/>
            </a:endParaRPr>
          </a:p>
        </p:txBody>
      </p:sp>
      <p:sp>
        <p:nvSpPr>
          <p:cNvPr id="11" name="CuadroTexto 10">
            <a:extLst>
              <a:ext uri="{FF2B5EF4-FFF2-40B4-BE49-F238E27FC236}">
                <a16:creationId xmlns:a16="http://schemas.microsoft.com/office/drawing/2014/main" id="{923984BA-14BF-A5F8-C2D0-31D748CA437A}"/>
              </a:ext>
            </a:extLst>
          </p:cNvPr>
          <p:cNvSpPr txBox="1"/>
          <p:nvPr/>
        </p:nvSpPr>
        <p:spPr>
          <a:xfrm>
            <a:off x="50537" y="2434148"/>
            <a:ext cx="8200494" cy="1261884"/>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この主張に対し、パウロは、手紙で示すのと同じ厳しさを直接会った　　際　にも発揮しうると明言しつつも、権威主義や体罰、あるいは自己誇示といった「肉の武器」に訴えるようなことはせず、あくまで「神の力ある　武器」を用いるつもりであることを明らかにしました（</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10</a:t>
            </a:r>
            <a:r>
              <a:rPr lang="ja-JP" altLang="en-US" sz="1900" b="1" dirty="0">
                <a:solidFill>
                  <a:prstClr val="black"/>
                </a:solidFill>
                <a:latin typeface="+mn-ea"/>
              </a:rPr>
              <a:t>：</a:t>
            </a:r>
            <a:r>
              <a:rPr lang="en-US" altLang="ja-JP" sz="1900" b="1" dirty="0">
                <a:solidFill>
                  <a:prstClr val="black"/>
                </a:solidFill>
                <a:latin typeface="+mn-ea"/>
              </a:rPr>
              <a:t>2-4</a:t>
            </a:r>
            <a:r>
              <a:rPr lang="ja-JP" altLang="en-US" sz="1900" b="1" dirty="0">
                <a:solidFill>
                  <a:prstClr val="black"/>
                </a:solidFill>
                <a:latin typeface="+mn-ea"/>
              </a:rPr>
              <a:t>）。</a:t>
            </a:r>
            <a:endParaRPr lang="en-US" sz="1900" b="1" dirty="0">
              <a:solidFill>
                <a:prstClr val="black"/>
              </a:solidFill>
              <a:latin typeface="+mn-ea"/>
            </a:endParaRPr>
          </a:p>
        </p:txBody>
      </p:sp>
    </p:spTree>
    <p:extLst>
      <p:ext uri="{BB962C8B-B14F-4D97-AF65-F5344CB8AC3E}">
        <p14:creationId xmlns:p14="http://schemas.microsoft.com/office/powerpoint/2010/main" val="232074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7" presetClass="entr" presetSubtype="2"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ppt_x</p:attrName>
                                        </p:attrNameLst>
                                      </p:cBhvr>
                                      <p:tavLst>
                                        <p:tav tm="0">
                                          <p:val>
                                            <p:strVal val="#ppt_x+#ppt_w/2"/>
                                          </p:val>
                                        </p:tav>
                                        <p:tav tm="100000">
                                          <p:val>
                                            <p:strVal val="#ppt_x"/>
                                          </p:val>
                                        </p:tav>
                                      </p:tavLst>
                                    </p:anim>
                                    <p:anim calcmode="lin" valueType="num">
                                      <p:cBhvr>
                                        <p:cTn id="21" dur="500" fill="hold"/>
                                        <p:tgtEl>
                                          <p:spTgt spid="12"/>
                                        </p:tgtEl>
                                        <p:attrNameLst>
                                          <p:attrName>ppt_y</p:attrName>
                                        </p:attrNameLst>
                                      </p:cBhvr>
                                      <p:tavLst>
                                        <p:tav tm="0">
                                          <p:val>
                                            <p:strVal val="#ppt_y"/>
                                          </p:val>
                                        </p:tav>
                                        <p:tav tm="100000">
                                          <p:val>
                                            <p:strVal val="#ppt_y"/>
                                          </p:val>
                                        </p:tav>
                                      </p:tavLst>
                                    </p:anim>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childTnLst>
                                </p:cTn>
                              </p:par>
                              <p:par>
                                <p:cTn id="24" presetID="17" presetClass="entr" presetSubtype="8"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ppt_x</p:attrName>
                                        </p:attrNameLst>
                                      </p:cBhvr>
                                      <p:tavLst>
                                        <p:tav tm="0">
                                          <p:val>
                                            <p:strVal val="#ppt_x-#ppt_w/2"/>
                                          </p:val>
                                        </p:tav>
                                        <p:tav tm="100000">
                                          <p:val>
                                            <p:strVal val="#ppt_x"/>
                                          </p:val>
                                        </p:tav>
                                      </p:tavLst>
                                    </p:anim>
                                    <p:anim calcmode="lin" valueType="num">
                                      <p:cBhvr>
                                        <p:cTn id="27" dur="500" fill="hold"/>
                                        <p:tgtEl>
                                          <p:spTgt spid="14"/>
                                        </p:tgtEl>
                                        <p:attrNameLst>
                                          <p:attrName>ppt_y</p:attrName>
                                        </p:attrNameLst>
                                      </p:cBhvr>
                                      <p:tavLst>
                                        <p:tav tm="0">
                                          <p:val>
                                            <p:strVal val="#ppt_y"/>
                                          </p:val>
                                        </p:tav>
                                        <p:tav tm="100000">
                                          <p:val>
                                            <p:strVal val="#ppt_y"/>
                                          </p:val>
                                        </p:tav>
                                      </p:tavLst>
                                    </p:anim>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32"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amond(out)">
                                      <p:cBhvr>
                                        <p:cTn id="39" dur="750"/>
                                        <p:tgtEl>
                                          <p:spTgt spid="4"/>
                                        </p:tgtEl>
                                      </p:cBhvr>
                                    </p:animEffect>
                                  </p:childTnLst>
                                </p:cTn>
                              </p:par>
                            </p:childTnLst>
                          </p:cTn>
                        </p:par>
                        <p:par>
                          <p:cTn id="40" fill="hold">
                            <p:stCondLst>
                              <p:cond delay="750"/>
                            </p:stCondLst>
                            <p:childTnLst>
                              <p:par>
                                <p:cTn id="41" presetID="22" presetClass="entr" presetSubtype="8"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0-#ppt_w/2"/>
                                          </p:val>
                                        </p:tav>
                                        <p:tav tm="100000">
                                          <p:val>
                                            <p:strVal val="#ppt_x"/>
                                          </p:val>
                                        </p:tav>
                                      </p:tavLst>
                                    </p:anim>
                                    <p:anim calcmode="lin" valueType="num">
                                      <p:cBhvr additive="base">
                                        <p:cTn id="5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8"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CCC"/>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60F4B9-DC34-4093-A927-9C9259BA04A4}"/>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偽教師たちに対処する際、どうすれば</a:t>
            </a:r>
            <a:br>
              <a:rPr lang="en-US" altLang="ja-JP" b="1" dirty="0"/>
            </a:br>
            <a:r>
              <a:rPr lang="ja-JP" altLang="ja-JP" b="1" dirty="0"/>
              <a:t>優しさと大胆さを両立させることが</a:t>
            </a:r>
            <a:br>
              <a:rPr lang="en-US" altLang="ja-JP" b="1" dirty="0"/>
            </a:br>
            <a:r>
              <a:rPr lang="ja-JP" altLang="ja-JP" b="1" dirty="0"/>
              <a:t>できるの でしょうか。</a:t>
            </a:r>
            <a:br>
              <a:rPr lang="en-US" altLang="ja-JP" b="1" dirty="0"/>
            </a:br>
            <a:r>
              <a:rPr lang="ja-JP" altLang="ja-JP" b="1" dirty="0"/>
              <a:t>なぜその両方が必要なのでしょうか。 </a:t>
            </a:r>
            <a:endParaRPr kumimoji="1" lang="ja-JP" altLang="en-US" b="1" dirty="0"/>
          </a:p>
        </p:txBody>
      </p:sp>
    </p:spTree>
    <p:extLst>
      <p:ext uri="{BB962C8B-B14F-4D97-AF65-F5344CB8AC3E}">
        <p14:creationId xmlns:p14="http://schemas.microsoft.com/office/powerpoint/2010/main" val="2673844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CA590638-CF8E-6552-2064-5746F5356094}"/>
              </a:ext>
            </a:extLst>
          </p:cNvPr>
          <p:cNvSpPr>
            <a:spLocks noGrp="1" noRot="1" noMove="1" noResize="1" noEditPoints="1" noAdjustHandles="1" noChangeArrowheads="1" noChangeShapeType="1"/>
          </p:cNvSpPr>
          <p:nvPr/>
        </p:nvSpPr>
        <p:spPr>
          <a:xfrm>
            <a:off x="0" y="0"/>
            <a:ext cx="12191999" cy="1032004"/>
          </a:xfrm>
          <a:prstGeom prst="rect">
            <a:avLst/>
          </a:prstGeom>
          <a:blipFill>
            <a:blip r:embed="rId4"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D198D94D-7AB9-E415-A4EC-5104664FE90D}"/>
              </a:ext>
            </a:extLst>
          </p:cNvPr>
          <p:cNvSpPr txBox="1"/>
          <p:nvPr/>
        </p:nvSpPr>
        <p:spPr>
          <a:xfrm>
            <a:off x="0" y="-86026"/>
            <a:ext cx="12192000"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4400" b="1" i="0" u="none" strike="noStrike" kern="1200" cap="none" spc="600" normalizeH="0" baseline="0" noProof="0" dirty="0">
                <a:ln w="12700" cmpd="sng">
                  <a:solidFill>
                    <a:srgbClr val="FBD805"/>
                  </a:solidFill>
                  <a:prstDash val="solid"/>
                </a:ln>
                <a:gradFill>
                  <a:gsLst>
                    <a:gs pos="0">
                      <a:srgbClr val="FBD805"/>
                    </a:gs>
                    <a:gs pos="4000">
                      <a:srgbClr val="FBD805">
                        <a:lumMod val="60000"/>
                        <a:lumOff val="40000"/>
                      </a:srgbClr>
                    </a:gs>
                    <a:gs pos="87000">
                      <a:srgbClr val="FBD805">
                        <a:lumMod val="20000"/>
                        <a:lumOff val="80000"/>
                      </a:srgbClr>
                    </a:gs>
                  </a:gsLst>
                  <a:lin ang="5400000"/>
                </a:gradFill>
                <a:effectLst>
                  <a:outerShdw blurRad="50800" dist="25400" dir="5400000" algn="ctr" rotWithShape="0">
                    <a:prstClr val="black"/>
                  </a:outerShdw>
                </a:effectLst>
                <a:uLnTx/>
                <a:uFillTx/>
                <a:latin typeface="Aptos" panose="02110004020202020204"/>
                <a:ea typeface="+mn-ea"/>
                <a:cs typeface="+mn-cs"/>
              </a:rPr>
              <a:t>主を誇ること</a:t>
            </a:r>
            <a:endParaRPr kumimoji="0" lang="en-US" sz="4400" b="1" i="0" u="none" strike="noStrike" kern="1200" cap="none" spc="600" normalizeH="0" baseline="0" noProof="0" dirty="0">
              <a:ln w="12700" cmpd="sng">
                <a:solidFill>
                  <a:srgbClr val="FBD805"/>
                </a:solidFill>
                <a:prstDash val="solid"/>
              </a:ln>
              <a:gradFill>
                <a:gsLst>
                  <a:gs pos="0">
                    <a:srgbClr val="FBD805"/>
                  </a:gs>
                  <a:gs pos="4000">
                    <a:srgbClr val="FBD805">
                      <a:lumMod val="60000"/>
                      <a:lumOff val="40000"/>
                    </a:srgbClr>
                  </a:gs>
                  <a:gs pos="87000">
                    <a:srgbClr val="FBD805">
                      <a:lumMod val="20000"/>
                      <a:lumOff val="80000"/>
                    </a:srgbClr>
                  </a:gs>
                </a:gsLst>
                <a:lin ang="5400000"/>
              </a:gradFill>
              <a:effectLst>
                <a:outerShdw blurRad="50800" dist="25400" dir="5400000" algn="ctr" rotWithShape="0">
                  <a:prstClr val="black"/>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77FE35BA-0EDB-0FCE-18F7-11334B0C4401}"/>
              </a:ext>
            </a:extLst>
          </p:cNvPr>
          <p:cNvSpPr txBox="1"/>
          <p:nvPr/>
        </p:nvSpPr>
        <p:spPr>
          <a:xfrm>
            <a:off x="0" y="614032"/>
            <a:ext cx="12191999" cy="400110"/>
          </a:xfrm>
          <a:prstGeom prst="rect">
            <a:avLst/>
          </a:prstGeom>
          <a:solidFill>
            <a:schemeClr val="accent3">
              <a:lumMod val="40000"/>
              <a:lumOff val="60000"/>
            </a:schemeClr>
          </a:solidFill>
          <a:ln>
            <a:noFill/>
          </a:ln>
        </p:spPr>
        <p:txBody>
          <a:bodyPr wrap="square">
            <a:spAutoFit/>
            <a:scene3d>
              <a:camera prst="orthographicFront"/>
              <a:lightRig rig="threePt" dir="t"/>
            </a:scene3d>
            <a:sp3d extrusionH="57150">
              <a:bevelT w="38100" h="38100"/>
            </a:sp3d>
          </a:bodyPr>
          <a:lstStyle/>
          <a:p>
            <a:pPr lvl="0" algn="ctr">
              <a:defRPr/>
            </a:pPr>
            <a:r>
              <a:rPr lang="ja-JP" altLang="en-US" sz="2000" b="1" dirty="0">
                <a:solidFill>
                  <a:srgbClr val="C7440F"/>
                </a:solidFill>
                <a:latin typeface="+mn-ea"/>
              </a:rPr>
              <a:t>自分で自分を推薦する人ではなく、主に推薦される人こそ、確かな人なのである。 </a:t>
            </a:r>
            <a:r>
              <a:rPr kumimoji="0" lang="en-US" sz="2000" b="1" i="0" u="none" strike="noStrike" kern="1200" cap="none" spc="0" normalizeH="0" baseline="0" noProof="0" dirty="0">
                <a:ln>
                  <a:noFill/>
                </a:ln>
                <a:solidFill>
                  <a:srgbClr val="C7440F"/>
                </a:solidFill>
                <a:effectLst/>
                <a:uLnTx/>
                <a:uFillTx/>
                <a:latin typeface="+mn-ea"/>
              </a:rPr>
              <a:t>(</a:t>
            </a:r>
            <a:r>
              <a:rPr kumimoji="0" lang="en-US" altLang="ja-JP" sz="2000" b="1" i="0" u="none" strike="noStrike" kern="1200" cap="none" spc="0" normalizeH="0" baseline="0" noProof="0" dirty="0">
                <a:ln>
                  <a:noFill/>
                </a:ln>
                <a:solidFill>
                  <a:srgbClr val="C7440F"/>
                </a:solidFill>
                <a:effectLst/>
                <a:uLnTx/>
                <a:uFillTx/>
                <a:latin typeface="+mn-ea"/>
              </a:rPr>
              <a:t>Ⅱ</a:t>
            </a:r>
            <a:r>
              <a:rPr kumimoji="0" lang="ja-JP" altLang="en-US" sz="2000" b="1" i="0" u="none" strike="noStrike" kern="1200" cap="none" spc="0" normalizeH="0" baseline="0" noProof="0" dirty="0">
                <a:ln>
                  <a:noFill/>
                </a:ln>
                <a:solidFill>
                  <a:srgbClr val="C7440F"/>
                </a:solidFill>
                <a:effectLst/>
                <a:uLnTx/>
                <a:uFillTx/>
                <a:latin typeface="+mn-ea"/>
              </a:rPr>
              <a:t>コリント</a:t>
            </a:r>
            <a:r>
              <a:rPr kumimoji="0" lang="en-US" sz="2000" b="1" i="0" u="none" strike="noStrike" kern="1200" cap="none" spc="0" normalizeH="0" baseline="0" noProof="0" dirty="0">
                <a:ln>
                  <a:noFill/>
                </a:ln>
                <a:solidFill>
                  <a:srgbClr val="C7440F"/>
                </a:solidFill>
                <a:effectLst/>
                <a:uLnTx/>
                <a:uFillTx/>
                <a:latin typeface="+mn-ea"/>
              </a:rPr>
              <a:t> 10:18)</a:t>
            </a:r>
          </a:p>
        </p:txBody>
      </p:sp>
      <p:sp>
        <p:nvSpPr>
          <p:cNvPr id="6" name="CuadroTexto 5">
            <a:extLst>
              <a:ext uri="{FF2B5EF4-FFF2-40B4-BE49-F238E27FC236}">
                <a16:creationId xmlns:a16="http://schemas.microsoft.com/office/drawing/2014/main" id="{1E027BFB-5546-F015-F7CD-B4EA3844679A}"/>
              </a:ext>
            </a:extLst>
          </p:cNvPr>
          <p:cNvSpPr txBox="1"/>
          <p:nvPr/>
        </p:nvSpPr>
        <p:spPr>
          <a:xfrm>
            <a:off x="60692" y="1196850"/>
            <a:ext cx="7813034" cy="1554272"/>
          </a:xfrm>
          <a:prstGeom prst="rect">
            <a:avLst/>
          </a:prstGeom>
          <a:noFill/>
        </p:spPr>
        <p:txBody>
          <a:bodyPr wrap="square" rtlCol="0">
            <a:spAutoFit/>
          </a:bodyPr>
          <a:lstStyle/>
          <a:p>
            <a:pPr lvl="0">
              <a:spcBef>
                <a:spcPts val="600"/>
              </a:spcBef>
              <a:defRPr/>
            </a:pPr>
            <a:r>
              <a:rPr lang="ja-JP" altLang="en-US" sz="1900" b="1" dirty="0">
                <a:solidFill>
                  <a:prstClr val="black"/>
                </a:solidFill>
                <a:latin typeface="+mn-ea"/>
              </a:rPr>
              <a:t>ギリシアの哲学者たちは、自分たちから学ぼうとする学生に多額の　報酬を要求しました。そうした学生を引き寄せるために、彼らは自身の知識や社会的地位、あるいは自分を知り、敬意を抱いている有力者たちについて誇示しました。コリントに潜り込んだ偽教師たちもまた、同様の振る舞いをしていました（</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10:12</a:t>
            </a:r>
            <a:r>
              <a:rPr lang="ja-JP" altLang="en-US" sz="1900" b="1" dirty="0">
                <a:solidFill>
                  <a:prstClr val="black"/>
                </a:solidFill>
                <a:latin typeface="+mn-ea"/>
              </a:rPr>
              <a:t>、</a:t>
            </a:r>
            <a:r>
              <a:rPr lang="en-US" altLang="ja-JP" sz="1900" b="1" dirty="0">
                <a:solidFill>
                  <a:prstClr val="black"/>
                </a:solidFill>
                <a:latin typeface="+mn-ea"/>
              </a:rPr>
              <a:t>11:19-20</a:t>
            </a:r>
            <a:r>
              <a:rPr lang="ja-JP" altLang="en-US" sz="1900" b="1" dirty="0">
                <a:solidFill>
                  <a:prstClr val="black"/>
                </a:solidFill>
                <a:latin typeface="+mn-ea"/>
              </a:rPr>
              <a:t>）。</a:t>
            </a:r>
            <a:endParaRPr kumimoji="0" lang="en-US" sz="1900" b="1" i="0" u="none" strike="noStrike" kern="1200" cap="none" spc="0" normalizeH="0" baseline="0" noProof="0" dirty="0">
              <a:ln>
                <a:noFill/>
              </a:ln>
              <a:solidFill>
                <a:prstClr val="black"/>
              </a:solidFill>
              <a:effectLst/>
              <a:uLnTx/>
              <a:uFillTx/>
              <a:latin typeface="+mn-ea"/>
            </a:endParaRPr>
          </a:p>
        </p:txBody>
      </p:sp>
      <p:pic>
        <p:nvPicPr>
          <p:cNvPr id="10" name="Imagen 9">
            <a:extLst>
              <a:ext uri="{FF2B5EF4-FFF2-40B4-BE49-F238E27FC236}">
                <a16:creationId xmlns:a16="http://schemas.microsoft.com/office/drawing/2014/main" id="{EDCE89EE-A381-7ED9-5FD8-45665B0A86D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694" y="2864317"/>
            <a:ext cx="3704719" cy="1846659"/>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sp>
        <p:nvSpPr>
          <p:cNvPr id="12" name="CuadroTexto 11">
            <a:extLst>
              <a:ext uri="{FF2B5EF4-FFF2-40B4-BE49-F238E27FC236}">
                <a16:creationId xmlns:a16="http://schemas.microsoft.com/office/drawing/2014/main" id="{5E8DC957-78B4-BF64-E6B3-6FF718656D8B}"/>
              </a:ext>
            </a:extLst>
          </p:cNvPr>
          <p:cNvSpPr txBox="1"/>
          <p:nvPr/>
        </p:nvSpPr>
        <p:spPr>
          <a:xfrm>
            <a:off x="3432596" y="2751122"/>
            <a:ext cx="4357180" cy="2139047"/>
          </a:xfrm>
          <a:prstGeom prst="rect">
            <a:avLst/>
          </a:prstGeom>
          <a:noFill/>
        </p:spPr>
        <p:txBody>
          <a:bodyPr wrap="square">
            <a:spAutoFit/>
          </a:bodyPr>
          <a:lstStyle/>
          <a:p>
            <a:pPr lvl="0">
              <a:spcBef>
                <a:spcPts val="600"/>
              </a:spcBef>
              <a:defRPr/>
            </a:pPr>
            <a:r>
              <a:rPr lang="ja-JP" altLang="en-US" sz="1900" b="1" dirty="0">
                <a:solidFill>
                  <a:prstClr val="black"/>
                </a:solidFill>
              </a:rPr>
              <a:t>しかし、パウロは自分の知識を分かち合うことに対して報酬を求めず、　　推薦状も提示せず、自分を自慢する　こともなかった。それなのに、彼は　そのことで見下されてしまった。 一体どうやって身を守ればよかったの　　だろうか？</a:t>
            </a:r>
          </a:p>
        </p:txBody>
      </p:sp>
      <p:pic>
        <p:nvPicPr>
          <p:cNvPr id="14" name="Imagen 13">
            <a:extLst>
              <a:ext uri="{FF2B5EF4-FFF2-40B4-BE49-F238E27FC236}">
                <a16:creationId xmlns:a16="http://schemas.microsoft.com/office/drawing/2014/main" id="{9C3D933A-8661-E7E4-A8FB-A1D0EDCE91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983718" y="5496127"/>
            <a:ext cx="1998326" cy="1263405"/>
          </a:xfrm>
          <a:prstGeom prst="round2DiagRect">
            <a:avLst>
              <a:gd name="adj1" fmla="val 16667"/>
              <a:gd name="adj2" fmla="val 0"/>
            </a:avLst>
          </a:prstGeom>
          <a:ln w="38100" cap="sq">
            <a:solidFill>
              <a:srgbClr val="CC99FF"/>
            </a:solidFill>
            <a:miter lim="800000"/>
          </a:ln>
          <a:effectLst>
            <a:outerShdw blurRad="50800" dist="38100" dir="2700000" algn="tl" rotWithShape="0">
              <a:prstClr val="black">
                <a:alpha val="40000"/>
              </a:prstClr>
            </a:outerShdw>
          </a:effectLst>
        </p:spPr>
      </p:pic>
      <p:sp>
        <p:nvSpPr>
          <p:cNvPr id="18" name="CuadroTexto 17">
            <a:extLst>
              <a:ext uri="{FF2B5EF4-FFF2-40B4-BE49-F238E27FC236}">
                <a16:creationId xmlns:a16="http://schemas.microsoft.com/office/drawing/2014/main" id="{609FCF71-B2EB-63FB-598C-945EE06B6695}"/>
              </a:ext>
            </a:extLst>
          </p:cNvPr>
          <p:cNvSpPr txBox="1"/>
          <p:nvPr/>
        </p:nvSpPr>
        <p:spPr>
          <a:xfrm>
            <a:off x="60695" y="4865945"/>
            <a:ext cx="7729080" cy="1261884"/>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彼はコリントの人々に受け入れられるために、彼らの前で称賛される必要があったようです。しかし、彼を称賛するのは彼自身では　　　ありませんでした（箴</a:t>
            </a:r>
            <a:r>
              <a:rPr lang="en-US" altLang="ja-JP" sz="1900" b="1" dirty="0">
                <a:solidFill>
                  <a:prstClr val="black"/>
                </a:solidFill>
                <a:latin typeface="+mn-ea"/>
              </a:rPr>
              <a:t>27:2</a:t>
            </a:r>
            <a:r>
              <a:rPr lang="ja-JP" altLang="en-US" sz="1900" b="1" dirty="0">
                <a:solidFill>
                  <a:prstClr val="black"/>
                </a:solidFill>
                <a:latin typeface="+mn-ea"/>
              </a:rPr>
              <a:t>）。パウロは、神に自分を称賛して　　　いただくようにしたのです（</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10:18</a:t>
            </a:r>
            <a:r>
              <a:rPr lang="ja-JP" altLang="en-US" sz="1900" b="1" dirty="0">
                <a:solidFill>
                  <a:prstClr val="black"/>
                </a:solidFill>
                <a:latin typeface="+mn-ea"/>
              </a:rPr>
              <a:t>）。</a:t>
            </a:r>
            <a:endParaRPr kumimoji="0" lang="en-US" sz="1900" b="1" i="0" u="none" strike="noStrike" kern="1200" cap="none" spc="0" normalizeH="0" baseline="0" noProof="0" dirty="0">
              <a:ln>
                <a:noFill/>
              </a:ln>
              <a:solidFill>
                <a:prstClr val="black"/>
              </a:solidFill>
              <a:effectLst/>
              <a:uLnTx/>
              <a:uFillTx/>
              <a:latin typeface="+mn-ea"/>
            </a:endParaRPr>
          </a:p>
        </p:txBody>
      </p:sp>
      <p:grpSp>
        <p:nvGrpSpPr>
          <p:cNvPr id="24" name="Grupo 23">
            <a:extLst>
              <a:ext uri="{FF2B5EF4-FFF2-40B4-BE49-F238E27FC236}">
                <a16:creationId xmlns:a16="http://schemas.microsoft.com/office/drawing/2014/main" id="{4E922FCF-0527-9F2A-9081-3F084BBE24E6}"/>
              </a:ext>
            </a:extLst>
          </p:cNvPr>
          <p:cNvGrpSpPr/>
          <p:nvPr/>
        </p:nvGrpSpPr>
        <p:grpSpPr>
          <a:xfrm>
            <a:off x="7873729" y="1133475"/>
            <a:ext cx="4108315" cy="2310927"/>
            <a:chOff x="7873729" y="1133475"/>
            <a:chExt cx="4108315" cy="2310927"/>
          </a:xfrm>
        </p:grpSpPr>
        <p:pic>
          <p:nvPicPr>
            <p:cNvPr id="16" name="Imagen 15">
              <a:extLst>
                <a:ext uri="{FF2B5EF4-FFF2-40B4-BE49-F238E27FC236}">
                  <a16:creationId xmlns:a16="http://schemas.microsoft.com/office/drawing/2014/main" id="{49FF073A-150B-A508-59F5-CC0F232B077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73729" y="1133475"/>
              <a:ext cx="4108315" cy="2310927"/>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Elipse 20">
              <a:extLst>
                <a:ext uri="{FF2B5EF4-FFF2-40B4-BE49-F238E27FC236}">
                  <a16:creationId xmlns:a16="http://schemas.microsoft.com/office/drawing/2014/main" id="{678C3136-3ADA-1242-E24F-AF361699D003}"/>
                </a:ext>
              </a:extLst>
            </p:cNvPr>
            <p:cNvSpPr/>
            <p:nvPr/>
          </p:nvSpPr>
          <p:spPr>
            <a:xfrm>
              <a:off x="7937769" y="1201991"/>
              <a:ext cx="1541509" cy="733811"/>
            </a:xfrm>
            <a:prstGeom prst="ellipse">
              <a:avLst/>
            </a:prstGeom>
            <a:solidFill>
              <a:srgbClr val="FBE6E5"/>
            </a:solidFill>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ja-JP" altLang="en-US" sz="1400" b="1" dirty="0">
                  <a:solidFill>
                    <a:prstClr val="black"/>
                  </a:solidFill>
                </a:rPr>
                <a:t>自分を</a:t>
              </a:r>
              <a:endParaRPr lang="en-US" altLang="ja-JP" sz="1400" b="1" dirty="0">
                <a:solidFill>
                  <a:prstClr val="black"/>
                </a:solidFill>
              </a:endParaRPr>
            </a:p>
            <a:p>
              <a:pPr lvl="0" algn="ctr">
                <a:defRPr/>
              </a:pPr>
              <a:r>
                <a:rPr lang="ja-JP" altLang="en-US" sz="1400" b="1" dirty="0">
                  <a:solidFill>
                    <a:prstClr val="black"/>
                  </a:solidFill>
                </a:rPr>
                <a:t>褒めては</a:t>
              </a:r>
              <a:endParaRPr lang="en-US" altLang="ja-JP" sz="1400" b="1" dirty="0">
                <a:solidFill>
                  <a:prstClr val="black"/>
                </a:solidFill>
              </a:endParaRPr>
            </a:p>
            <a:p>
              <a:pPr lvl="0" algn="ctr">
                <a:defRPr/>
              </a:pPr>
              <a:r>
                <a:rPr lang="ja-JP" altLang="en-US" sz="1400" b="1" dirty="0">
                  <a:solidFill>
                    <a:prstClr val="black"/>
                  </a:solidFill>
                </a:rPr>
                <a:t>いけません</a:t>
              </a:r>
            </a:p>
          </p:txBody>
        </p:sp>
        <p:sp>
          <p:nvSpPr>
            <p:cNvPr id="23" name="Elipse 22">
              <a:extLst>
                <a:ext uri="{FF2B5EF4-FFF2-40B4-BE49-F238E27FC236}">
                  <a16:creationId xmlns:a16="http://schemas.microsoft.com/office/drawing/2014/main" id="{94C447F6-D4B7-ED4D-EF54-4269091A091E}"/>
                </a:ext>
              </a:extLst>
            </p:cNvPr>
            <p:cNvSpPr/>
            <p:nvPr/>
          </p:nvSpPr>
          <p:spPr>
            <a:xfrm>
              <a:off x="10332720" y="1201991"/>
              <a:ext cx="1541509" cy="733811"/>
            </a:xfrm>
            <a:prstGeom prst="ellipse">
              <a:avLst/>
            </a:prstGeom>
            <a:solidFill>
              <a:schemeClr val="accent3">
                <a:lumMod val="20000"/>
                <a:lumOff val="80000"/>
              </a:schemeClr>
            </a:solidFill>
            <a:ln>
              <a:solidFill>
                <a:schemeClr val="accent3">
                  <a:lumMod val="50000"/>
                </a:schemeClr>
              </a:solidFill>
            </a:ln>
            <a:effectLst>
              <a:outerShdw blurRad="50800" dist="38100" dir="8100000" algn="tr"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lvl="0" algn="ctr">
                <a:lnSpc>
                  <a:spcPts val="1300"/>
                </a:lnSpc>
                <a:defRPr/>
              </a:pPr>
              <a:r>
                <a:rPr lang="ja-JP" altLang="en-US" sz="1400" b="1" dirty="0">
                  <a:solidFill>
                    <a:prstClr val="black"/>
                  </a:solidFill>
                </a:rPr>
                <a:t>私たちは　神に褒めて　いただこう</a:t>
              </a:r>
            </a:p>
          </p:txBody>
        </p:sp>
      </p:grpSp>
      <p:pic>
        <p:nvPicPr>
          <p:cNvPr id="26" name="Imagen 25">
            <a:extLst>
              <a:ext uri="{FF2B5EF4-FFF2-40B4-BE49-F238E27FC236}">
                <a16:creationId xmlns:a16="http://schemas.microsoft.com/office/drawing/2014/main" id="{45581DF9-411F-DB7D-211F-6C3DBCFF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7873728" y="3644628"/>
            <a:ext cx="1942085" cy="3114904"/>
          </a:xfrm>
          <a:prstGeom prst="round2DiagRect">
            <a:avLst>
              <a:gd name="adj1" fmla="val 0"/>
              <a:gd name="adj2" fmla="val 20536"/>
            </a:avLst>
          </a:prstGeom>
          <a:ln w="38100" cap="sq">
            <a:solidFill>
              <a:srgbClr val="9AC0DA"/>
            </a:solidFill>
            <a:miter lim="800000"/>
          </a:ln>
          <a:effectLst>
            <a:outerShdw blurRad="50800" dist="38100" dir="2700000" algn="tl" rotWithShape="0">
              <a:prstClr val="black">
                <a:alpha val="40000"/>
              </a:prstClr>
            </a:outerShdw>
          </a:effectLst>
        </p:spPr>
      </p:pic>
      <p:pic>
        <p:nvPicPr>
          <p:cNvPr id="28" name="Imagen 27">
            <a:extLst>
              <a:ext uri="{FF2B5EF4-FFF2-40B4-BE49-F238E27FC236}">
                <a16:creationId xmlns:a16="http://schemas.microsoft.com/office/drawing/2014/main" id="{7DF28573-29D3-2ED3-EDA5-12155417DB1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983718" y="3644628"/>
            <a:ext cx="1998326" cy="1651273"/>
          </a:xfrm>
          <a:prstGeom prst="round2DiagRect">
            <a:avLst>
              <a:gd name="adj1" fmla="val 16667"/>
              <a:gd name="adj2" fmla="val 17673"/>
            </a:avLst>
          </a:prstGeom>
          <a:ln w="38100" cap="sq">
            <a:solidFill>
              <a:schemeClr val="accent3">
                <a:lumMod val="40000"/>
                <a:lumOff val="60000"/>
              </a:schemeClr>
            </a:solidFill>
            <a:miter lim="800000"/>
          </a:ln>
          <a:effectLst>
            <a:outerShdw blurRad="50800" dist="38100" dir="2700000" algn="tl" rotWithShape="0">
              <a:prstClr val="black">
                <a:alpha val="40000"/>
              </a:prstClr>
            </a:outerShdw>
          </a:effectLst>
        </p:spPr>
      </p:pic>
      <p:sp>
        <p:nvSpPr>
          <p:cNvPr id="4" name="CuadroTexto 3">
            <a:extLst>
              <a:ext uri="{FF2B5EF4-FFF2-40B4-BE49-F238E27FC236}">
                <a16:creationId xmlns:a16="http://schemas.microsoft.com/office/drawing/2014/main" id="{21EDBC37-7CF2-78B9-082A-21812858CFBD}"/>
              </a:ext>
            </a:extLst>
          </p:cNvPr>
          <p:cNvSpPr txBox="1"/>
          <p:nvPr/>
        </p:nvSpPr>
        <p:spPr>
          <a:xfrm>
            <a:off x="24116" y="6073421"/>
            <a:ext cx="7986028" cy="677108"/>
          </a:xfrm>
          <a:prstGeom prst="rect">
            <a:avLst/>
          </a:prstGeom>
          <a:noFill/>
        </p:spPr>
        <p:txBody>
          <a:bodyPr wrap="square">
            <a:spAutoFit/>
          </a:bodyPr>
          <a:lstStyle/>
          <a:p>
            <a:pPr lvl="0">
              <a:spcBef>
                <a:spcPts val="600"/>
              </a:spcBef>
              <a:defRPr/>
            </a:pPr>
            <a:r>
              <a:rPr lang="ja-JP" altLang="en-US" sz="1900" b="1" dirty="0">
                <a:solidFill>
                  <a:prstClr val="black"/>
                </a:solidFill>
                <a:latin typeface="+mn-ea"/>
              </a:rPr>
              <a:t>もし私たちが誇ったり、自分たちを褒めたりできることがあるとすれば、それは神を知り、神に従うことです（エレ </a:t>
            </a:r>
            <a:r>
              <a:rPr lang="en-US" altLang="ja-JP" sz="1900" b="1" dirty="0">
                <a:solidFill>
                  <a:prstClr val="black"/>
                </a:solidFill>
                <a:latin typeface="+mn-ea"/>
              </a:rPr>
              <a:t>9:24</a:t>
            </a:r>
            <a:r>
              <a:rPr lang="ja-JP" altLang="en-US" sz="1900" b="1" dirty="0">
                <a:solidFill>
                  <a:prstClr val="black"/>
                </a:solidFill>
                <a:latin typeface="+mn-ea"/>
              </a:rPr>
              <a:t>、</a:t>
            </a:r>
            <a:r>
              <a:rPr lang="en-US" altLang="ja-JP" sz="1900" b="1" dirty="0">
                <a:solidFill>
                  <a:prstClr val="black"/>
                </a:solidFill>
                <a:latin typeface="+mn-ea"/>
              </a:rPr>
              <a:t>Ⅱ</a:t>
            </a:r>
            <a:r>
              <a:rPr lang="ja-JP" altLang="en-US" sz="1900" b="1" dirty="0">
                <a:solidFill>
                  <a:prstClr val="black"/>
                </a:solidFill>
                <a:latin typeface="+mn-ea"/>
              </a:rPr>
              <a:t>コリ </a:t>
            </a:r>
            <a:r>
              <a:rPr lang="en-US" altLang="ja-JP" sz="1900" b="1" dirty="0">
                <a:solidFill>
                  <a:prstClr val="black"/>
                </a:solidFill>
                <a:latin typeface="+mn-ea"/>
              </a:rPr>
              <a:t>10:17</a:t>
            </a:r>
            <a:r>
              <a:rPr lang="ja-JP" altLang="en-US" sz="1900" b="1" dirty="0">
                <a:solidFill>
                  <a:prstClr val="black"/>
                </a:solidFill>
                <a:latin typeface="+mn-ea"/>
              </a:rPr>
              <a:t>）。</a:t>
            </a:r>
            <a:endParaRPr kumimoji="0" lang="en-US" sz="1900" b="1" i="0" u="none" strike="noStrike" kern="1200" cap="none" spc="0" normalizeH="0" baseline="0" noProof="0" dirty="0">
              <a:ln>
                <a:noFill/>
              </a:ln>
              <a:solidFill>
                <a:prstClr val="black"/>
              </a:solidFill>
              <a:effectLst/>
              <a:uLnTx/>
              <a:uFillTx/>
              <a:latin typeface="+mn-ea"/>
            </a:endParaRPr>
          </a:p>
        </p:txBody>
      </p:sp>
    </p:spTree>
    <p:extLst>
      <p:ext uri="{BB962C8B-B14F-4D97-AF65-F5344CB8AC3E}">
        <p14:creationId xmlns:p14="http://schemas.microsoft.com/office/powerpoint/2010/main" val="191300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par>
                          <p:cTn id="17" fill="hold">
                            <p:stCondLst>
                              <p:cond delay="1500"/>
                            </p:stCondLst>
                            <p:childTnLst>
                              <p:par>
                                <p:cTn id="18" presetID="31" presetClass="entr" presetSubtype="0"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p:cTn id="20" dur="1000" fill="hold"/>
                                        <p:tgtEl>
                                          <p:spTgt spid="24"/>
                                        </p:tgtEl>
                                        <p:attrNameLst>
                                          <p:attrName>ppt_w</p:attrName>
                                        </p:attrNameLst>
                                      </p:cBhvr>
                                      <p:tavLst>
                                        <p:tav tm="0">
                                          <p:val>
                                            <p:fltVal val="0"/>
                                          </p:val>
                                        </p:tav>
                                        <p:tav tm="100000">
                                          <p:val>
                                            <p:strVal val="#ppt_w"/>
                                          </p:val>
                                        </p:tav>
                                      </p:tavLst>
                                    </p:anim>
                                    <p:anim calcmode="lin" valueType="num">
                                      <p:cBhvr>
                                        <p:cTn id="21" dur="1000" fill="hold"/>
                                        <p:tgtEl>
                                          <p:spTgt spid="24"/>
                                        </p:tgtEl>
                                        <p:attrNameLst>
                                          <p:attrName>ppt_h</p:attrName>
                                        </p:attrNameLst>
                                      </p:cBhvr>
                                      <p:tavLst>
                                        <p:tav tm="0">
                                          <p:val>
                                            <p:fltVal val="0"/>
                                          </p:val>
                                        </p:tav>
                                        <p:tav tm="100000">
                                          <p:val>
                                            <p:strVal val="#ppt_h"/>
                                          </p:val>
                                        </p:tav>
                                      </p:tavLst>
                                    </p:anim>
                                    <p:anim calcmode="lin" valueType="num">
                                      <p:cBhvr>
                                        <p:cTn id="22" dur="1000" fill="hold"/>
                                        <p:tgtEl>
                                          <p:spTgt spid="24"/>
                                        </p:tgtEl>
                                        <p:attrNameLst>
                                          <p:attrName>style.rotation</p:attrName>
                                        </p:attrNameLst>
                                      </p:cBhvr>
                                      <p:tavLst>
                                        <p:tav tm="0">
                                          <p:val>
                                            <p:fltVal val="90"/>
                                          </p:val>
                                        </p:tav>
                                        <p:tav tm="100000">
                                          <p:val>
                                            <p:fltVal val="0"/>
                                          </p:val>
                                        </p:tav>
                                      </p:tavLst>
                                    </p:anim>
                                    <p:animEffect transition="in" filter="fade">
                                      <p:cBhvr>
                                        <p:cTn id="23" dur="10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left)">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6"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strips(downRight)">
                                      <p:cBhvr>
                                        <p:cTn id="55" dur="500"/>
                                        <p:tgtEl>
                                          <p:spTgt spid="26"/>
                                        </p:tgtEl>
                                      </p:cBhvr>
                                    </p:animEffect>
                                  </p:childTnLst>
                                </p:cTn>
                              </p:par>
                            </p:childTnLst>
                          </p:cTn>
                        </p:par>
                        <p:par>
                          <p:cTn id="56" fill="hold">
                            <p:stCondLst>
                              <p:cond delay="500"/>
                            </p:stCondLst>
                            <p:childTnLst>
                              <p:par>
                                <p:cTn id="57" presetID="18" presetClass="entr" presetSubtype="3"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strips(upRight)">
                                      <p:cBhvr>
                                        <p:cTn id="59" dur="500"/>
                                        <p:tgtEl>
                                          <p:spTgt spid="14"/>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left)">
                                      <p:cBhvr>
                                        <p:cTn id="6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2" grpId="0"/>
      <p:bldP spid="18"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a:extLst>
            <a:ext uri="{FF2B5EF4-FFF2-40B4-BE49-F238E27FC236}">
              <a16:creationId xmlns:a16="http://schemas.microsoft.com/office/drawing/2014/main" id="{E09AB006-8851-8BE3-5A6D-218C702F474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1461F62-AEB0-C84D-0CA5-05A12EB86816}"/>
              </a:ext>
            </a:extLst>
          </p:cNvPr>
          <p:cNvSpPr>
            <a:spLocks noGrp="1"/>
          </p:cNvSpPr>
          <p:nvPr>
            <p:ph type="title"/>
          </p:nvPr>
        </p:nvSpPr>
        <p:spPr>
          <a:xfrm>
            <a:off x="356135" y="2766218"/>
            <a:ext cx="11511814" cy="1325563"/>
          </a:xfrm>
        </p:spPr>
        <p:txBody>
          <a:bodyPr>
            <a:normAutofit fontScale="90000"/>
          </a:bodyPr>
          <a:lstStyle/>
          <a:p>
            <a:pPr algn="ctr"/>
            <a:r>
              <a:rPr lang="ja-JP" altLang="ja-JP" sz="3600" b="1" dirty="0"/>
              <a:t>Ⅱコリント10:12～18を読み直してください。</a:t>
            </a:r>
            <a:br>
              <a:rPr lang="en-US" altLang="ja-JP" sz="3600" b="1" dirty="0"/>
            </a:br>
            <a:r>
              <a:rPr kumimoji="0" lang="ja-JP" altLang="ja-JP" sz="2400" b="1" i="0" u="none" strike="noStrike" kern="1200" cap="none" spc="0" normalizeH="0" baseline="0" noProof="0" dirty="0">
                <a:ln>
                  <a:noFill/>
                </a:ln>
                <a:solidFill>
                  <a:srgbClr val="0070C0"/>
                </a:solidFill>
                <a:effectLst/>
                <a:uLnTx/>
                <a:uFillTx/>
                <a:latin typeface="Aptos Display" panose="02110004020202020204"/>
                <a:ea typeface="游ゴシック Light" panose="020B0300000000000000" pitchFamily="50" charset="-128"/>
                <a:cs typeface="+mj-cs"/>
              </a:rPr>
              <a:t>1</a:t>
            </a:r>
            <a:br>
              <a:rPr kumimoji="0" lang="en-US" altLang="ja-JP" sz="2400" b="1" i="0" u="none" strike="noStrike" kern="1200" cap="none" spc="0" normalizeH="0" baseline="0" noProof="0" dirty="0">
                <a:ln>
                  <a:noFill/>
                </a:ln>
                <a:solidFill>
                  <a:srgbClr val="0070C0"/>
                </a:solidFill>
                <a:effectLst/>
                <a:uLnTx/>
                <a:uFillTx/>
                <a:latin typeface="Aptos Display" panose="02110004020202020204"/>
                <a:ea typeface="游ゴシック Light" panose="020B0300000000000000" pitchFamily="50" charset="-128"/>
                <a:cs typeface="+mj-cs"/>
              </a:rPr>
            </a:br>
            <a:r>
              <a:rPr kumimoji="0" lang="ja-JP" altLang="ja-JP" sz="2400" b="1" i="0" u="none" strike="noStrike" kern="1200" cap="none" spc="0" normalizeH="0" baseline="0" noProof="0" dirty="0">
                <a:ln>
                  <a:noFill/>
                </a:ln>
                <a:solidFill>
                  <a:srgbClr val="0070C0"/>
                </a:solidFill>
                <a:effectLst/>
                <a:uLnTx/>
                <a:uFillTx/>
                <a:latin typeface="Aptos Display" panose="02110004020202020204"/>
                <a:ea typeface="游ゴシック Light" panose="020B0300000000000000" pitchFamily="50" charset="-128"/>
                <a:cs typeface="+mj-cs"/>
              </a:rPr>
              <a:t>0:12 わたしたちは、自己推薦する者た ちと自分を同列に置いたり、比較したり しよう</a:t>
            </a:r>
            <a:r>
              <a:rPr kumimoji="0" lang="ja-JP" altLang="en-US" sz="2400" b="1" i="0" u="none" strike="noStrike" kern="1200" cap="none" spc="0" normalizeH="0" baseline="0" noProof="0" dirty="0">
                <a:ln>
                  <a:noFill/>
                </a:ln>
                <a:solidFill>
                  <a:srgbClr val="0070C0"/>
                </a:solidFill>
                <a:effectLst/>
                <a:uLnTx/>
                <a:uFillTx/>
                <a:latin typeface="Aptos Display" panose="02110004020202020204"/>
                <a:ea typeface="游ゴシック Light" panose="020B0300000000000000" pitchFamily="50" charset="-128"/>
                <a:cs typeface="+mj-cs"/>
              </a:rPr>
              <a:t>　　</a:t>
            </a:r>
            <a:r>
              <a:rPr kumimoji="0" lang="ja-JP" altLang="ja-JP" sz="2400" b="1" i="0" u="none" strike="noStrike" kern="1200" cap="none" spc="0" normalizeH="0" baseline="0" noProof="0" dirty="0">
                <a:ln>
                  <a:noFill/>
                </a:ln>
                <a:solidFill>
                  <a:srgbClr val="0070C0"/>
                </a:solidFill>
                <a:effectLst/>
                <a:uLnTx/>
                <a:uFillTx/>
                <a:latin typeface="Aptos Display" panose="02110004020202020204"/>
                <a:ea typeface="游ゴシック Light" panose="020B0300000000000000" pitchFamily="50" charset="-128"/>
                <a:cs typeface="+mj-cs"/>
              </a:rPr>
              <a:t>などとは思いません。彼らは仲間 どうしで評価し合い、比較し合っていま すが、愚かな</a:t>
            </a:r>
            <a:r>
              <a:rPr kumimoji="0" lang="ja-JP" altLang="en-US" sz="2400" b="1" i="0" u="none" strike="noStrike" kern="1200" cap="none" spc="0" normalizeH="0" baseline="0" noProof="0" dirty="0">
                <a:ln>
                  <a:noFill/>
                </a:ln>
                <a:solidFill>
                  <a:srgbClr val="0070C0"/>
                </a:solidFill>
                <a:effectLst/>
                <a:uLnTx/>
                <a:uFillTx/>
                <a:latin typeface="Aptos Display" panose="02110004020202020204"/>
                <a:ea typeface="游ゴシック Light" panose="020B0300000000000000" pitchFamily="50" charset="-128"/>
                <a:cs typeface="+mj-cs"/>
              </a:rPr>
              <a:t>　</a:t>
            </a:r>
            <a:r>
              <a:rPr kumimoji="0" lang="ja-JP" altLang="ja-JP" sz="2400" b="1" i="0" u="none" strike="noStrike" kern="1200" cap="none" spc="0" normalizeH="0" baseline="0" noProof="0" dirty="0">
                <a:ln>
                  <a:noFill/>
                </a:ln>
                <a:solidFill>
                  <a:srgbClr val="0070C0"/>
                </a:solidFill>
                <a:effectLst/>
                <a:uLnTx/>
                <a:uFillTx/>
                <a:latin typeface="Aptos Display" panose="02110004020202020204"/>
                <a:ea typeface="游ゴシック Light" panose="020B0300000000000000" pitchFamily="50" charset="-128"/>
                <a:cs typeface="+mj-cs"/>
              </a:rPr>
              <a:t>ことです。 10:13 わたしたちは限度を超えては誇ら ず、神が割り当ててくださった範囲内で 誇る、つまり、あなたがたのところまで 行ったということで誇るのです。 10:14 わたしたちは、あなたがたのとこ ろまでは行かなかったかのように、限度 を超えようとしているのではありませ ん。実際、わたしたちはキリストの福音 を携えてだれよりも先にあなたがたのも とを訪れたのです。 10:15 わたしたちは、他人の労苦の結果 を限度を超えて誇るような</a:t>
            </a:r>
            <a:r>
              <a:rPr kumimoji="0" lang="ja-JP" altLang="en-US" sz="2400" b="1" i="0" u="none" strike="noStrike" kern="1200" cap="none" spc="0" normalizeH="0" baseline="0" noProof="0" dirty="0">
                <a:ln>
                  <a:noFill/>
                </a:ln>
                <a:solidFill>
                  <a:srgbClr val="0070C0"/>
                </a:solidFill>
                <a:effectLst/>
                <a:uLnTx/>
                <a:uFillTx/>
                <a:latin typeface="Aptos Display" panose="02110004020202020204"/>
                <a:ea typeface="游ゴシック Light" panose="020B0300000000000000" pitchFamily="50" charset="-128"/>
                <a:cs typeface="+mj-cs"/>
              </a:rPr>
              <a:t>　</a:t>
            </a:r>
            <a:r>
              <a:rPr kumimoji="0" lang="ja-JP" altLang="ja-JP" sz="2400" b="1" i="0" u="none" strike="noStrike" kern="1200" cap="none" spc="0" normalizeH="0" baseline="0" noProof="0" dirty="0">
                <a:ln>
                  <a:noFill/>
                </a:ln>
                <a:solidFill>
                  <a:srgbClr val="0070C0"/>
                </a:solidFill>
                <a:effectLst/>
                <a:uLnTx/>
                <a:uFillTx/>
                <a:latin typeface="Aptos Display" panose="02110004020202020204"/>
                <a:ea typeface="游ゴシック Light" panose="020B0300000000000000" pitchFamily="50" charset="-128"/>
                <a:cs typeface="+mj-cs"/>
              </a:rPr>
              <a:t>ことはしませ ん。ただ、わたしたちが希望しているの は、あなたがたの信仰が成長し、</a:t>
            </a:r>
            <a:r>
              <a:rPr kumimoji="0" lang="ja-JP" altLang="en-US" sz="2400" b="1" i="0" u="none" strike="noStrike" kern="1200" cap="none" spc="0" normalizeH="0" baseline="0" noProof="0" dirty="0">
                <a:ln>
                  <a:noFill/>
                </a:ln>
                <a:solidFill>
                  <a:srgbClr val="0070C0"/>
                </a:solidFill>
                <a:effectLst/>
                <a:uLnTx/>
                <a:uFillTx/>
                <a:latin typeface="Aptos Display" panose="02110004020202020204"/>
                <a:ea typeface="游ゴシック Light" panose="020B0300000000000000" pitchFamily="50" charset="-128"/>
                <a:cs typeface="+mj-cs"/>
              </a:rPr>
              <a:t>　</a:t>
            </a:r>
            <a:r>
              <a:rPr kumimoji="0" lang="ja-JP" altLang="ja-JP" sz="2400" b="1" i="0" u="none" strike="noStrike" kern="1200" cap="none" spc="0" normalizeH="0" baseline="0" noProof="0" dirty="0">
                <a:ln>
                  <a:noFill/>
                </a:ln>
                <a:solidFill>
                  <a:srgbClr val="0070C0"/>
                </a:solidFill>
                <a:effectLst/>
                <a:uLnTx/>
                <a:uFillTx/>
                <a:latin typeface="Aptos Display" panose="02110004020202020204"/>
                <a:ea typeface="游ゴシック Light" panose="020B0300000000000000" pitchFamily="50" charset="-128"/>
                <a:cs typeface="+mj-cs"/>
              </a:rPr>
              <a:t>あなた がたの間でわたしたちの働きが定められ た範囲内でますます増大すること、</a:t>
            </a:r>
            <a:r>
              <a:rPr lang="ja-JP" altLang="ja-JP" sz="2700" b="1" dirty="0">
                <a:solidFill>
                  <a:srgbClr val="0070C0"/>
                </a:solidFill>
              </a:rPr>
              <a:t>10:16 あなたがたを越えた他の地域にま で福音が告げ知らされるようになるこ と、わたしたちが他の人々の領域で成し 遂げられた活動を誇らないことです。 10:17「誇る者は主を誇れ。」 10:18 自己推薦する者ではなく、主から 推薦される人こそ、適格者として受け入 れられるのです。</a:t>
            </a:r>
            <a:br>
              <a:rPr lang="en-US" altLang="ja-JP" sz="2700" b="1" dirty="0">
                <a:solidFill>
                  <a:srgbClr val="0070C0"/>
                </a:solidFill>
              </a:rPr>
            </a:br>
            <a:r>
              <a:rPr lang="ja-JP" altLang="ja-JP" sz="2700" b="1" dirty="0">
                <a:solidFill>
                  <a:srgbClr val="0070C0"/>
                </a:solidFill>
              </a:rPr>
              <a:t> </a:t>
            </a:r>
            <a:br>
              <a:rPr lang="en-US" altLang="ja-JP" b="1" dirty="0"/>
            </a:br>
            <a:r>
              <a:rPr lang="ja-JP" altLang="ja-JP" sz="3600" b="1" dirty="0"/>
              <a:t>教会の指導者、あるいは教会員でさえどうすれば競争的な</a:t>
            </a:r>
            <a:br>
              <a:rPr lang="en-US" altLang="ja-JP" sz="3600" b="1" dirty="0"/>
            </a:br>
            <a:r>
              <a:rPr lang="ja-JP" altLang="ja-JP" sz="3600" b="1" dirty="0"/>
              <a:t>雰囲気を避けることができますか。</a:t>
            </a:r>
            <a:br>
              <a:rPr lang="en-US" altLang="ja-JP" sz="3600" b="1" dirty="0"/>
            </a:br>
            <a:r>
              <a:rPr lang="ja-JP" altLang="ja-JP" sz="3600" b="1" dirty="0"/>
              <a:t>なぜ、本当に重要でないことに巻き込まれやすいのでしょうか。</a:t>
            </a:r>
            <a:endParaRPr kumimoji="1" lang="ja-JP" altLang="en-US" sz="3600" b="1" dirty="0"/>
          </a:p>
        </p:txBody>
      </p:sp>
    </p:spTree>
    <p:extLst>
      <p:ext uri="{BB962C8B-B14F-4D97-AF65-F5344CB8AC3E}">
        <p14:creationId xmlns:p14="http://schemas.microsoft.com/office/powerpoint/2010/main" val="496273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Tema de Office">
  <a:themeElements>
    <a:clrScheme name="Personalizado 10">
      <a:dk1>
        <a:sysClr val="windowText" lastClr="000000"/>
      </a:dk1>
      <a:lt1>
        <a:sysClr val="window" lastClr="FFFFFF"/>
      </a:lt1>
      <a:dk2>
        <a:srgbClr val="44546A"/>
      </a:dk2>
      <a:lt2>
        <a:srgbClr val="E7E6E6"/>
      </a:lt2>
      <a:accent1>
        <a:srgbClr val="2DCADB"/>
      </a:accent1>
      <a:accent2>
        <a:srgbClr val="F4642A"/>
      </a:accent2>
      <a:accent3>
        <a:srgbClr val="5CEE74"/>
      </a:accent3>
      <a:accent4>
        <a:srgbClr val="FBD805"/>
      </a:accent4>
      <a:accent5>
        <a:srgbClr val="C953DD"/>
      </a:accent5>
      <a:accent6>
        <a:srgbClr val="D42420"/>
      </a:accent6>
      <a:hlink>
        <a:srgbClr val="0740BF"/>
      </a:hlink>
      <a:folHlink>
        <a:srgbClr val="A75E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1464</TotalTime>
  <Words>4365</Words>
  <Application>Microsoft Office PowerPoint</Application>
  <PresentationFormat>Panorámica</PresentationFormat>
  <Paragraphs>70</Paragraphs>
  <Slides>17</Slides>
  <Notes>7</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17</vt:i4>
      </vt:variant>
    </vt:vector>
  </HeadingPairs>
  <TitlesOfParts>
    <vt:vector size="26" baseType="lpstr">
      <vt:lpstr>Aptos</vt:lpstr>
      <vt:lpstr>Arial</vt:lpstr>
      <vt:lpstr>Constantia</vt:lpstr>
      <vt:lpstr>Comic Sans MS</vt:lpstr>
      <vt:lpstr>Calibri</vt:lpstr>
      <vt:lpstr>Aptos Display</vt:lpstr>
      <vt:lpstr>游ゴシック</vt:lpstr>
      <vt:lpstr>1_Tema de Office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偽教師たちに対処する際、どうすれば 優しさと大胆さを両立させることが できるの でしょうか。 なぜその両方が必要なのでしょうか。 </vt:lpstr>
      <vt:lpstr>Presentación de PowerPoint</vt:lpstr>
      <vt:lpstr>Ⅱコリント10:12～18を読み直してください。 1 0:12 わたしたちは、自己推薦する者た ちと自分を同列に置いたり、比較したり しよう　　などとは思いません。彼らは仲間 どうしで評価し合い、比較し合っていま すが、愚かな　ことです。 10:13 わたしたちは限度を超えては誇ら ず、神が割り当ててくださった範囲内で 誇る、つまり、あなたがたのところまで 行ったということで誇るのです。 10:14 わたしたちは、あなたがたのとこ ろまでは行かなかったかのように、限度 を超えようとしているのではありませ ん。実際、わたしたちはキリストの福音 を携えてだれよりも先にあなたがたのも とを訪れたのです。 10:15 わたしたちは、他人の労苦の結果 を限度を超えて誇るような　ことはしませ ん。ただ、わたしたちが希望しているの は、あなたがたの信仰が成長し、　あなた がたの間でわたしたちの働きが定められ た範囲内でますます増大すること、10:16 あなたがたを越えた他の地域にま で福音が告げ知らされるようになるこ と、わたしたちが他の人々の領域で成し 遂げられた活動を誇らないことです。 10:17「誇る者は主を誇れ。」 10:18 自己推薦する者ではなく、主から 推薦される人こそ、適格者として受け入 れられるのです。   教会の指導者、あるいは教会員でさえどうすれば競争的な 雰囲気を避けることができますか。 なぜ、本当に重要でないことに巻き込まれやすいのでしょうか。</vt:lpstr>
      <vt:lpstr>Presentación de PowerPoint</vt:lpstr>
      <vt:lpstr>Presentación de PowerPoint</vt:lpstr>
      <vt:lpstr>教会の過ちに対して、彼（パウロ）が どれほど強く反応しているか、 考えてみましょう！  それは、私たちに何を伝えようとして いるのでしょうか。</vt:lpstr>
      <vt:lpstr>Presentación de PowerPoint</vt:lpstr>
      <vt:lpstr>あなたも福音のために苦難に耐えてきましたか。その経験から何を学びましたか。 パ ウロが苦しみと向き合った姿勢は、 あなたが自分の苦しみと向き合う上で、 どのよう に役立ちますか。 </vt:lpstr>
      <vt:lpstr>Presentación de PowerPoint</vt:lpstr>
      <vt:lpstr>Ⅱコリント13:5を読んでください。 　 13:5 信仰を持って生きているかどうか 自分を反省し、自分を吟味しなさい。あ なたがたは自分自身のことが分からない のですか。イエス・キリストがあなたが たの内におられることが。あなたがたが 失格者なら別ですが……。 13:6 わたしたちが失格者でない　ことを、 あなたがたが知るようにと願っていま す。   「信仰をもって生きている」〔口語訳「信仰がある」〕と はどういう意味でしょうか。 自分が信仰をもって生きている （信仰がある）ことを、 どうすれば知ることができるでしょうか。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JAIR</dc:creator>
  <cp:lastModifiedBy>Sergio</cp:lastModifiedBy>
  <cp:revision>24</cp:revision>
  <dcterms:created xsi:type="dcterms:W3CDTF">2026-08-18T22:37:24Z</dcterms:created>
  <dcterms:modified xsi:type="dcterms:W3CDTF">2026-09-13T10:51:22Z</dcterms:modified>
</cp:coreProperties>
</file>