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3" autoAdjust="0"/>
    <p:restoredTop sz="97013"/>
  </p:normalViewPr>
  <p:slideViewPr>
    <p:cSldViewPr snapToGrid="0">
      <p:cViewPr varScale="1">
        <p:scale>
          <a:sx n="86" d="100"/>
          <a:sy n="86" d="100"/>
        </p:scale>
        <p:origin x="67" y="2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 custT="1"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ko-KR" altLang="en-US" sz="1600" b="1" dirty="0">
              <a:effectLst/>
            </a:rPr>
            <a:t>교회안에도 마귀가 있었습니다</a:t>
          </a:r>
          <a:r>
            <a:rPr lang="en-US" altLang="ko-KR" sz="1600" b="1" dirty="0">
              <a:effectLst/>
            </a:rPr>
            <a:t>. </a:t>
          </a:r>
          <a:r>
            <a:rPr lang="ko-KR" altLang="en-US" sz="1600" b="1" dirty="0">
              <a:effectLst/>
            </a:rPr>
            <a:t>우리는 교회 안에 있는 </a:t>
          </a:r>
          <a:r>
            <a:rPr lang="en-US" altLang="ko-KR" sz="1600" b="1" dirty="0">
              <a:effectLst/>
            </a:rPr>
            <a:t>“</a:t>
          </a:r>
          <a:r>
            <a:rPr lang="ko-KR" altLang="en-US" sz="1600" b="1" dirty="0" err="1">
              <a:effectLst/>
            </a:rPr>
            <a:t>가라지</a:t>
          </a:r>
          <a:r>
            <a:rPr lang="en-US" altLang="ko-KR" sz="1600" b="1" dirty="0">
              <a:effectLst/>
            </a:rPr>
            <a:t>”</a:t>
          </a:r>
          <a:r>
            <a:rPr lang="ko-KR" altLang="en-US" sz="1600" b="1" dirty="0">
              <a:effectLst/>
            </a:rPr>
            <a:t>들을 구별할 수 없습니다</a:t>
          </a:r>
          <a:r>
            <a:rPr lang="en" sz="1600" b="1" dirty="0">
              <a:effectLst/>
            </a:rPr>
            <a:t> (</a:t>
          </a:r>
          <a:r>
            <a:rPr lang="ko-KR" altLang="en-US" sz="1600" b="1" dirty="0">
              <a:effectLst/>
            </a:rPr>
            <a:t>마</a:t>
          </a:r>
          <a:r>
            <a:rPr lang="en" sz="1600" b="1" dirty="0">
              <a:effectLst/>
            </a:rPr>
            <a:t>. 13:24-30).</a:t>
          </a:r>
          <a:endParaRPr lang="es-ES" sz="1600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 custT="1"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ko-KR" altLang="en-US" sz="1800" b="1" dirty="0">
              <a:effectLst/>
            </a:rPr>
            <a:t>마귀는 예수님이 누구인지 알았고 그분의 영향을 없애 버리려 애썼습니다</a:t>
          </a:r>
          <a:r>
            <a:rPr lang="en-US" altLang="ko-KR" sz="1800" b="1" dirty="0">
              <a:effectLst/>
            </a:rPr>
            <a:t>.</a:t>
          </a:r>
          <a:endParaRPr lang="es-ES" sz="1800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 custT="1"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ko-KR" altLang="en-US" sz="1600" b="1" dirty="0">
              <a:effectLst/>
            </a:rPr>
            <a:t>예수님께서 귀신들려 크게 소리지르는 사람에게 조용하라고 명령하셨습니다</a:t>
          </a:r>
          <a:r>
            <a:rPr lang="en-US" altLang="ko-KR" sz="1600" b="1" dirty="0">
              <a:effectLst/>
            </a:rPr>
            <a:t>. </a:t>
          </a:r>
          <a:r>
            <a:rPr lang="ko-KR" altLang="en-US" sz="1600" b="1" dirty="0">
              <a:effectLst/>
            </a:rPr>
            <a:t>아직은 자신이 </a:t>
          </a:r>
          <a:r>
            <a:rPr lang="ko-KR" altLang="en-US" sz="1600" b="1" dirty="0" err="1">
              <a:effectLst/>
            </a:rPr>
            <a:t>메시야이심을</a:t>
          </a:r>
          <a:r>
            <a:rPr lang="ko-KR" altLang="en-US" sz="1600" b="1" dirty="0">
              <a:effectLst/>
            </a:rPr>
            <a:t> 공개적으로 선언할 때가 아니었습니다</a:t>
          </a:r>
          <a:r>
            <a:rPr lang="en-US" altLang="ko-KR" sz="1600" b="1" dirty="0">
              <a:effectLst/>
            </a:rPr>
            <a:t>.</a:t>
          </a:r>
          <a:endParaRPr lang="es-ES" sz="1600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pPr>
            <a:lnSpc>
              <a:spcPts val="216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그를 치료하신 후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두 가지 명령을 내리셨습니다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1:44)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pPr>
            <a:lnSpc>
              <a:spcPts val="2160"/>
            </a:lnSpc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제사장들에게 가서 너의 몸을 검사 받으라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율법을 잘 지키셨습니다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제사장들도 예수님을 메시아로 받아들일 기회를 주셨습니다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pPr>
            <a:lnSpc>
              <a:spcPts val="2160"/>
            </a:lnSpc>
          </a:pPr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아무에게도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말하지 말라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제사장들이 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한센병으로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부정하게 되지 않도록 먼저 병자를 고치셨습니다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사람들이 메시아에 대한 삐뚤어진 환상에 빠지는 것을 피하셨습니다</a:t>
          </a:r>
          <a:r>
            <a: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720" y="130558"/>
          <a:ext cx="858139" cy="60069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302186"/>
        <a:ext cx="600697" cy="257442"/>
      </dsp:txXfrm>
    </dsp:sp>
    <dsp:sp modelId="{1F1B129A-2439-447A-96BB-D71F763F95D4}">
      <dsp:nvSpPr>
        <dsp:cNvPr id="0" name=""/>
        <dsp:cNvSpPr/>
      </dsp:nvSpPr>
      <dsp:spPr>
        <a:xfrm rot="5400000">
          <a:off x="4619475" y="-4016940"/>
          <a:ext cx="557790" cy="8595347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266700" lvl="1" indent="-2667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ko-KR" altLang="en-US" sz="1600" b="1" kern="1200" dirty="0">
              <a:effectLst/>
            </a:rPr>
            <a:t>교회안에도 마귀가 있었습니다</a:t>
          </a:r>
          <a:r>
            <a:rPr lang="en-US" altLang="ko-KR" sz="1600" b="1" kern="1200" dirty="0">
              <a:effectLst/>
            </a:rPr>
            <a:t>. </a:t>
          </a:r>
          <a:r>
            <a:rPr lang="ko-KR" altLang="en-US" sz="1600" b="1" kern="1200" dirty="0">
              <a:effectLst/>
            </a:rPr>
            <a:t>우리는 교회 안에 있는 </a:t>
          </a:r>
          <a:r>
            <a:rPr lang="en-US" altLang="ko-KR" sz="1600" b="1" kern="1200" dirty="0">
              <a:effectLst/>
            </a:rPr>
            <a:t>“</a:t>
          </a:r>
          <a:r>
            <a:rPr lang="ko-KR" altLang="en-US" sz="1600" b="1" kern="1200" dirty="0" err="1">
              <a:effectLst/>
            </a:rPr>
            <a:t>가라지</a:t>
          </a:r>
          <a:r>
            <a:rPr lang="en-US" altLang="ko-KR" sz="1600" b="1" kern="1200" dirty="0">
              <a:effectLst/>
            </a:rPr>
            <a:t>”</a:t>
          </a:r>
          <a:r>
            <a:rPr lang="ko-KR" altLang="en-US" sz="1600" b="1" kern="1200" dirty="0">
              <a:effectLst/>
            </a:rPr>
            <a:t>들을 구별할 수 없습니다</a:t>
          </a:r>
          <a:r>
            <a:rPr lang="en" sz="1600" b="1" kern="1200" dirty="0">
              <a:effectLst/>
            </a:rPr>
            <a:t> (</a:t>
          </a:r>
          <a:r>
            <a:rPr lang="ko-KR" altLang="en-US" sz="1600" b="1" kern="1200" dirty="0">
              <a:effectLst/>
            </a:rPr>
            <a:t>마</a:t>
          </a:r>
          <a:r>
            <a:rPr lang="en" sz="1600" b="1" kern="1200" dirty="0">
              <a:effectLst/>
            </a:rPr>
            <a:t>. 13:24-30).</a:t>
          </a:r>
          <a:endParaRPr lang="es-ES" sz="1600" kern="1200" dirty="0">
            <a:effectLst/>
          </a:endParaRPr>
        </a:p>
      </dsp:txBody>
      <dsp:txXfrm rot="-5400000">
        <a:off x="600697" y="29067"/>
        <a:ext cx="8568118" cy="503332"/>
      </dsp:txXfrm>
    </dsp:sp>
    <dsp:sp modelId="{348BA8F0-75E9-46E8-9DDA-F69576D26EBF}">
      <dsp:nvSpPr>
        <dsp:cNvPr id="0" name=""/>
        <dsp:cNvSpPr/>
      </dsp:nvSpPr>
      <dsp:spPr>
        <a:xfrm rot="5400000">
          <a:off x="-128720" y="774949"/>
          <a:ext cx="858139" cy="600697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2" y="946577"/>
        <a:ext cx="600697" cy="257442"/>
      </dsp:txXfrm>
    </dsp:sp>
    <dsp:sp modelId="{05BAB352-7CE5-4613-9F54-717DF064B952}">
      <dsp:nvSpPr>
        <dsp:cNvPr id="0" name=""/>
        <dsp:cNvSpPr/>
      </dsp:nvSpPr>
      <dsp:spPr>
        <a:xfrm rot="5400000">
          <a:off x="4619475" y="-3372550"/>
          <a:ext cx="557790" cy="8595347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ko-KR" altLang="en-US" sz="1800" b="1" kern="1200" dirty="0">
              <a:effectLst/>
            </a:rPr>
            <a:t>마귀는 예수님이 누구인지 알았고 그분의 영향을 없애 버리려 애썼습니다</a:t>
          </a:r>
          <a:r>
            <a:rPr lang="en-US" altLang="ko-KR" sz="1800" b="1" kern="1200" dirty="0">
              <a:effectLst/>
            </a:rPr>
            <a:t>.</a:t>
          </a:r>
          <a:endParaRPr lang="es-ES" sz="1800" kern="1200" dirty="0">
            <a:effectLst/>
          </a:endParaRPr>
        </a:p>
      </dsp:txBody>
      <dsp:txXfrm rot="-5400000">
        <a:off x="600697" y="673457"/>
        <a:ext cx="8568118" cy="503332"/>
      </dsp:txXfrm>
    </dsp:sp>
    <dsp:sp modelId="{6FF5312E-9F45-469A-AF3A-453531A07A51}">
      <dsp:nvSpPr>
        <dsp:cNvPr id="0" name=""/>
        <dsp:cNvSpPr/>
      </dsp:nvSpPr>
      <dsp:spPr>
        <a:xfrm rot="5400000">
          <a:off x="-128720" y="1419339"/>
          <a:ext cx="858139" cy="60069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2" y="1590967"/>
        <a:ext cx="600697" cy="257442"/>
      </dsp:txXfrm>
    </dsp:sp>
    <dsp:sp modelId="{BF7C7F0F-F87D-4A5C-BC55-BD9DC0A725C8}">
      <dsp:nvSpPr>
        <dsp:cNvPr id="0" name=""/>
        <dsp:cNvSpPr/>
      </dsp:nvSpPr>
      <dsp:spPr>
        <a:xfrm rot="5400000">
          <a:off x="4619475" y="-2728159"/>
          <a:ext cx="557790" cy="8595347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266700" lvl="1" indent="-2667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ko-KR" altLang="en-US" sz="1600" b="1" kern="1200" dirty="0">
              <a:effectLst/>
            </a:rPr>
            <a:t>예수님께서 귀신들려 크게 소리지르는 사람에게 조용하라고 명령하셨습니다</a:t>
          </a:r>
          <a:r>
            <a:rPr lang="en-US" altLang="ko-KR" sz="1600" b="1" kern="1200" dirty="0">
              <a:effectLst/>
            </a:rPr>
            <a:t>. </a:t>
          </a:r>
          <a:r>
            <a:rPr lang="ko-KR" altLang="en-US" sz="1600" b="1" kern="1200" dirty="0">
              <a:effectLst/>
            </a:rPr>
            <a:t>아직은 자신이 </a:t>
          </a:r>
          <a:r>
            <a:rPr lang="ko-KR" altLang="en-US" sz="1600" b="1" kern="1200" dirty="0" err="1">
              <a:effectLst/>
            </a:rPr>
            <a:t>메시야이심을</a:t>
          </a:r>
          <a:r>
            <a:rPr lang="ko-KR" altLang="en-US" sz="1600" b="1" kern="1200" dirty="0">
              <a:effectLst/>
            </a:rPr>
            <a:t> 공개적으로 선언할 때가 아니었습니다</a:t>
          </a:r>
          <a:r>
            <a:rPr lang="en-US" altLang="ko-KR" sz="1600" b="1" kern="1200" dirty="0">
              <a:effectLst/>
            </a:rPr>
            <a:t>.</a:t>
          </a:r>
          <a:endParaRPr lang="es-ES" sz="1600" kern="1200" dirty="0">
            <a:effectLst/>
          </a:endParaRPr>
        </a:p>
      </dsp:txBody>
      <dsp:txXfrm rot="-5400000">
        <a:off x="600697" y="1317848"/>
        <a:ext cx="8568118" cy="503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그를 치료하신 후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두 가지 명령을 내리셨습니다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막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1:44)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제사장들에게 가서 너의 몸을 검사 받으라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율법을 잘 지키셨습니다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제사장들도 예수님을 메시아로 받아들일 기회를 주셨습니다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아무에게도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말하지 말라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제사장들이 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한센병으로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부정하게 되지 않도록 먼저 병자를 고치셨습니다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예수님은 사람들이 메시아에 대한 삐뚤어진 환상에 빠지는 것을 피하셨습니다</a:t>
          </a:r>
          <a:r>
            <a:rPr lang="en-US" altLang="ko-K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 사역의 하루</a:t>
            </a:r>
            <a:r>
              <a:rPr lang="en-US" altLang="ko-KR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일과</a:t>
            </a:r>
            <a:r>
              <a:rPr lang="en-US" altLang="ko-KR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10029067" y="6374045"/>
            <a:ext cx="2085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   </a:t>
            </a:r>
            <a:r>
              <a:rPr lang="en-US" altLang="ko-KR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ko-KR" alt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D4BD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기도와 가르치심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새벽 아직도 밝기 전에 예수께서 일어나 나가 한적한 곳으로 가사 거기서 기도하시더니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41671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제자들은 다음날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일요일에 예수께서 그 도시에서 사람들에게 가르치실 것을 기대했습니다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예수님은 다른 계획을 가지고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그분의 말과 행동으로 예수님은 많은 사람들의 마음을 움직이셨습니다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1:36-39).</a:t>
            </a:r>
            <a:endParaRPr lang="en" sz="2000" b="1" dirty="0"/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4431324" y="4564990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매일 기도하는 가운데 하나님을 만나셨고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우리에게 자신이 하는 것을 따라 하라고 말씀하셨습니다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6:46; 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3:21; 5:16; 9:18; 11:1; 18:1). </a:t>
            </a:r>
            <a:r>
              <a:rPr lang="ko-KR" altLang="en-US" sz="2000" b="1" dirty="0"/>
              <a:t>절실한 경우에는 예수님은 밤새도록 기도하기도 하셨습니다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6:12-13; 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14:21-23).</a:t>
            </a:r>
            <a:endParaRPr lang="en" sz="2000" b="1" dirty="0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자신이 원하는 대로 행동하지 않으셨습니다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늘 그렇듯이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예수님은 먼저 하나님 아버지를 만나서 자신이 오늘 하루에 해야 할 일들을 말씀해 주시기를 기다렸습니다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1:35; 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8:28).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4431323" y="5818406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우리도 </a:t>
            </a:r>
            <a:r>
              <a:rPr lang="ko-KR" altLang="en-US" sz="2000" b="1" dirty="0" err="1"/>
              <a:t>예수님처럼</a:t>
            </a:r>
            <a:r>
              <a:rPr lang="ko-KR" altLang="en-US" sz="2000" b="1" dirty="0"/>
              <a:t> 하나님이 원하시는 것을 알기 위해 매일 기도로 하나님을 만나야 하지 않겠습니까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우리도 절실한 상황에서 기도로 하나님을 찾아야 하지 않겠습니까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병든 사람을 치료하시고 율법을 지키심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1177911" y="574078"/>
            <a:ext cx="1047273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이르시되</a:t>
            </a:r>
            <a:r>
              <a:rPr lang="ko-KR" alt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삼가 아무에게 아무 말도 하지 말고 가서 네 몸을 제사장에게 보이고 네가 깨끗하게 되었으니 모세가 명한 것을 드려 그들에게 입증하라 하셨더라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4210050" y="1182656"/>
            <a:ext cx="795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무서운 병을 앓고 모든 사람들로부터 떨어져 홀로 살아야 했던 한센병 환자는 예수님 앞에 무릎을 꿇고 치료해 달라고 간구했습니다</a:t>
            </a:r>
            <a:r>
              <a:rPr lang="en-US" altLang="ko-KR" b="1" dirty="0"/>
              <a:t>(</a:t>
            </a:r>
            <a:r>
              <a:rPr lang="ko-KR" altLang="en-US" b="1" dirty="0"/>
              <a:t>레 </a:t>
            </a:r>
            <a:r>
              <a:rPr lang="en-US" altLang="ko-KR" b="1" dirty="0"/>
              <a:t>13:45; </a:t>
            </a:r>
            <a:r>
              <a:rPr lang="ko-KR" altLang="en-US" b="1" dirty="0"/>
              <a:t>막 </a:t>
            </a:r>
            <a:r>
              <a:rPr lang="en-US" altLang="ko-KR" b="1" dirty="0"/>
              <a:t>1:40).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32408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4210049" y="2998105"/>
            <a:ext cx="7952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자신의 죄와 더러운 모습 그대로 예수님께 나아갈 때 예수님은  우리를 버리고 떠나지 않습니다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예수님은 우리를 용서하시고 치료하시며 자신처럼 깨끗하게 해 주십니다</a:t>
            </a:r>
            <a:r>
              <a:rPr lang="en-US" altLang="ko-KR" sz="2000" b="1" dirty="0"/>
              <a:t>.</a:t>
            </a:r>
            <a:endParaRPr lang="en-U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4210050" y="1837403"/>
            <a:ext cx="7981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많은 사람들이 지켜보는 가운데 예수님은 율법이 금지한 행동을 하셨습니다</a:t>
            </a:r>
            <a:r>
              <a:rPr lang="en-US" altLang="ko-KR" b="1" dirty="0"/>
              <a:t>. </a:t>
            </a:r>
            <a:r>
              <a:rPr lang="ko-KR" altLang="en-US" b="1" dirty="0"/>
              <a:t>예수님은 부정한 한센병 환자를 만지셨지만 자신이 부정해 지시지 않고 대신 부정했던 한센병 환자가 예수님의 치료하시는 능력을 받아 깨끗하게 되었습니다</a:t>
            </a:r>
            <a:r>
              <a:rPr lang="en-US" altLang="ko-KR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144988" y="401885"/>
            <a:ext cx="1004249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000" b="1" dirty="0">
                <a:latin typeface="Constantia" panose="02030602050306030303" pitchFamily="18" charset="0"/>
              </a:rPr>
              <a:t>“</a:t>
            </a:r>
            <a:r>
              <a:rPr lang="ko-KR" altLang="en-US" sz="3000" b="1" dirty="0">
                <a:latin typeface="Constantia" panose="02030602050306030303" pitchFamily="18" charset="0"/>
              </a:rPr>
              <a:t>예수님은 이 세상에서 쉽지 않은 삶을 사셨습니다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그러나 그분은 지치지 않고 잃어버린 사람들을 구원하기 위해 일하셨습니다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예수님은 태어나셔서 죽으실 때까지 자신이 아닌 남을 위해 사셨습니다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그분은 힘든 일과 어려운 여정에서 도망가려 하지 않았습니다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“</a:t>
            </a:r>
            <a:r>
              <a:rPr lang="ko-KR" altLang="en-US" sz="3000" b="1" dirty="0">
                <a:latin typeface="Constantia" panose="02030602050306030303" pitchFamily="18" charset="0"/>
              </a:rPr>
              <a:t>인자가 온 것은 섬김을 받으려 함이 아니라 도리어 섬기려 하고 자기 목숨을 바쳐 많은 사람을 구원하려 </a:t>
            </a:r>
            <a:r>
              <a:rPr lang="ko-KR" altLang="en-US" sz="3000" b="1" dirty="0" err="1">
                <a:latin typeface="Constantia" panose="02030602050306030303" pitchFamily="18" charset="0"/>
              </a:rPr>
              <a:t>함이니라”고</a:t>
            </a:r>
            <a:r>
              <a:rPr lang="ko-KR" altLang="en-US" sz="3000" b="1" dirty="0">
                <a:latin typeface="Constantia" panose="02030602050306030303" pitchFamily="18" charset="0"/>
              </a:rPr>
              <a:t> 말씀하셨습니다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 (</a:t>
            </a:r>
            <a:r>
              <a:rPr lang="ko-KR" altLang="en-US" sz="3000" b="1" dirty="0">
                <a:latin typeface="Constantia" panose="02030602050306030303" pitchFamily="18" charset="0"/>
              </a:rPr>
              <a:t>마 </a:t>
            </a:r>
            <a:r>
              <a:rPr lang="en-US" altLang="ko-KR" sz="3000" b="1" dirty="0">
                <a:latin typeface="Constantia" panose="02030602050306030303" pitchFamily="18" charset="0"/>
              </a:rPr>
              <a:t>20:28). </a:t>
            </a:r>
            <a:r>
              <a:rPr lang="ko-KR" altLang="en-US" sz="3000" b="1" dirty="0">
                <a:latin typeface="Constantia" panose="02030602050306030303" pitchFamily="18" charset="0"/>
              </a:rPr>
              <a:t>예수님의 단 하나 큰 목표는 사람들을 구원하는 것이었습니다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그 외의 것들은 그렇게 중요하지 않았습니다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예수님께는 하나님의 뜻을 행하고 그분의 일을 끝마치는 것이 음식과 음료수와 같았습니다</a:t>
            </a:r>
            <a:r>
              <a:rPr lang="en-US" altLang="ko-KR" sz="3000" b="1" dirty="0">
                <a:latin typeface="Constantia" panose="02030602050306030303" pitchFamily="18" charset="0"/>
              </a:rPr>
              <a:t>. </a:t>
            </a:r>
            <a:r>
              <a:rPr lang="ko-KR" altLang="en-US" sz="3000" b="1" dirty="0">
                <a:latin typeface="Constantia" panose="02030602050306030303" pitchFamily="18" charset="0"/>
              </a:rPr>
              <a:t>예수님의 사역에는 자아를 위한 이기심이 전혀 없었습니다</a:t>
            </a:r>
            <a:r>
              <a:rPr lang="en" sz="30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338713" y="6117561"/>
            <a:ext cx="26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정로의 계단</a:t>
            </a:r>
            <a:r>
              <a:rPr lang="en" sz="1600" b="1" dirty="0"/>
              <a:t>,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0" y="308113"/>
            <a:ext cx="4887686" cy="6241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예수께서 </a:t>
            </a:r>
            <a:r>
              <a:rPr kumimoji="0" lang="ko-KR" altLang="en-US" sz="44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이르시되</a:t>
            </a:r>
            <a:r>
              <a:rPr kumimoji="0" lang="ko-KR" altLang="en-U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나를 따라오라 내가 너희로 사람을 낚는 어부가 되게 하리라 하시니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막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317620"/>
            <a:ext cx="609600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7B0AEC"/>
                </a:solidFill>
              </a:rPr>
              <a:t>특별한 사역들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제자들을 부르심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1:16-20.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B81111"/>
                </a:solidFill>
              </a:rPr>
              <a:t>안식일에 하신 사역들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회당에서 가르치심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1:21-28.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치료하심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1:29-34.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29870C"/>
                </a:solidFill>
              </a:rPr>
              <a:t>하루 일과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기도와 가르치심</a:t>
            </a:r>
            <a:r>
              <a:rPr lang="en" sz="2000" b="1" dirty="0"/>
              <a:t>. </a:t>
            </a:r>
            <a:r>
              <a:rPr lang="ko-KR" altLang="en-US" sz="2000" b="1" dirty="0"/>
              <a:t>막</a:t>
            </a:r>
            <a:r>
              <a:rPr lang="en" sz="2000" b="1" dirty="0"/>
              <a:t> 1:35-39.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병든 사람을 치료하시고 율법을 지키심</a:t>
            </a:r>
            <a:r>
              <a:rPr lang="en" sz="2000" b="1" dirty="0"/>
              <a:t>. </a:t>
            </a:r>
            <a:r>
              <a:rPr lang="ko-KR" altLang="en-US" sz="1600" b="1" dirty="0"/>
              <a:t>막</a:t>
            </a:r>
            <a:r>
              <a:rPr lang="en" sz="1600" b="1" dirty="0"/>
              <a:t> 1:40-45.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52425" y="100596"/>
            <a:ext cx="645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이 세상에서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예수님의 하루는 어땠을까요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우리가 예수님을 일주일동안 따라 다녔다면 어떤 경험을 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911" y="5557268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11" y="3362773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7049" y="428168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35684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98547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0586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66855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7595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352425" y="1758402"/>
            <a:ext cx="64579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어부들을 불러 자신의 제자로 삼으시는 예수님을 따라가서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안식일에 바쁘게 활동하시는 예수님의 모습을 지켜보고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 시대 사람들의 전통과 사는 모습들을 알아볼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352425" y="1097876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마가는</a:t>
            </a:r>
            <a:r>
              <a:rPr lang="ko-KR" altLang="en-US" sz="2000" b="1" dirty="0"/>
              <a:t> 마가복음 첫 장의 마지막 부분에서 우리가 이 경험을 하도록 해 줍니다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1:16-45).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특별한 사역들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제자들을 부르심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나를 따라오라 내가 너희로 사람을 낚는 어부가 되게 하리라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마가복음의 특징은 글의 내용이 간결하다는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다른 복음서를 읽지 않으면 제자들을 부르신 당시 상황을 잘못 이해할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79514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442871"/>
            <a:ext cx="5312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베드로의 배에서 말씀하셨을 때 그들은 기적적으로 많은 고기를 잡습니다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네 형제의 그물은 찢어질 지경이었습니다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5:1-7). </a:t>
            </a:r>
            <a:r>
              <a:rPr lang="ko-KR" altLang="en-US" sz="2000" b="1" dirty="0"/>
              <a:t>야고보와 요한이 그물을 고치고 있을 때 베드로가 예수님의 발 앞에 엎드렸습니다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눅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5:8-11).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예수님께서 그들을 부르셨을 때 그들은 예수님을 처음 만난 것이 아니었습니다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그들은 이전부터 침례 요한을 추종했고 그가 전하는 예수님을 또한 따랐습니다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가장 먼저 안드레와 요한이 그분을 따랐고 그들의 형제들이 동참했습니다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1:35-42).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57680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야곱과 요한은 가업을 아버지에게 맡기고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베드로와 안드레는 사람 낚는 어부가 되기 위해 자신들의 직장을 떠났습니다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예수님께서 부르실 때 그들은 순종했고 자신들의 삶과 온 세상 사람들의 삶을 변화시켰습니다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안식일에 하신 사역들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ko-KR" alt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회당에서 가르치심</a:t>
            </a:r>
            <a:endParaRPr lang="en" sz="4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그들이 </a:t>
            </a:r>
            <a:r>
              <a:rPr lang="ko-KR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가버나움에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들어가니라</a:t>
            </a:r>
            <a:r>
              <a:rPr lang="ko-KR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예수께서 곧 안식일에 회당에 들어가 </a:t>
            </a:r>
            <a:r>
              <a:rPr lang="ko-KR" alt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가르치시매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77562" y="143409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복음서는 예수님께서 우연히 한 안식일에 회당에 가신 것이 아니라 안식일을 꾸준하게 지켜 오셨다는 것을 분명히 말합니다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눅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4:16).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891099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모든 사람들이 감동받지는 않았습니다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대적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사탄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은 예수님의 말씀을 가로막기 위해 예배 중에 소란을 피웠습니다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막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1:23-26). 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하지만 예수님께서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바로 손을 쓰셔서 오히려 사람들은 예수님을 더욱 믿게 되었습니다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막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1:27-28).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사람들은 예수님의 말씀을 듣고 어떻게 반응했습니까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막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1:22)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 사건에서 세가지 사실을 짚고 넘어가야 합니다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99587"/>
            <a:ext cx="43529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치료하심</a:t>
            </a:r>
            <a:endParaRPr lang="en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3604846" y="123110"/>
            <a:ext cx="8587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저물어 해 질 때에 모든 병자와 귀신 들린 자를 예수께 데려오니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막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회당에서 예배를 마치시고 예수님은 네 제자들과 함께 베드로의 집에서 조용히 저녁을 드시려 가셨습니다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1:29).</a:t>
            </a:r>
            <a:endParaRPr lang="en" sz="2000" b="1" dirty="0"/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595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226983"/>
            <a:ext cx="5494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귀신들린 사람이 치유 받은 사건은 온 </a:t>
            </a:r>
            <a:r>
              <a:rPr lang="ko-KR" altLang="en-US" sz="2000" b="1" dirty="0" err="1"/>
              <a:t>가버나움</a:t>
            </a:r>
            <a:r>
              <a:rPr lang="ko-KR" altLang="en-US" sz="2000" b="1" dirty="0"/>
              <a:t> 가정에 알려졌고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거룩한 안식일 시간이 지나 해가 지자마자 사람들은 많은 병든 사람들을 예수님께 데려왔습니다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1:32-34).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4779053"/>
            <a:ext cx="64202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기쁨과 감격의 목소리가 시몬의 집에 울려 퍼졌습니다</a:t>
            </a:r>
            <a:r>
              <a:rPr lang="en-US" altLang="ko-KR" sz="2000" b="1" dirty="0"/>
              <a:t>! </a:t>
            </a:r>
            <a:r>
              <a:rPr lang="ko-KR" altLang="en-US" sz="2000" b="1" dirty="0"/>
              <a:t>병이 나은 사람들은 하나님을 찬양했고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예수님도 그들의 회복된 모습을 보고 기뻐하셨습니다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5" y="1588282"/>
            <a:ext cx="87260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제자들이 저녁 식탁을 차리면서 베드로의 장모가 열이 나고 아파서 누워있다고 예수님께 말씀드렸습니다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1:30). (</a:t>
            </a:r>
            <a:r>
              <a:rPr lang="ko-KR" altLang="en-US" sz="2000" b="1" dirty="0"/>
              <a:t>예수님께서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그녀를 치료하셨고 그녀는 손님들을 대접할 수 있었습니다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막 </a:t>
            </a:r>
            <a:r>
              <a:rPr lang="en-US" altLang="ko-KR" sz="2000" b="1" dirty="0"/>
              <a:t>1:31). </a:t>
            </a:r>
            <a:r>
              <a:rPr lang="ko-KR" altLang="en-US" sz="2000" b="1" dirty="0"/>
              <a:t>예수님의 축복을 받으면 우리는 좋은 예수님을 다른 사람들에게 </a:t>
            </a:r>
            <a:r>
              <a:rPr lang="ko-KR" altLang="en-US" sz="2000" b="1" dirty="0" err="1"/>
              <a:t>소개시켜</a:t>
            </a:r>
            <a:r>
              <a:rPr lang="ko-KR" altLang="en-US" sz="2000" b="1" dirty="0"/>
              <a:t> 주려는 마음으로 가슴이 벅차 오르게 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3" y="5821272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아침부터 눈코 뜰 세 없이 일하신 예수님은 늦은 밤이 되어서야 쉬실 수 있게 되었습니다</a:t>
            </a:r>
            <a:endParaRPr lang="en" sz="2000" b="1" dirty="0"/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하루 일과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986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103</cp:revision>
  <dcterms:created xsi:type="dcterms:W3CDTF">2024-06-08T05:54:19Z</dcterms:created>
  <dcterms:modified xsi:type="dcterms:W3CDTF">2024-07-08T20:28:33Z</dcterms:modified>
</cp:coreProperties>
</file>