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7" r:id="rId4"/>
    <p:sldId id="257" r:id="rId5"/>
    <p:sldId id="258" r:id="rId6"/>
    <p:sldId id="259" r:id="rId7"/>
    <p:sldId id="260" r:id="rId8"/>
    <p:sldId id="310" r:id="rId9"/>
    <p:sldId id="311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57" autoAdjust="0"/>
    <p:restoredTop sz="97013"/>
  </p:normalViewPr>
  <p:slideViewPr>
    <p:cSldViewPr snapToGrid="0">
      <p:cViewPr varScale="1">
        <p:scale>
          <a:sx n="27" d="100"/>
          <a:sy n="27" d="100"/>
        </p:scale>
        <p:origin x="84" y="15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ko-KR" alt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너희 하나님을 사랑하라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ko-KR" alt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하나님께 순종하는 삶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ko-KR" alt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하나님의 계명들을 지킴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ko-KR" altLang="en-US" sz="1900" b="1" dirty="0">
              <a:solidFill>
                <a:schemeClr val="tx1"/>
              </a:solidFill>
            </a:rPr>
            <a:t>하나님께 꼭 붙어있기</a:t>
          </a:r>
          <a:endParaRPr lang="en" sz="1900" b="1" dirty="0">
            <a:solidFill>
              <a:schemeClr val="tx1"/>
            </a:solidFill>
          </a:endParaRP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900" b="1" dirty="0">
              <a:solidFill>
                <a:schemeClr val="tx1"/>
              </a:solidFill>
            </a:rPr>
            <a:t>온 마음과 온 영혼을 다하여 하나님을 섬김</a:t>
          </a:r>
          <a:endParaRPr lang="en" sz="1900" b="1" dirty="0">
            <a:solidFill>
              <a:schemeClr val="tx1"/>
            </a:solidFill>
          </a:endParaRP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lnSpc>
              <a:spcPct val="70000"/>
            </a:lnSpc>
            <a:spcAft>
              <a:spcPts val="0"/>
            </a:spcAft>
            <a:buNone/>
          </a:pPr>
          <a:r>
            <a:rPr lang="ko-KR" altLang="en-US" sz="1600" b="1" dirty="0"/>
            <a:t>우리가 하나님께 끌리는 것은 사랑이라는 원칙 때문입니다</a:t>
          </a:r>
          <a:r>
            <a:rPr lang="en-US" altLang="ko-KR" sz="1600" b="1" dirty="0"/>
            <a:t>. </a:t>
          </a:r>
          <a:r>
            <a:rPr lang="ko-KR" altLang="en-US" sz="1600" b="1" dirty="0"/>
            <a:t>하나님께서 먼저 우리를 사랑하셨기 때문에 우리가 그분을 사랑할 수 있는 것입니다</a:t>
          </a:r>
          <a:r>
            <a:rPr lang="en-US" altLang="ko-KR" sz="1600" b="1" dirty="0"/>
            <a:t>.</a:t>
          </a:r>
          <a:r>
            <a:rPr lang="ko-KR" altLang="en-US" sz="1600" b="1" dirty="0"/>
            <a:t> </a:t>
          </a:r>
          <a:r>
            <a:rPr lang="en" sz="1600" b="1" dirty="0"/>
            <a:t>(</a:t>
          </a:r>
          <a:r>
            <a:rPr lang="ko-KR" altLang="en-US" sz="1600" b="1" dirty="0"/>
            <a:t>요일 </a:t>
          </a:r>
          <a:r>
            <a:rPr lang="en" sz="1600" b="1" dirty="0"/>
            <a:t>4:19)</a:t>
          </a:r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ko-KR" altLang="en-US" sz="1800" b="1" dirty="0"/>
            <a:t>여호수아는 하나님을 </a:t>
          </a:r>
          <a:r>
            <a:rPr lang="ko-KR" altLang="en-US" sz="1800" b="1" dirty="0" err="1"/>
            <a:t>따르기로</a:t>
          </a:r>
          <a:r>
            <a:rPr lang="ko-KR" altLang="en-US" sz="1800" b="1" dirty="0"/>
            <a:t> 선택한 사람들은 순종하는 삶을 산다고 했습니다</a:t>
          </a:r>
          <a:r>
            <a:rPr lang="en-US" altLang="ko-KR" sz="1800" b="1" dirty="0"/>
            <a:t>.</a:t>
          </a:r>
          <a:endParaRPr lang="en" sz="1800" b="1" dirty="0"/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lnSpc>
              <a:spcPct val="70000"/>
            </a:lnSpc>
            <a:spcAft>
              <a:spcPts val="0"/>
            </a:spcAft>
            <a:buNone/>
          </a:pPr>
          <a:r>
            <a:rPr lang="ko-KR" altLang="en-US" sz="1800" b="1" dirty="0"/>
            <a:t>하나님의 섭리를 깨달을 때 우리 마음은 감사로 차오르게 되고 순종은 자연스럽게 뒤따르게 됩니다</a:t>
          </a:r>
          <a:r>
            <a:rPr lang="en-US" altLang="ko-KR" sz="1800" b="1" dirty="0"/>
            <a:t>.</a:t>
          </a:r>
          <a:endParaRPr lang="en" sz="1800" b="1" dirty="0"/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ko-KR" altLang="en-US" sz="1800" b="1" dirty="0"/>
            <a:t>하나님께 꼭 붙어서 어떠한 방해공작에도 그분을 붙잡은 손을 </a:t>
          </a:r>
          <a:r>
            <a:rPr lang="ko-KR" altLang="en-US" sz="1800" b="1" dirty="0" err="1"/>
            <a:t>놓지말아야</a:t>
          </a:r>
          <a:r>
            <a:rPr lang="ko-KR" altLang="en-US" sz="1800" b="1" dirty="0"/>
            <a:t> 합니다</a:t>
          </a:r>
          <a:r>
            <a:rPr lang="en-US" altLang="ko-KR" sz="1800" b="1" dirty="0"/>
            <a:t>.</a:t>
          </a:r>
          <a:endParaRPr lang="en" sz="1800" b="1" dirty="0"/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lnSpc>
              <a:spcPct val="70000"/>
            </a:lnSpc>
            <a:spcAft>
              <a:spcPts val="0"/>
            </a:spcAft>
            <a:buNone/>
          </a:pPr>
          <a:r>
            <a:rPr lang="ko-KR" altLang="en-US" sz="1800" b="1" dirty="0"/>
            <a:t>우리를 창조하신 분을 사랑하는 마음으로 섬길 때 우리는 인생의 진짜 목적을 알고</a:t>
          </a:r>
          <a:r>
            <a:rPr lang="en-US" altLang="ko-KR" sz="1800" b="1" dirty="0"/>
            <a:t>, </a:t>
          </a:r>
          <a:r>
            <a:rPr lang="ko-KR" altLang="en-US" sz="1800" b="1" dirty="0"/>
            <a:t>만족하며</a:t>
          </a:r>
          <a:r>
            <a:rPr lang="en-US" altLang="ko-KR" sz="1800" b="1" dirty="0"/>
            <a:t>, </a:t>
          </a:r>
          <a:r>
            <a:rPr lang="ko-KR" altLang="en-US" sz="1800" b="1" dirty="0"/>
            <a:t>풍요로운 삶을 누릴 수 있습니다</a:t>
          </a:r>
          <a:r>
            <a:rPr lang="en-US" altLang="ko-KR" sz="1800" b="1" dirty="0"/>
            <a:t>.</a:t>
          </a:r>
          <a:endParaRPr lang="en" sz="1800" b="1" dirty="0"/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70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70">
        <dgm:presLayoutVars>
          <dgm:bulletEnabled val="1"/>
        </dgm:presLayoutVars>
      </dgm:prSet>
      <dgm:spPr/>
    </dgm:pt>
  </dgm:ptLst>
  <dgm:cxnLst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dirty="0"/>
            <a:t>상대방이 말을 끝내기까지 조용히 듣고 기다렸습니다</a:t>
          </a:r>
          <a:endParaRPr lang="es-ES" sz="2000" dirty="0"/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dirty="0"/>
            <a:t>하나님께서 자신들의 증인이시라고 했습니다</a:t>
          </a:r>
          <a:r>
            <a:rPr lang="en-US" altLang="ko-KR" sz="2000" b="1" dirty="0"/>
            <a:t>.</a:t>
          </a:r>
          <a:endParaRPr lang="es-ES" sz="2000" dirty="0"/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dirty="0"/>
            <a:t>자신들의 죄가 판명되면 달게 벌을 받겠다고 했습니다</a:t>
          </a:r>
          <a:r>
            <a:rPr lang="en-US" altLang="ko-KR" sz="2000" b="1" dirty="0"/>
            <a:t>.</a:t>
          </a:r>
          <a:endParaRPr lang="es-ES" sz="2000" dirty="0"/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dirty="0"/>
            <a:t>자신들이 제단을 쌓은 이유를 설명했습니다</a:t>
          </a:r>
          <a:r>
            <a:rPr lang="en-US" altLang="ko-KR" sz="2000" b="1" dirty="0"/>
            <a:t>.</a:t>
          </a:r>
          <a:endParaRPr lang="es-ES" sz="2000" dirty="0"/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>
              <a:solidFill>
                <a:schemeClr val="tx1"/>
              </a:solidFill>
              <a:effectLst/>
              <a:latin typeface="+mn-lt"/>
            </a:rPr>
            <a:t>그들의 이야기를 통해 우리는 가족</a:t>
          </a:r>
          <a:r>
            <a:rPr lang="en-US" altLang="ko-KR" sz="2000" b="1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ko-KR" altLang="en-US" sz="2000" b="1" dirty="0">
              <a:solidFill>
                <a:schemeClr val="tx1"/>
              </a:solidFill>
              <a:effectLst/>
              <a:latin typeface="+mn-lt"/>
            </a:rPr>
            <a:t>교회</a:t>
          </a:r>
          <a:r>
            <a:rPr lang="en-US" altLang="ko-KR" sz="2000" b="1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ko-KR" altLang="en-US" sz="2000" b="1" dirty="0">
              <a:solidFill>
                <a:schemeClr val="tx1"/>
              </a:solidFill>
              <a:effectLst/>
              <a:latin typeface="+mn-lt"/>
            </a:rPr>
            <a:t>지역 사회에서 벌어질 수 있는 비슷한 상황에서 화평을 유지하기 위한 몇가지 단계들을 배울 수 있습니다</a:t>
          </a:r>
          <a:r>
            <a:rPr lang="en-US" altLang="ko-KR" sz="2000" b="1" dirty="0">
              <a:solidFill>
                <a:schemeClr val="tx1"/>
              </a:solidFill>
              <a:effectLst/>
              <a:latin typeface="+mn-lt"/>
            </a:rPr>
            <a:t>.</a:t>
          </a:r>
          <a:endParaRPr lang="es-ES" sz="2000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성급히 결론 내리지 말고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행동으로 옮기기 전에 대화로 문제를 제시하고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하나가 되기 위해 자신의 희생을 감수할 줄 알고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비난을 받을 때 상대방에게 예의를 갖추고 대답하며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화평을 되찾았을 때 다 같이 기뻐하며 하나님을 찬양함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나의 생각을 대화로 표현하고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"/>
    <dgm:cxn modelId="{44116113-D188-4C36-AB5D-B5680BC03D5C}" type="presOf" srcId="{ACFC188E-30EA-42F7-9B79-9EB1AB7A69A9}" destId="{D0C30649-33E0-4AE4-9A70-4F8A9E2F14A1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"/>
    <dgm:cxn modelId="{0C9914CD-F52C-4F11-9B50-034101659F91}" type="presOf" srcId="{CA3F0E32-BC66-4F33-955E-581BC40BF6D3}" destId="{FF12882D-63E2-47AD-89AF-20D2BFDF37B9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"/>
    <dgm:cxn modelId="{0A7734E2-A34D-4D6F-8345-02C08C3385B8}" type="presParOf" srcId="{470AA975-3C93-4126-BDD7-8C9C5D527E2C}" destId="{5B3598A6-B3CD-46D1-8095-282178EC125C}" srcOrd="0" destOrd="0" presId="urn:microsoft.com/office/officeart/2008/layout/PictureAccentList"/>
    <dgm:cxn modelId="{84A2FAB4-EE37-42DC-97CD-3C543C9FA8D8}" type="presParOf" srcId="{5B3598A6-B3CD-46D1-8095-282178EC125C}" destId="{0D3809C3-B714-4BB0-8797-F3A38C27EB31}" srcOrd="0" destOrd="0" presId="urn:microsoft.com/office/officeart/2008/layout/PictureAccentList"/>
    <dgm:cxn modelId="{2C9639E5-5C5E-4974-ABEA-E62C7C4EBBE5}" type="presParOf" srcId="{0D3809C3-B714-4BB0-8797-F3A38C27EB31}" destId="{FF12882D-63E2-47AD-89AF-20D2BFDF37B9}" srcOrd="0" destOrd="0" presId="urn:microsoft.com/office/officeart/2008/layout/PictureAccentList"/>
    <dgm:cxn modelId="{AC24AE1A-A9C2-4FF4-A747-A1862D12BDE1}" type="presParOf" srcId="{5B3598A6-B3CD-46D1-8095-282178EC125C}" destId="{5908B31A-6261-466B-B848-EF4CD6D78C4B}" srcOrd="1" destOrd="0" presId="urn:microsoft.com/office/officeart/2008/layout/PictureAccentList"/>
    <dgm:cxn modelId="{C7D2295A-C2DC-46D0-A555-B5DCC9620E02}" type="presParOf" srcId="{5908B31A-6261-466B-B848-EF4CD6D78C4B}" destId="{563741C8-12CE-460F-99AC-9DD4B9D5DBCB}" srcOrd="0" destOrd="0" presId="urn:microsoft.com/office/officeart/2008/layout/PictureAccentList"/>
    <dgm:cxn modelId="{14CB12D1-31B3-49BA-A3A7-AE8C2F8709DE}" type="presParOf" srcId="{563741C8-12CE-460F-99AC-9DD4B9D5DBCB}" destId="{FDB41540-DDD2-46E6-9943-88A4A09D1DFD}" srcOrd="0" destOrd="0" presId="urn:microsoft.com/office/officeart/2008/layout/PictureAccentList"/>
    <dgm:cxn modelId="{75CC51C1-070B-4685-8D3E-AB9DE2929555}" type="presParOf" srcId="{563741C8-12CE-460F-99AC-9DD4B9D5DBCB}" destId="{D2375470-27C7-4826-AA46-60695B0C3E44}" srcOrd="1" destOrd="0" presId="urn:microsoft.com/office/officeart/2008/layout/PictureAccentList"/>
    <dgm:cxn modelId="{D3194B98-FE63-41EA-8F09-CA2E7A1C2546}" type="presParOf" srcId="{5908B31A-6261-466B-B848-EF4CD6D78C4B}" destId="{3DCF93FC-77E3-43C3-992E-19EAFD00ECAC}" srcOrd="1" destOrd="0" presId="urn:microsoft.com/office/officeart/2008/layout/PictureAccentList"/>
    <dgm:cxn modelId="{76C14324-C06B-4064-B2FB-6905343121A8}" type="presParOf" srcId="{3DCF93FC-77E3-43C3-992E-19EAFD00ECAC}" destId="{9FAA2309-5793-40D7-A7EE-B618CE10F05C}" srcOrd="0" destOrd="0" presId="urn:microsoft.com/office/officeart/2008/layout/PictureAccentList"/>
    <dgm:cxn modelId="{2E563309-287F-43B3-8773-071BF869A299}" type="presParOf" srcId="{3DCF93FC-77E3-43C3-992E-19EAFD00ECAC}" destId="{DE88E075-CBA5-4BBC-95C7-37D8D16407E1}" srcOrd="1" destOrd="0" presId="urn:microsoft.com/office/officeart/2008/layout/PictureAccentList"/>
    <dgm:cxn modelId="{DFDEDE19-6CC7-4394-A932-216DA90D5F6F}" type="presParOf" srcId="{5908B31A-6261-466B-B848-EF4CD6D78C4B}" destId="{E06D4961-C6D5-4BDC-AD3B-A0F5C1409E28}" srcOrd="2" destOrd="0" presId="urn:microsoft.com/office/officeart/2008/layout/PictureAccentList"/>
    <dgm:cxn modelId="{E19E56FB-F896-4B1E-96D0-D87C059ADAA7}" type="presParOf" srcId="{E06D4961-C6D5-4BDC-AD3B-A0F5C1409E28}" destId="{0AB1B83B-182F-4C7A-8DFD-894D02A33F92}" srcOrd="0" destOrd="0" presId="urn:microsoft.com/office/officeart/2008/layout/PictureAccentList"/>
    <dgm:cxn modelId="{4DC0A348-C1D0-4D6E-96AC-819B7C3EE2DC}" type="presParOf" srcId="{E06D4961-C6D5-4BDC-AD3B-A0F5C1409E28}" destId="{E1B48CC3-BCF8-4A65-BD22-34E315006561}" srcOrd="1" destOrd="0" presId="urn:microsoft.com/office/officeart/2008/layout/PictureAccentList"/>
    <dgm:cxn modelId="{C2F3E3FE-A753-424D-BC4E-53FC7A94E342}" type="presParOf" srcId="{5908B31A-6261-466B-B848-EF4CD6D78C4B}" destId="{46D49F57-AC51-436B-9162-A595F5662825}" srcOrd="3" destOrd="0" presId="urn:microsoft.com/office/officeart/2008/layout/PictureAccentList"/>
    <dgm:cxn modelId="{71A51183-E4CA-488C-84CC-09079A7C5E05}" type="presParOf" srcId="{46D49F57-AC51-436B-9162-A595F5662825}" destId="{18E7B6FD-D37F-412C-BA88-C665F45ABD07}" srcOrd="0" destOrd="0" presId="urn:microsoft.com/office/officeart/2008/layout/PictureAccentList"/>
    <dgm:cxn modelId="{49E696BC-7C58-40C2-B67F-02C50996586D}" type="presParOf" srcId="{46D49F57-AC51-436B-9162-A595F5662825}" destId="{5A125EFD-309B-4EA0-8878-7C1FD19C0664}" srcOrd="1" destOrd="0" presId="urn:microsoft.com/office/officeart/2008/layout/PictureAccentList"/>
    <dgm:cxn modelId="{26ED9F90-FDED-4491-A2EC-E15A6BC527BB}" type="presParOf" srcId="{5908B31A-6261-466B-B848-EF4CD6D78C4B}" destId="{BE579EAA-78AA-49D1-89AA-37998BC77844}" srcOrd="4" destOrd="0" presId="urn:microsoft.com/office/officeart/2008/layout/PictureAccentList"/>
    <dgm:cxn modelId="{C94E94B3-0633-4333-B58A-AA22FB811CC2}" type="presParOf" srcId="{BE579EAA-78AA-49D1-89AA-37998BC77844}" destId="{1CD6CDDE-5BB4-4498-A4A1-14A74AE69814}" srcOrd="0" destOrd="0" presId="urn:microsoft.com/office/officeart/2008/layout/PictureAccentList"/>
    <dgm:cxn modelId="{F2DCC656-4D89-405A-BFFB-4DD158FB1187}" type="presParOf" srcId="{BE579EAA-78AA-49D1-89AA-37998BC77844}" destId="{5B3BFDC8-09A2-4499-8B1C-A18266142F19}" srcOrd="1" destOrd="0" presId="urn:microsoft.com/office/officeart/2008/layout/PictureAccentList"/>
    <dgm:cxn modelId="{35E7451F-4C8B-4358-B4A2-59B2AABDE930}" type="presParOf" srcId="{5908B31A-6261-466B-B848-EF4CD6D78C4B}" destId="{7634F2F1-7E7E-4B18-95A3-C1E281535979}" srcOrd="5" destOrd="0" presId="urn:microsoft.com/office/officeart/2008/layout/PictureAccentList"/>
    <dgm:cxn modelId="{37D42B9D-9779-40C8-8F72-A40CE5FD4186}" type="presParOf" srcId="{7634F2F1-7E7E-4B18-95A3-C1E281535979}" destId="{98F9FE8C-06FE-406A-8E67-83A71FEED516}" srcOrd="0" destOrd="0" presId="urn:microsoft.com/office/officeart/2008/layout/PictureAccentList"/>
    <dgm:cxn modelId="{C50A7C9C-BA20-42F3-82D6-3F21500C7742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566749" y="-2271471"/>
          <a:ext cx="804751" cy="535743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600" b="1" kern="1200" dirty="0"/>
            <a:t>우리가 하나님께 끌리는 것은 사랑이라는 원칙 때문입니다</a:t>
          </a:r>
          <a:r>
            <a:rPr lang="en-US" altLang="ko-KR" sz="1600" b="1" kern="1200" dirty="0"/>
            <a:t>. </a:t>
          </a:r>
          <a:r>
            <a:rPr lang="ko-KR" altLang="en-US" sz="1600" b="1" kern="1200" dirty="0"/>
            <a:t>하나님께서 먼저 우리를 사랑하셨기 때문에 우리가 그분을 사랑할 수 있는 것입니다</a:t>
          </a:r>
          <a:r>
            <a:rPr lang="en-US" altLang="ko-KR" sz="1600" b="1" kern="1200" dirty="0"/>
            <a:t>.</a:t>
          </a:r>
          <a:r>
            <a:rPr lang="ko-KR" altLang="en-US" sz="1600" b="1" kern="1200" dirty="0"/>
            <a:t> </a:t>
          </a:r>
          <a:r>
            <a:rPr lang="en" sz="1600" b="1" kern="1200" dirty="0"/>
            <a:t>(</a:t>
          </a:r>
          <a:r>
            <a:rPr lang="ko-KR" altLang="en-US" sz="1600" b="1" kern="1200" dirty="0"/>
            <a:t>요일 </a:t>
          </a:r>
          <a:r>
            <a:rPr lang="en" sz="1600" b="1" kern="1200" dirty="0"/>
            <a:t>4:19)</a:t>
          </a:r>
        </a:p>
      </dsp:txBody>
      <dsp:txXfrm rot="-5400000">
        <a:off x="2290408" y="44155"/>
        <a:ext cx="5318150" cy="726181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너희 하나님을 사랑하라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41433"/>
        <a:ext cx="2210517" cy="731625"/>
      </dsp:txXfrm>
    </dsp:sp>
    <dsp:sp modelId="{EC4D15AB-9CE5-44D4-B73B-5C3D16681C2F}">
      <dsp:nvSpPr>
        <dsp:cNvPr id="0" name=""/>
        <dsp:cNvSpPr/>
      </dsp:nvSpPr>
      <dsp:spPr>
        <a:xfrm rot="5400000">
          <a:off x="4644811" y="-1420149"/>
          <a:ext cx="648626" cy="5357435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1800" b="1" kern="1200" dirty="0"/>
            <a:t>여호수아는 하나님을 </a:t>
          </a:r>
          <a:r>
            <a:rPr lang="ko-KR" altLang="en-US" sz="1800" b="1" kern="1200" dirty="0" err="1"/>
            <a:t>따르기로</a:t>
          </a:r>
          <a:r>
            <a:rPr lang="ko-KR" altLang="en-US" sz="1800" b="1" kern="1200" dirty="0"/>
            <a:t> 선택한 사람들은 순종하는 삶을 산다고 했습니다</a:t>
          </a:r>
          <a:r>
            <a:rPr lang="en-US" altLang="ko-KR" sz="1800" b="1" kern="1200" dirty="0"/>
            <a:t>.</a:t>
          </a:r>
          <a:endParaRPr lang="en" sz="1800" b="1" kern="1200" dirty="0"/>
        </a:p>
      </dsp:txBody>
      <dsp:txXfrm rot="-5400000">
        <a:off x="2290407" y="965918"/>
        <a:ext cx="5325772" cy="585300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하나님께 순종하는 삶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892756"/>
        <a:ext cx="2210517" cy="731625"/>
      </dsp:txXfrm>
    </dsp:sp>
    <dsp:sp modelId="{A0A5D1E9-3E5B-40E1-8E83-7EFB7CCFAB4A}">
      <dsp:nvSpPr>
        <dsp:cNvPr id="0" name=""/>
        <dsp:cNvSpPr/>
      </dsp:nvSpPr>
      <dsp:spPr>
        <a:xfrm rot="5400000">
          <a:off x="4566749" y="-568826"/>
          <a:ext cx="804751" cy="5357435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하나님의 섭리를 깨달을 때 우리 마음은 감사로 차오르게 되고 순종은 자연스럽게 뒤따르게 됩니다</a:t>
          </a:r>
          <a:r>
            <a:rPr lang="en-US" altLang="ko-KR" sz="1800" b="1" kern="1200" dirty="0"/>
            <a:t>.</a:t>
          </a:r>
          <a:endParaRPr lang="en" sz="1800" b="1" kern="1200" dirty="0"/>
        </a:p>
      </dsp:txBody>
      <dsp:txXfrm rot="-5400000">
        <a:off x="2290408" y="1746800"/>
        <a:ext cx="5318150" cy="726181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하나님의 계명들을 지킴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1744078"/>
        <a:ext cx="2210517" cy="731625"/>
      </dsp:txXfrm>
    </dsp:sp>
    <dsp:sp modelId="{EA7A024C-B283-41A0-9C29-21BA16A3C6F6}">
      <dsp:nvSpPr>
        <dsp:cNvPr id="0" name=""/>
        <dsp:cNvSpPr/>
      </dsp:nvSpPr>
      <dsp:spPr>
        <a:xfrm rot="5400000">
          <a:off x="4644811" y="282496"/>
          <a:ext cx="648626" cy="5357435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1800" b="1" kern="1200" dirty="0"/>
            <a:t>하나님께 꼭 붙어서 어떠한 방해공작에도 그분을 붙잡은 손을 </a:t>
          </a:r>
          <a:r>
            <a:rPr lang="ko-KR" altLang="en-US" sz="1800" b="1" kern="1200" dirty="0" err="1"/>
            <a:t>놓지말아야</a:t>
          </a:r>
          <a:r>
            <a:rPr lang="ko-KR" altLang="en-US" sz="1800" b="1" kern="1200" dirty="0"/>
            <a:t> 합니다</a:t>
          </a:r>
          <a:r>
            <a:rPr lang="en-US" altLang="ko-KR" sz="1800" b="1" kern="1200" dirty="0"/>
            <a:t>.</a:t>
          </a:r>
          <a:endParaRPr lang="en" sz="1800" b="1" kern="1200" dirty="0"/>
        </a:p>
      </dsp:txBody>
      <dsp:txXfrm rot="-5400000">
        <a:off x="2290407" y="2668564"/>
        <a:ext cx="5325772" cy="585300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b="1" kern="1200" dirty="0">
              <a:solidFill>
                <a:schemeClr val="tx1"/>
              </a:solidFill>
            </a:rPr>
            <a:t>하나님께 꼭 붙어있기</a:t>
          </a:r>
          <a:endParaRPr lang="en" sz="1900" b="1" kern="1200" dirty="0">
            <a:solidFill>
              <a:schemeClr val="tx1"/>
            </a:solidFill>
          </a:endParaRPr>
        </a:p>
      </dsp:txBody>
      <dsp:txXfrm>
        <a:off x="39579" y="2595401"/>
        <a:ext cx="2210517" cy="731625"/>
      </dsp:txXfrm>
    </dsp:sp>
    <dsp:sp modelId="{C7BB875E-DA0E-4867-A22D-2276AD93AA7B}">
      <dsp:nvSpPr>
        <dsp:cNvPr id="0" name=""/>
        <dsp:cNvSpPr/>
      </dsp:nvSpPr>
      <dsp:spPr>
        <a:xfrm rot="5400000">
          <a:off x="4566749" y="1133818"/>
          <a:ext cx="804751" cy="5357435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우리를 창조하신 분을 사랑하는 마음으로 섬길 때 우리는 인생의 진짜 목적을 알고</a:t>
          </a:r>
          <a:r>
            <a:rPr lang="en-US" altLang="ko-KR" sz="1800" b="1" kern="1200" dirty="0"/>
            <a:t>, </a:t>
          </a:r>
          <a:r>
            <a:rPr lang="ko-KR" altLang="en-US" sz="1800" b="1" kern="1200" dirty="0"/>
            <a:t>만족하며</a:t>
          </a:r>
          <a:r>
            <a:rPr lang="en-US" altLang="ko-KR" sz="1800" b="1" kern="1200" dirty="0"/>
            <a:t>, </a:t>
          </a:r>
          <a:r>
            <a:rPr lang="ko-KR" altLang="en-US" sz="1800" b="1" kern="1200" dirty="0"/>
            <a:t>풍요로운 삶을 누릴 수 있습니다</a:t>
          </a:r>
          <a:r>
            <a:rPr lang="en-US" altLang="ko-KR" sz="1800" b="1" kern="1200" dirty="0"/>
            <a:t>.</a:t>
          </a:r>
          <a:endParaRPr lang="en" sz="1800" b="1" kern="1200" dirty="0"/>
        </a:p>
      </dsp:txBody>
      <dsp:txXfrm rot="-5400000">
        <a:off x="2290408" y="3449445"/>
        <a:ext cx="5318150" cy="726181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900" b="1" kern="1200" dirty="0">
              <a:solidFill>
                <a:schemeClr val="tx1"/>
              </a:solidFill>
            </a:rPr>
            <a:t>온 마음과 온 영혼을 다하여 하나님을 섬김</a:t>
          </a:r>
          <a:endParaRPr lang="en" sz="1900" b="1" kern="1200" dirty="0">
            <a:solidFill>
              <a:schemeClr val="tx1"/>
            </a:solidFill>
          </a:endParaRPr>
        </a:p>
      </dsp:txBody>
      <dsp:txXfrm>
        <a:off x="39579" y="3446724"/>
        <a:ext cx="2210517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44659" y="0"/>
          <a:ext cx="6176505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상대방이 말을 끝내기까지 조용히 듣고 기다렸습니다</a:t>
          </a:r>
          <a:endParaRPr lang="es-ES" sz="2000" kern="1200" dirty="0"/>
        </a:p>
      </dsp:txBody>
      <dsp:txXfrm>
        <a:off x="3165345" y="20686"/>
        <a:ext cx="6135133" cy="382385"/>
      </dsp:txXfrm>
    </dsp:sp>
    <dsp:sp modelId="{6188357F-B3AE-45B7-9A4B-33CFF5414BDD}">
      <dsp:nvSpPr>
        <dsp:cNvPr id="0" name=""/>
        <dsp:cNvSpPr/>
      </dsp:nvSpPr>
      <dsp:spPr>
        <a:xfrm>
          <a:off x="3144659" y="439167"/>
          <a:ext cx="6176505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하나님께서 자신들의 증인이시라고 했습니다</a:t>
          </a:r>
          <a:r>
            <a:rPr lang="en-US" altLang="ko-KR" sz="2000" b="1" kern="1200" dirty="0"/>
            <a:t>.</a:t>
          </a:r>
          <a:endParaRPr lang="es-ES" sz="2000" kern="1200" dirty="0"/>
        </a:p>
      </dsp:txBody>
      <dsp:txXfrm>
        <a:off x="3165345" y="459853"/>
        <a:ext cx="6135133" cy="382385"/>
      </dsp:txXfrm>
    </dsp:sp>
    <dsp:sp modelId="{0444BAC0-069B-4C38-83A9-C22C28313175}">
      <dsp:nvSpPr>
        <dsp:cNvPr id="0" name=""/>
        <dsp:cNvSpPr/>
      </dsp:nvSpPr>
      <dsp:spPr>
        <a:xfrm>
          <a:off x="3144659" y="915894"/>
          <a:ext cx="6176505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자신들의 죄가 판명되면 달게 벌을 받겠다고 했습니다</a:t>
          </a:r>
          <a:r>
            <a:rPr lang="en-US" altLang="ko-KR" sz="2000" b="1" kern="1200" dirty="0"/>
            <a:t>.</a:t>
          </a:r>
          <a:endParaRPr lang="es-ES" sz="2000" kern="1200" dirty="0"/>
        </a:p>
      </dsp:txBody>
      <dsp:txXfrm>
        <a:off x="3165345" y="936580"/>
        <a:ext cx="6135133" cy="382385"/>
      </dsp:txXfrm>
    </dsp:sp>
    <dsp:sp modelId="{2E7D29A4-BEAD-40F9-AEF3-02F602B9DF7B}">
      <dsp:nvSpPr>
        <dsp:cNvPr id="0" name=""/>
        <dsp:cNvSpPr/>
      </dsp:nvSpPr>
      <dsp:spPr>
        <a:xfrm>
          <a:off x="3144659" y="1392621"/>
          <a:ext cx="6176505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자신들이 제단을 쌓은 이유를 설명했습니다</a:t>
          </a:r>
          <a:r>
            <a:rPr lang="en-US" altLang="ko-KR" sz="2000" b="1" kern="1200" dirty="0"/>
            <a:t>.</a:t>
          </a:r>
          <a:endParaRPr lang="es-ES" sz="2000" kern="1200" dirty="0"/>
        </a:p>
      </dsp:txBody>
      <dsp:txXfrm>
        <a:off x="3165345" y="1413307"/>
        <a:ext cx="6135133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  <a:effectLst/>
              <a:latin typeface="+mn-lt"/>
            </a:rPr>
            <a:t>그들의 이야기를 통해 우리는 가족</a:t>
          </a:r>
          <a:r>
            <a:rPr lang="en-US" altLang="ko-KR" sz="2000" b="1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ko-KR" altLang="en-US" sz="2000" b="1" kern="1200" dirty="0">
              <a:solidFill>
                <a:schemeClr val="tx1"/>
              </a:solidFill>
              <a:effectLst/>
              <a:latin typeface="+mn-lt"/>
            </a:rPr>
            <a:t>교회</a:t>
          </a:r>
          <a:r>
            <a:rPr lang="en-US" altLang="ko-KR" sz="2000" b="1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ko-KR" altLang="en-US" sz="2000" b="1" kern="1200" dirty="0">
              <a:solidFill>
                <a:schemeClr val="tx1"/>
              </a:solidFill>
              <a:effectLst/>
              <a:latin typeface="+mn-lt"/>
            </a:rPr>
            <a:t>지역 사회에서 벌어질 수 있는 비슷한 상황에서 화평을 유지하기 위한 몇가지 단계들을 배울 수 있습니다</a:t>
          </a:r>
          <a:r>
            <a:rPr lang="en-US" altLang="ko-KR" sz="2000" b="1" kern="1200" dirty="0">
              <a:solidFill>
                <a:schemeClr val="tx1"/>
              </a:solidFill>
              <a:effectLst/>
              <a:latin typeface="+mn-lt"/>
            </a:rPr>
            <a:t>.</a:t>
          </a:r>
          <a:endParaRPr lang="es-ES" sz="20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0701" y="39307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나의 생각을 대화로 표현하고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성급히 결론 내리지 말고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행동으로 옮기기 전에 대화로 문제를 제시하고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하나가 되기 위해 자신의 희생을 감수할 줄 알고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214123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비난을 받을 때 상대방에게 예의를 갖추고 대답하며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화평을 되찾았을 때 다 같이 기뻐하며 하나님을 찬양함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89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89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61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39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41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363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5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82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7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82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39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93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8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5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1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46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7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en-US" altLang="ko-KR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(</a:t>
            </a:r>
            <a:r>
              <a:rPr lang="ko-KR" altLang="en-US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약속의</a:t>
            </a:r>
            <a:r>
              <a:rPr lang="en-US" altLang="ko-KR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)</a:t>
            </a:r>
            <a:r>
              <a:rPr lang="ko-KR" altLang="en-US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 땅에서의 삶</a:t>
            </a:r>
            <a:endParaRPr lang="en" sz="5400" b="1" spc="300" dirty="0">
              <a:ln w="9525">
                <a:solidFill>
                  <a:schemeClr val="bg1"/>
                </a:solidFill>
                <a:prstDash val="solid"/>
              </a:ln>
              <a:solidFill>
                <a:srgbClr val="867031"/>
              </a:solidFill>
              <a:effectLst>
                <a:outerShdw blurRad="12700" dist="38100" dir="2700000" algn="tl" rotWithShape="0">
                  <a:srgbClr val="FFC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9720470" y="6519446"/>
            <a:ext cx="2303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</a:t>
            </a:r>
            <a:r>
              <a:rPr lang="ko-KR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r>
              <a:rPr lang="ko-KR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ko-KR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-US" altLang="ko-KR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ko-KR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</a:t>
            </a:r>
            <a:endParaRPr lang="en" sz="1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27000">
                  <a:srgbClr val="886E3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14689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6930"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b="14708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21649"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7" b="14877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3270" r="-173" b="26088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E0C5E3-6180-FF39-0BE1-1AA50FCD60C2}"/>
              </a:ext>
            </a:extLst>
          </p:cNvPr>
          <p:cNvSpPr txBox="1"/>
          <p:nvPr/>
        </p:nvSpPr>
        <p:spPr>
          <a:xfrm>
            <a:off x="4112393" y="4597275"/>
            <a:ext cx="76881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40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유순한 대답은 분노를 쉬게 하여도 과격한 말은 노를 </a:t>
            </a:r>
            <a:r>
              <a:rPr kumimoji="0" lang="ko-KR" altLang="en-US" sz="40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격동하느니라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잠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15:1)</a:t>
            </a:r>
          </a:p>
        </p:txBody>
      </p:sp>
    </p:spTree>
    <p:extLst>
      <p:ext uri="{BB962C8B-B14F-4D97-AF65-F5344CB8AC3E}">
        <p14:creationId xmlns:p14="http://schemas.microsoft.com/office/powerpoint/2010/main" val="65528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7122011" y="4151055"/>
            <a:ext cx="5069989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ko-KR" altLang="en-US" sz="2000" b="1" dirty="0">
                <a:solidFill>
                  <a:srgbClr val="9868A2"/>
                </a:solidFill>
              </a:rPr>
              <a:t>고별사 </a:t>
            </a:r>
            <a:r>
              <a:rPr lang="en" sz="2000" b="1" dirty="0">
                <a:solidFill>
                  <a:srgbClr val="9868A2"/>
                </a:solidFill>
              </a:rPr>
              <a:t>(</a:t>
            </a:r>
            <a:r>
              <a:rPr lang="ko-KR" altLang="en-US" sz="2000" b="1" dirty="0">
                <a:solidFill>
                  <a:srgbClr val="9868A2"/>
                </a:solidFill>
              </a:rPr>
              <a:t>수</a:t>
            </a:r>
            <a:r>
              <a:rPr lang="en" sz="2000" b="1" dirty="0">
                <a:solidFill>
                  <a:srgbClr val="9868A2"/>
                </a:solidFill>
              </a:rPr>
              <a:t> 22:1-8)</a:t>
            </a:r>
          </a:p>
          <a:p>
            <a:pPr>
              <a:spcBef>
                <a:spcPts val="1800"/>
              </a:spcBef>
            </a:pPr>
            <a:r>
              <a:rPr lang="ko-KR" altLang="en-US" sz="2000" b="1" dirty="0">
                <a:solidFill>
                  <a:srgbClr val="9B6260"/>
                </a:solidFill>
              </a:rPr>
              <a:t>분쟁이 일어난 이유</a:t>
            </a:r>
            <a:r>
              <a:rPr lang="en" sz="2000" b="1" dirty="0">
                <a:solidFill>
                  <a:srgbClr val="9B6260"/>
                </a:solidFill>
              </a:rPr>
              <a:t> (</a:t>
            </a:r>
            <a:r>
              <a:rPr lang="ko-KR" altLang="en-US" sz="2000" b="1" dirty="0">
                <a:solidFill>
                  <a:srgbClr val="9B6260"/>
                </a:solidFill>
              </a:rPr>
              <a:t>수</a:t>
            </a:r>
            <a:r>
              <a:rPr lang="en" sz="2000" b="1" dirty="0">
                <a:solidFill>
                  <a:srgbClr val="9B6260"/>
                </a:solidFill>
              </a:rPr>
              <a:t> 22:10-12)</a:t>
            </a:r>
          </a:p>
          <a:p>
            <a:pPr>
              <a:spcBef>
                <a:spcPts val="1800"/>
              </a:spcBef>
            </a:pPr>
            <a:r>
              <a:rPr lang="ko-KR" altLang="en-US" sz="2000" b="1" dirty="0">
                <a:solidFill>
                  <a:srgbClr val="5F9199"/>
                </a:solidFill>
              </a:rPr>
              <a:t>비난</a:t>
            </a:r>
            <a:r>
              <a:rPr lang="en-US" altLang="ko-KR" sz="2000" b="1" dirty="0">
                <a:solidFill>
                  <a:srgbClr val="5F9199"/>
                </a:solidFill>
              </a:rPr>
              <a:t>(</a:t>
            </a:r>
            <a:r>
              <a:rPr lang="ko-KR" altLang="en-US" sz="2000" b="1" dirty="0">
                <a:solidFill>
                  <a:srgbClr val="5F9199"/>
                </a:solidFill>
              </a:rPr>
              <a:t>정죄</a:t>
            </a:r>
            <a:r>
              <a:rPr lang="en-US" altLang="ko-KR" sz="2000" b="1" dirty="0">
                <a:solidFill>
                  <a:srgbClr val="5F9199"/>
                </a:solidFill>
              </a:rPr>
              <a:t>)</a:t>
            </a:r>
            <a:r>
              <a:rPr lang="ko-KR" altLang="en-US" sz="2000" b="1" dirty="0">
                <a:solidFill>
                  <a:srgbClr val="5F9199"/>
                </a:solidFill>
              </a:rPr>
              <a:t>함</a:t>
            </a:r>
            <a:r>
              <a:rPr lang="en" sz="2000" b="1" dirty="0">
                <a:solidFill>
                  <a:srgbClr val="5F9199"/>
                </a:solidFill>
              </a:rPr>
              <a:t> (</a:t>
            </a:r>
            <a:r>
              <a:rPr lang="ko-KR" altLang="en-US" sz="2000" b="1" dirty="0">
                <a:solidFill>
                  <a:srgbClr val="5F9199"/>
                </a:solidFill>
              </a:rPr>
              <a:t>수</a:t>
            </a:r>
            <a:r>
              <a:rPr lang="en" sz="2000" b="1" dirty="0">
                <a:solidFill>
                  <a:srgbClr val="5F9199"/>
                </a:solidFill>
              </a:rPr>
              <a:t> 22:13-20)</a:t>
            </a:r>
          </a:p>
          <a:p>
            <a:pPr>
              <a:spcBef>
                <a:spcPts val="1800"/>
              </a:spcBef>
            </a:pPr>
            <a:r>
              <a:rPr lang="ko-KR" altLang="en-US" sz="2000" b="1" dirty="0">
                <a:solidFill>
                  <a:srgbClr val="729C63"/>
                </a:solidFill>
              </a:rPr>
              <a:t>침착</a:t>
            </a:r>
            <a:r>
              <a:rPr lang="en-US" altLang="ko-KR" sz="2000" b="1" dirty="0">
                <a:solidFill>
                  <a:srgbClr val="729C63"/>
                </a:solidFill>
              </a:rPr>
              <a:t>(</a:t>
            </a:r>
            <a:r>
              <a:rPr lang="ko-KR" altLang="en-US" sz="2000" b="1" dirty="0">
                <a:solidFill>
                  <a:srgbClr val="729C63"/>
                </a:solidFill>
              </a:rPr>
              <a:t>친절</a:t>
            </a:r>
            <a:r>
              <a:rPr lang="en-US" altLang="ko-KR" sz="2000" b="1" dirty="0">
                <a:solidFill>
                  <a:srgbClr val="729C63"/>
                </a:solidFill>
              </a:rPr>
              <a:t>)</a:t>
            </a:r>
            <a:r>
              <a:rPr lang="ko-KR" altLang="en-US" sz="2000" b="1" dirty="0">
                <a:solidFill>
                  <a:srgbClr val="729C63"/>
                </a:solidFill>
              </a:rPr>
              <a:t>하게 응답함</a:t>
            </a:r>
            <a:r>
              <a:rPr lang="en" sz="2000" b="1" dirty="0">
                <a:solidFill>
                  <a:srgbClr val="729C63"/>
                </a:solidFill>
              </a:rPr>
              <a:t> (</a:t>
            </a:r>
            <a:r>
              <a:rPr lang="ko-KR" altLang="en-US" sz="2000" b="1" dirty="0">
                <a:solidFill>
                  <a:srgbClr val="729C63"/>
                </a:solidFill>
              </a:rPr>
              <a:t>수</a:t>
            </a:r>
            <a:r>
              <a:rPr lang="en" sz="2000" b="1" dirty="0">
                <a:solidFill>
                  <a:srgbClr val="729C63"/>
                </a:solidFill>
              </a:rPr>
              <a:t> 22:21-29)</a:t>
            </a:r>
          </a:p>
          <a:p>
            <a:pPr>
              <a:spcBef>
                <a:spcPts val="1800"/>
              </a:spcBef>
            </a:pPr>
            <a:r>
              <a:rPr lang="ko-KR" altLang="en-US" sz="2000" b="1" dirty="0">
                <a:solidFill>
                  <a:srgbClr val="9B8F61"/>
                </a:solidFill>
              </a:rPr>
              <a:t>화해</a:t>
            </a:r>
            <a:r>
              <a:rPr lang="en" sz="2000" b="1" dirty="0">
                <a:solidFill>
                  <a:srgbClr val="9B8F61"/>
                </a:solidFill>
              </a:rPr>
              <a:t> (</a:t>
            </a:r>
            <a:r>
              <a:rPr lang="ko-KR" altLang="en-US" sz="2000" b="1" dirty="0">
                <a:solidFill>
                  <a:srgbClr val="9B8F61"/>
                </a:solidFill>
              </a:rPr>
              <a:t>수</a:t>
            </a:r>
            <a:r>
              <a:rPr lang="en" sz="2000" b="1" dirty="0">
                <a:solidFill>
                  <a:srgbClr val="9B8F61"/>
                </a:solidFill>
              </a:rPr>
              <a:t> 22:30-34)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142875" y="94476"/>
            <a:ext cx="809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수년 간의 전쟁을 치른 후에 이스라엘이 가나안을 정복했지만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그곳 주민들을 모두 쫓아낸 것은 아니었습니다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324850" y="152400"/>
            <a:ext cx="37147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3" y="3525971"/>
            <a:ext cx="5448572" cy="311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336" y="4190227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336" y="4725026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336" y="6329425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336" y="5794626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336" y="5259826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152398" y="1904792"/>
            <a:ext cx="8086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마침내 그들이 자기 땅으로 돌아갈 시간이 왔습니다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여호수아는 그들을 축복하고 하나님의 말씀을 계속 순종하라고 권고한 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그들을 돌려보냈습니다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그러나 이 이별은 이스라엘 지파들의 연합을 위협한 심각한 오해로 얼룩지게 되었습니다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152398" y="802362"/>
            <a:ext cx="80867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먼저 요단강 동쪽 지역을 차지한 </a:t>
            </a:r>
            <a:r>
              <a:rPr lang="ko-KR" altLang="en-US" sz="2000" b="1" dirty="0" err="1"/>
              <a:t>르우벤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갓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므낫세</a:t>
            </a:r>
            <a:r>
              <a:rPr lang="ko-KR" altLang="en-US" sz="2000" b="1" dirty="0"/>
              <a:t> 반 지파는 </a:t>
            </a:r>
            <a:r>
              <a:rPr lang="ko-KR" altLang="en-US" sz="2000" b="1" dirty="0" err="1"/>
              <a:t>요단강을</a:t>
            </a:r>
            <a:r>
              <a:rPr lang="ko-KR" altLang="en-US" sz="2000" b="1" dirty="0"/>
              <a:t> 건너와 나머지 지파들을 도와 정복 전쟁을 끝내겠다는 약속을 성실하게 지켰습니다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고별사</a:t>
            </a:r>
            <a:endParaRPr lang="en" sz="48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0" y="82996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오직 여호와의 종 모세가 너희에게 명령한 명령과 율법을 반드시 행하여 너희의 하나님 여호와를 사랑하고 그의 모든 길로 행하며 그의 계명을 지켜 그에게 친근히 하고 너희의 마음을 다하며 성품을 다하여 그를 </a:t>
            </a:r>
            <a:r>
              <a:rPr lang="ko-KR" alt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섬길지니라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수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22:5)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257174" y="1536829"/>
            <a:ext cx="7718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이스라엘 지파들이 </a:t>
            </a:r>
            <a:r>
              <a:rPr lang="ko-KR" altLang="en-US" sz="2000" b="1" dirty="0" err="1"/>
              <a:t>요단강을</a:t>
            </a:r>
            <a:r>
              <a:rPr lang="ko-KR" altLang="en-US" sz="2000" b="1" dirty="0"/>
              <a:t> 사이에 두고 두 지역으로 나뉠 것이기 때문에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여호수아는 두 지파와 반지파에게 끝까지 충실함을 잃지 말라는 현명한 조언을 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22:5).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47297"/>
              </p:ext>
            </p:extLst>
          </p:nvPr>
        </p:nvGraphicFramePr>
        <p:xfrm>
          <a:off x="238124" y="2552491"/>
          <a:ext cx="7648575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3873" y="1628775"/>
            <a:ext cx="3924302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0" y="329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분쟁이 일어난 이유 </a:t>
            </a:r>
            <a:endParaRPr lang="en" sz="44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521109" y="805005"/>
            <a:ext cx="11149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르우벤</a:t>
            </a:r>
            <a:r>
              <a:rPr lang="ko-KR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자손과 </a:t>
            </a:r>
            <a:r>
              <a:rPr lang="ko-KR" alt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므낫세</a:t>
            </a:r>
            <a:r>
              <a:rPr lang="ko-KR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반 지파가 가나안 땅 </a:t>
            </a:r>
            <a:r>
              <a:rPr lang="ko-KR" alt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요단</a:t>
            </a:r>
            <a:r>
              <a:rPr lang="ko-KR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언덕 가에 이르자 </a:t>
            </a:r>
            <a:endParaRPr lang="en-US" altLang="ko-KR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거기서 </a:t>
            </a:r>
            <a:r>
              <a:rPr lang="ko-KR" alt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요단</a:t>
            </a:r>
            <a:r>
              <a:rPr lang="ko-KR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가에 제단을 쌓았는데 보기에 큰 제단이었더라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수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22:10)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3431458" y="1610410"/>
            <a:ext cx="5338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여호수아가 </a:t>
            </a:r>
            <a:r>
              <a:rPr lang="ko-KR" altLang="en-US" sz="2000" b="1" dirty="0" err="1"/>
              <a:t>요단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강을 건넌 기적을 기념하기위해 세운 기념비 근처에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두 지파와 반지파는 성소의 제단과 비슷한 제단을 만들었습니다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22:10, 28).</a:t>
            </a:r>
            <a:endParaRPr lang="en" sz="2000" b="1" dirty="0"/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37" y="1679233"/>
            <a:ext cx="3051810" cy="2784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953" y="1708733"/>
            <a:ext cx="3051810" cy="232410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84681" y="4467914"/>
            <a:ext cx="883127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b="1" dirty="0"/>
              <a:t>다른 지파들은 이 범법행위를 멈추기 위해 두 지파와 반지파를 공격하기로 결심했습니다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22:12). </a:t>
            </a:r>
            <a:r>
              <a:rPr lang="ko-KR" altLang="en-US" sz="2000" b="1" dirty="0"/>
              <a:t>그러나 하나님께서 피비린내 나는 내전을 막으시려고 개입하셨습니다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하나님은 충분한 범죄의 증거를 확보하기 전에 섣불리 판단하지 않을 대표들을 선택하셨고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대표들은 저들의 범죄가 밝혀질 때까지 그들을 무죄한 사람들로 간주하고 스스로 변명할 기회를 주었습니다 </a:t>
            </a:r>
            <a:r>
              <a:rPr lang="en-US" altLang="ko-KR" b="1" dirty="0"/>
              <a:t>(</a:t>
            </a:r>
            <a:r>
              <a:rPr lang="ko-KR" altLang="en-US" b="1" dirty="0"/>
              <a:t>수 </a:t>
            </a:r>
            <a:r>
              <a:rPr lang="en-US" altLang="ko-KR" b="1" dirty="0"/>
              <a:t>22:13-14).</a:t>
            </a:r>
            <a:endParaRPr lang="en" sz="2000" b="1" dirty="0"/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963" y="4242795"/>
            <a:ext cx="3098800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3431458" y="3004818"/>
            <a:ext cx="53389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2000" b="1" dirty="0"/>
              <a:t>(</a:t>
            </a:r>
            <a:r>
              <a:rPr lang="ko-KR" altLang="en-US" sz="2000" b="1" dirty="0"/>
              <a:t>다른 지파들은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이것을 성소의 </a:t>
            </a:r>
            <a:r>
              <a:rPr lang="ko-KR" altLang="en-US" sz="2000" b="1" dirty="0" err="1"/>
              <a:t>번제단</a:t>
            </a:r>
            <a:r>
              <a:rPr lang="ko-KR" altLang="en-US" sz="2000" b="1" dirty="0"/>
              <a:t> 외의 다른 장소에서 제단을 쌓는 것을 금지한 율법을 어긴 것으로 생각했습니다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레 </a:t>
            </a:r>
            <a:r>
              <a:rPr lang="en-US" altLang="ko-KR" sz="2000" b="1" dirty="0"/>
              <a:t>17:8-9).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84681" y="6068971"/>
            <a:ext cx="86856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         결국 밝혀진 것은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저들이 나머지 지파들에게 제단의 목적을 미리 알리지 않은 잘못을 했지만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율법은 어기지 않은 것으로 판명되었습니다</a:t>
            </a:r>
            <a:r>
              <a:rPr lang="en-US" altLang="ko-KR" sz="2000" b="1" dirty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0" y="-5775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비난</a:t>
            </a:r>
            <a:r>
              <a:rPr lang="en-US" altLang="ko-KR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정죄</a:t>
            </a:r>
            <a:r>
              <a:rPr lang="en-US" altLang="ko-KR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함 </a:t>
            </a:r>
            <a:endParaRPr lang="en" sz="5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0" y="86558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여호와의 온 회중이 말하기를 너희가 어찌하여 이스라엘 하나님께 범죄하여 오늘 여호와를 따르는 데서 돌아서서 너희를 위하여 제단을 쌓아 너희가 오늘 여호와께 거역하고자 하느냐</a:t>
            </a:r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수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22:16)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873910" y="1669277"/>
            <a:ext cx="831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비느하스가</a:t>
            </a:r>
            <a:r>
              <a:rPr lang="ko-KR" altLang="en-US" sz="2000" b="1" dirty="0"/>
              <a:t> 조사 위원회의 위원장으로 선택된 이유는 무엇입니까</a:t>
            </a:r>
            <a:r>
              <a:rPr lang="en-US" altLang="ko-KR" sz="2000" b="1" dirty="0"/>
              <a:t>?(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22:13-14)</a:t>
            </a:r>
            <a:endParaRPr lang="en" sz="2000" b="1" dirty="0"/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8657" y="3768736"/>
            <a:ext cx="4347701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481211" y="3829348"/>
            <a:ext cx="51324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비느하스의</a:t>
            </a:r>
            <a:r>
              <a:rPr lang="ko-KR" altLang="en-US" sz="2000" b="1" dirty="0"/>
              <a:t> 주장은 설득력이 있었습니다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하나님께서 정하신 제단 이외에 다른 제단에 제사를 드리면 온 이스라엘이 형벌을 받을 것이었기 때문입니다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22:18</a:t>
            </a:r>
            <a:r>
              <a:rPr lang="ko-KR" altLang="en-US" sz="2000" b="1" dirty="0"/>
              <a:t>하</a:t>
            </a:r>
            <a:r>
              <a:rPr lang="en-US" altLang="ko-KR" sz="2000" b="1" dirty="0"/>
              <a:t>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873910" y="2315795"/>
            <a:ext cx="83180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대제사장의 아들 </a:t>
            </a:r>
            <a:r>
              <a:rPr lang="ko-KR" altLang="en-US" sz="2000" b="1" dirty="0" err="1"/>
              <a:t>비느하스는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바알브올에서의</a:t>
            </a:r>
            <a:r>
              <a:rPr lang="ko-KR" altLang="en-US" sz="2000" b="1" dirty="0"/>
              <a:t> 반역의 죄를 막기 위해 결정적인 행동을 취한 인물이었습니다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민 </a:t>
            </a:r>
            <a:r>
              <a:rPr lang="en-US" altLang="ko-KR" sz="2000" b="1" dirty="0"/>
              <a:t>25:7-8). </a:t>
            </a:r>
            <a:r>
              <a:rPr lang="ko-KR" altLang="en-US" sz="2000" b="1" dirty="0"/>
              <a:t>그는 두 지파와 반 지파의 행동은 </a:t>
            </a:r>
            <a:r>
              <a:rPr lang="ko-KR" altLang="en-US" sz="2000" b="1" dirty="0" err="1"/>
              <a:t>아간의</a:t>
            </a:r>
            <a:r>
              <a:rPr lang="ko-KR" altLang="en-US" sz="2000" b="1" dirty="0"/>
              <a:t> 죄로 백성 전체가 범죄자가 된 사건과 같은 것이라고 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22:16-20).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481211" y="5152787"/>
            <a:ext cx="51324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그러나 </a:t>
            </a:r>
            <a:r>
              <a:rPr lang="ko-KR" altLang="en-US" sz="2000" b="1" dirty="0" err="1"/>
              <a:t>비느하스는</a:t>
            </a:r>
            <a:r>
              <a:rPr lang="ko-KR" altLang="en-US" sz="2000" b="1" dirty="0"/>
              <a:t> 그들에게 범죄를 만회할 기회를 주었습니다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바로 성소가 있는 </a:t>
            </a:r>
            <a:r>
              <a:rPr lang="ko-KR" altLang="en-US" sz="2000" b="1" dirty="0" err="1"/>
              <a:t>요단</a:t>
            </a:r>
            <a:r>
              <a:rPr lang="ko-KR" altLang="en-US" sz="2000" b="1" dirty="0"/>
              <a:t> 강 서편에 가서 제사드릴 것을 권고한 것입니다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22:19).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침착</a:t>
            </a:r>
            <a:r>
              <a:rPr lang="en-US" altLang="ko-KR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친절</a:t>
            </a:r>
            <a:r>
              <a:rPr lang="en-US" altLang="ko-KR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하게 대응함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70266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우리가 제단을 쌓은 것이 돌이켜 여호와를 따르지 아니하려 함이거나 또는 그 위에 </a:t>
            </a:r>
            <a:r>
              <a:rPr lang="ko-KR" alt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번제나</a:t>
            </a:r>
            <a:r>
              <a:rPr lang="ko-KR" alt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소제를 드리려 함이거나 또는 화목제물을 드리려 함이거든 여호와는 친히 </a:t>
            </a:r>
            <a:r>
              <a:rPr lang="ko-KR" alt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벌하시옵소서</a:t>
            </a:r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수</a:t>
            </a:r>
            <a:r>
              <a:rPr lang="en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22:23)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188561" y="1645550"/>
            <a:ext cx="25564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르우벤</a:t>
            </a:r>
            <a:r>
              <a:rPr lang="ko-KR" altLang="en-US" sz="2000" b="1" dirty="0"/>
              <a:t> 지파와 갓 지파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그리고 </a:t>
            </a:r>
            <a:r>
              <a:rPr lang="ko-KR" altLang="en-US" sz="2000" b="1" dirty="0" err="1"/>
              <a:t>므낫세</a:t>
            </a:r>
            <a:r>
              <a:rPr lang="ko-KR" altLang="en-US" sz="2000" b="1" dirty="0"/>
              <a:t> 반 지파는 비난을 받았을 때 모범적인 대처를 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9874545"/>
              </p:ext>
            </p:extLst>
          </p:nvPr>
        </p:nvGraphicFramePr>
        <p:xfrm>
          <a:off x="2681538" y="1412289"/>
          <a:ext cx="9321165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252060" y="3856319"/>
            <a:ext cx="7799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나머지 지파 사람들은 저들이 제단을 쌓은 이유를 듣기 전에는 하나님께 대한 반역</a:t>
            </a:r>
            <a:r>
              <a:rPr lang="en-US" altLang="ko-KR" sz="2000" b="1" dirty="0"/>
              <a:t>, (</a:t>
            </a:r>
            <a:r>
              <a:rPr lang="ko-KR" altLang="en-US" sz="2000" b="1" dirty="0"/>
              <a:t>불법적인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독립시도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그리고 하나님의 처벌을 상상했습니다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732" y="3730990"/>
            <a:ext cx="3950971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252061" y="5768015"/>
            <a:ext cx="77996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부당한 비난을 받은 지파들은 격분하여 나머지 지파들에게 격하게 따질 수도 있었지만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우호적인 태도로 답변했기 때문에 분쟁을 피할 수 있었습니다</a:t>
            </a:r>
            <a:r>
              <a:rPr lang="en-US" altLang="ko-KR" sz="2000" b="1" dirty="0"/>
              <a:t>.</a:t>
            </a:r>
            <a:endParaRPr lang="en-US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252060" y="4812167"/>
            <a:ext cx="77298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하지만 진실이 밝혀졌을 때 그들은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나머지 이스라엘 지파에서 분리되는 것을 막고 형제 지파들과 연합을 유지하려 애쓰고 있다는 것이 밝혀졌습니다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22:24-26).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0" y="0"/>
            <a:ext cx="9029699" cy="76944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화해</a:t>
            </a:r>
            <a:endParaRPr lang="en" sz="4400" b="1" spc="6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508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0" y="682466"/>
            <a:ext cx="90296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latin typeface="Comic Sans MS" panose="030F0702030302020204" pitchFamily="66" charset="0"/>
              </a:rPr>
              <a:t>그 일이 이스라엘 자손을 즐겁게 한지라 이스라엘 자손이 하나님을 찬송하고 </a:t>
            </a:r>
            <a:r>
              <a:rPr lang="ko-KR" altLang="en-US" b="1" dirty="0" err="1">
                <a:latin typeface="Comic Sans MS" panose="030F0702030302020204" pitchFamily="66" charset="0"/>
              </a:rPr>
              <a:t>르우벤</a:t>
            </a:r>
            <a:r>
              <a:rPr lang="ko-KR" altLang="en-US" b="1" dirty="0">
                <a:latin typeface="Comic Sans MS" panose="030F0702030302020204" pitchFamily="66" charset="0"/>
              </a:rPr>
              <a:t> 자손과 갓 자손이 거주하는 땅에 가서 싸워 그것을 멸하자 하는 말을 </a:t>
            </a:r>
            <a:endParaRPr lang="en-US" altLang="ko-KR" b="1" dirty="0"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latin typeface="Comic Sans MS" panose="030F0702030302020204" pitchFamily="66" charset="0"/>
              </a:rPr>
              <a:t>다시는 하지 아니하였더라</a:t>
            </a:r>
            <a:r>
              <a:rPr lang="en" b="1" dirty="0"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latin typeface="Comic Sans MS" panose="030F0702030302020204" pitchFamily="66" charset="0"/>
              </a:rPr>
              <a:t>수</a:t>
            </a:r>
            <a:r>
              <a:rPr lang="en" sz="1400" b="1" dirty="0">
                <a:latin typeface="Comic Sans MS" panose="030F0702030302020204" pitchFamily="66" charset="0"/>
              </a:rPr>
              <a:t> 22:33)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1" y="1568946"/>
            <a:ext cx="65627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자신들의 의심이 잘못된 것이 밝혀지자 </a:t>
            </a:r>
            <a:r>
              <a:rPr lang="ko-KR" altLang="en-US" sz="2000" b="1" dirty="0" err="1">
                <a:solidFill>
                  <a:prstClr val="black"/>
                </a:solidFill>
              </a:rPr>
              <a:t>비느하스와</a:t>
            </a:r>
            <a:r>
              <a:rPr lang="ko-KR" altLang="en-US" sz="2000" b="1" dirty="0">
                <a:solidFill>
                  <a:prstClr val="black"/>
                </a:solidFill>
              </a:rPr>
              <a:t> 이스라엘 사절단들은 안심하게 되었습니다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수 </a:t>
            </a:r>
            <a:r>
              <a:rPr lang="en-US" altLang="ko-KR" sz="2000" b="1" dirty="0">
                <a:solidFill>
                  <a:prstClr val="black"/>
                </a:solidFill>
              </a:rPr>
              <a:t>22:30-31). </a:t>
            </a:r>
            <a:r>
              <a:rPr lang="ko-KR" altLang="en-US" sz="2000" b="1" dirty="0">
                <a:solidFill>
                  <a:prstClr val="black"/>
                </a:solidFill>
              </a:rPr>
              <a:t>한편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이스라엘 백성들은 진실이 밝혀지자 기뻐하며 하나님을 찬양했습니다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수 </a:t>
            </a:r>
            <a:r>
              <a:rPr lang="en-US" altLang="ko-KR" sz="2000" b="1" dirty="0">
                <a:solidFill>
                  <a:prstClr val="black"/>
                </a:solidFill>
              </a:rPr>
              <a:t>22:32-33).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2527617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3022579"/>
            <a:ext cx="5857875" cy="3673495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C456FE-6E0E-539F-E9D4-0DA11BD6190E}"/>
              </a:ext>
            </a:extLst>
          </p:cNvPr>
          <p:cNvSpPr txBox="1"/>
          <p:nvPr/>
        </p:nvSpPr>
        <p:spPr>
          <a:xfrm>
            <a:off x="742950" y="523875"/>
            <a:ext cx="1037272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ko-KR" altLang="en-US" sz="2600" b="1" dirty="0">
                <a:latin typeface="Constantia" panose="02030602050306030303" pitchFamily="18" charset="0"/>
              </a:rPr>
              <a:t>갓과 </a:t>
            </a:r>
            <a:r>
              <a:rPr lang="ko-KR" altLang="en-US" sz="2600" b="1" dirty="0" err="1">
                <a:latin typeface="Constantia" panose="02030602050306030303" pitchFamily="18" charset="0"/>
              </a:rPr>
              <a:t>르우벤</a:t>
            </a:r>
            <a:r>
              <a:rPr lang="ko-KR" altLang="en-US" sz="2600" b="1" dirty="0">
                <a:latin typeface="Constantia" panose="02030602050306030303" pitchFamily="18" charset="0"/>
              </a:rPr>
              <a:t> 자손들이 제단을 세우고 그 위에 제단의 목적을 설명하는 비문을 이렇게 새겨 넣었습니다</a:t>
            </a:r>
            <a:r>
              <a:rPr lang="en-US" altLang="ko-KR" sz="2600" b="1" dirty="0">
                <a:latin typeface="Constantia" panose="02030602050306030303" pitchFamily="18" charset="0"/>
              </a:rPr>
              <a:t>.</a:t>
            </a:r>
            <a:r>
              <a:rPr lang="ko-KR" altLang="en-US" sz="2600" b="1" dirty="0">
                <a:latin typeface="Constantia" panose="02030602050306030303" pitchFamily="18" charset="0"/>
              </a:rPr>
              <a:t> </a:t>
            </a:r>
            <a:r>
              <a:rPr lang="en-US" altLang="ko-KR" sz="2600" b="1" dirty="0">
                <a:latin typeface="Constantia" panose="02030602050306030303" pitchFamily="18" charset="0"/>
              </a:rPr>
              <a:t>“</a:t>
            </a:r>
            <a:r>
              <a:rPr lang="ko-KR" altLang="en-US" sz="2600" b="1" dirty="0">
                <a:latin typeface="Constantia" panose="02030602050306030303" pitchFamily="18" charset="0"/>
              </a:rPr>
              <a:t>이 제단은 우리들</a:t>
            </a:r>
            <a:r>
              <a:rPr lang="en-US" altLang="ko-KR" sz="2600" b="1" dirty="0">
                <a:latin typeface="Constantia" panose="02030602050306030303" pitchFamily="18" charset="0"/>
              </a:rPr>
              <a:t>(</a:t>
            </a:r>
            <a:r>
              <a:rPr lang="ko-KR" altLang="en-US" sz="2600" b="1" dirty="0" err="1">
                <a:latin typeface="Constantia" panose="02030602050306030303" pitchFamily="18" charset="0"/>
              </a:rPr>
              <a:t>요단</a:t>
            </a:r>
            <a:r>
              <a:rPr lang="ko-KR" altLang="en-US" sz="2600" b="1" dirty="0">
                <a:latin typeface="Constantia" panose="02030602050306030303" pitchFamily="18" charset="0"/>
              </a:rPr>
              <a:t> 강 동편의 지파들과 서편의 지파들</a:t>
            </a:r>
            <a:r>
              <a:rPr lang="en-US" altLang="ko-KR" sz="2600" b="1" dirty="0">
                <a:latin typeface="Constantia" panose="02030602050306030303" pitchFamily="18" charset="0"/>
              </a:rPr>
              <a:t>)</a:t>
            </a:r>
            <a:r>
              <a:rPr lang="ko-KR" altLang="en-US" sz="2600" b="1" dirty="0">
                <a:latin typeface="Constantia" panose="02030602050306030303" pitchFamily="18" charset="0"/>
              </a:rPr>
              <a:t> 사이에 여호와께서 하나님이심을 증거한다</a:t>
            </a:r>
            <a:r>
              <a:rPr lang="en-US" altLang="ko-KR" sz="2600" b="1" dirty="0">
                <a:latin typeface="Constantia" panose="02030602050306030303" pitchFamily="18" charset="0"/>
              </a:rPr>
              <a:t>.” </a:t>
            </a:r>
            <a:r>
              <a:rPr lang="ko-KR" altLang="en-US" sz="2600" b="1" dirty="0">
                <a:latin typeface="Constantia" panose="02030602050306030303" pitchFamily="18" charset="0"/>
              </a:rPr>
              <a:t>이렇게 그들은 훗날 오해가 생기는 것을 막고 </a:t>
            </a:r>
            <a:r>
              <a:rPr lang="en-US" altLang="ko-KR" sz="2600" b="1" dirty="0">
                <a:latin typeface="Constantia" panose="02030602050306030303" pitchFamily="18" charset="0"/>
              </a:rPr>
              <a:t>(</a:t>
            </a:r>
            <a:r>
              <a:rPr lang="ko-KR" altLang="en-US" sz="2600" b="1" dirty="0">
                <a:latin typeface="Constantia" panose="02030602050306030303" pitchFamily="18" charset="0"/>
              </a:rPr>
              <a:t>우상 숭배의</a:t>
            </a:r>
            <a:r>
              <a:rPr lang="en-US" altLang="ko-KR" sz="2600" b="1" dirty="0">
                <a:latin typeface="Constantia" panose="02030602050306030303" pitchFamily="18" charset="0"/>
              </a:rPr>
              <a:t>)</a:t>
            </a:r>
            <a:r>
              <a:rPr lang="ko-KR" altLang="en-US" sz="2600" b="1" dirty="0">
                <a:latin typeface="Constantia" panose="02030602050306030303" pitchFamily="18" charset="0"/>
              </a:rPr>
              <a:t> 유혹거리를 제거하려고 노력했습니다</a:t>
            </a:r>
            <a:r>
              <a:rPr lang="en-US" altLang="ko-KR" sz="26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ko-KR" altLang="en-US" sz="2600" b="1" dirty="0">
                <a:latin typeface="Constantia" panose="02030602050306030303" pitchFamily="18" charset="0"/>
              </a:rPr>
              <a:t>사람들 사이에서 가장 좋은 의도에서 한 행동도 쉽게 오해를 일으킬 수 있으며</a:t>
            </a:r>
            <a:r>
              <a:rPr lang="en-US" altLang="ko-KR" sz="2600" b="1" dirty="0">
                <a:latin typeface="Constantia" panose="02030602050306030303" pitchFamily="18" charset="0"/>
              </a:rPr>
              <a:t>,</a:t>
            </a:r>
            <a:r>
              <a:rPr lang="ko-KR" altLang="en-US" sz="2600" b="1" dirty="0">
                <a:latin typeface="Constantia" panose="02030602050306030303" pitchFamily="18" charset="0"/>
              </a:rPr>
              <a:t> 심각한 어려움을 당하는 것을 심심치 않게 보게 됩니다</a:t>
            </a:r>
            <a:r>
              <a:rPr lang="en-US" altLang="ko-KR" sz="2600" b="1" dirty="0">
                <a:latin typeface="Constantia" panose="02030602050306030303" pitchFamily="18" charset="0"/>
              </a:rPr>
              <a:t>.</a:t>
            </a:r>
            <a:r>
              <a:rPr lang="ko-KR" altLang="en-US" sz="2600" b="1" dirty="0">
                <a:latin typeface="Constantia" panose="02030602050306030303" pitchFamily="18" charset="0"/>
              </a:rPr>
              <a:t> 서로 예의와 관용을 베풀지 않으면 심각하고 심지어는 파멸로 치닫는 사례들이 얼마나 많이 일어나는지요</a:t>
            </a:r>
            <a:r>
              <a:rPr lang="en-US" altLang="ko-KR" sz="2600" b="1" dirty="0">
                <a:latin typeface="Constantia" panose="02030602050306030303" pitchFamily="18" charset="0"/>
              </a:rPr>
              <a:t>!</a:t>
            </a:r>
            <a:r>
              <a:rPr lang="en-US" sz="2600" b="1" dirty="0">
                <a:latin typeface="Constantia" panose="02030602050306030303" pitchFamily="18" charset="0"/>
              </a:rPr>
              <a:t>…</a:t>
            </a:r>
          </a:p>
          <a:p>
            <a:pPr>
              <a:spcBef>
                <a:spcPts val="600"/>
              </a:spcBef>
            </a:pPr>
            <a:r>
              <a:rPr lang="ko-KR" altLang="en-US" sz="2600" b="1" dirty="0">
                <a:latin typeface="Constantia" panose="02030602050306030303" pitchFamily="18" charset="0"/>
              </a:rPr>
              <a:t>비난과 질책을 받고 자신의 잘못에서 돌아서는 사람은 아무도 없을 뿐 아니라</a:t>
            </a:r>
            <a:r>
              <a:rPr lang="en-US" altLang="ko-KR" sz="2600" b="1" dirty="0">
                <a:latin typeface="Constantia" panose="02030602050306030303" pitchFamily="18" charset="0"/>
              </a:rPr>
              <a:t>,</a:t>
            </a:r>
            <a:r>
              <a:rPr lang="ko-KR" altLang="en-US" sz="2600" b="1" dirty="0">
                <a:latin typeface="Constantia" panose="02030602050306030303" pitchFamily="18" charset="0"/>
              </a:rPr>
              <a:t> 대부분은 옳은 길에서 더 멀리 떠나고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자기 잘못을 돌아볼 여유를 잃고 되려 마음을 굳게 걸어 잠급니다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친절과</a:t>
            </a:r>
            <a:r>
              <a:rPr lang="en-US" altLang="ko-KR" sz="2600" b="1" dirty="0">
                <a:latin typeface="Constantia" panose="02030602050306030303" pitchFamily="18" charset="0"/>
              </a:rPr>
              <a:t> </a:t>
            </a:r>
            <a:r>
              <a:rPr lang="ko-KR" altLang="en-US" sz="2600" b="1" dirty="0">
                <a:latin typeface="Constantia" panose="02030602050306030303" pitchFamily="18" charset="0"/>
              </a:rPr>
              <a:t>예의를 갖춘 너그러운 태도는 잘못을 저지른 사람을 구원하고 허다한</a:t>
            </a:r>
            <a:r>
              <a:rPr lang="en-US" altLang="ko-KR" sz="2600" b="1" dirty="0">
                <a:latin typeface="Constantia" panose="02030602050306030303" pitchFamily="18" charset="0"/>
              </a:rPr>
              <a:t>(</a:t>
            </a:r>
            <a:r>
              <a:rPr lang="ko-KR" altLang="en-US" sz="2600" b="1" dirty="0">
                <a:latin typeface="Constantia" panose="02030602050306030303" pitchFamily="18" charset="0"/>
              </a:rPr>
              <a:t>많은</a:t>
            </a:r>
            <a:r>
              <a:rPr lang="en-US" altLang="ko-KR" sz="2600" b="1" dirty="0">
                <a:latin typeface="Constantia" panose="02030602050306030303" pitchFamily="18" charset="0"/>
              </a:rPr>
              <a:t>)</a:t>
            </a:r>
            <a:r>
              <a:rPr lang="ko-KR" altLang="en-US" sz="2600" b="1" dirty="0">
                <a:latin typeface="Constantia" panose="02030602050306030303" pitchFamily="18" charset="0"/>
              </a:rPr>
              <a:t> 죄를 덮어줍니다</a:t>
            </a:r>
            <a:r>
              <a:rPr lang="en-US" altLang="ko-KR" sz="2600" b="1" dirty="0">
                <a:latin typeface="Constantia" panose="02030602050306030303" pitchFamily="18" charset="0"/>
              </a:rPr>
              <a:t>.</a:t>
            </a:r>
            <a:r>
              <a:rPr lang="en-US" sz="2600" b="1" dirty="0">
                <a:latin typeface="Constantia" panose="02030602050306030303" pitchFamily="18" charset="0"/>
              </a:rPr>
              <a:t>”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3C2F48-C8BC-381C-AF47-0B287455933D}"/>
              </a:ext>
            </a:extLst>
          </p:cNvPr>
          <p:cNvSpPr txBox="1"/>
          <p:nvPr/>
        </p:nvSpPr>
        <p:spPr>
          <a:xfrm>
            <a:off x="8377904" y="6064597"/>
            <a:ext cx="2912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/>
              <a:t>부조와 선지자</a:t>
            </a:r>
            <a:r>
              <a:rPr lang="en" sz="1600" b="1" dirty="0"/>
              <a:t>. 519)</a:t>
            </a:r>
          </a:p>
        </p:txBody>
      </p:sp>
    </p:spTree>
    <p:extLst>
      <p:ext uri="{BB962C8B-B14F-4D97-AF65-F5344CB8AC3E}">
        <p14:creationId xmlns:p14="http://schemas.microsoft.com/office/powerpoint/2010/main" val="3093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978</Words>
  <Application>Microsoft Office PowerPoint</Application>
  <PresentationFormat>Panorámica</PresentationFormat>
  <Paragraphs>62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Arial</vt:lpstr>
      <vt:lpstr>Constantia</vt:lpstr>
      <vt:lpstr>Comic Sans MS</vt:lpstr>
      <vt:lpstr>Aptos Display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103</cp:revision>
  <dcterms:created xsi:type="dcterms:W3CDTF">2025-11-15T16:15:13Z</dcterms:created>
  <dcterms:modified xsi:type="dcterms:W3CDTF">2025-12-07T07:14:09Z</dcterms:modified>
</cp:coreProperties>
</file>