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1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ko-KR" altLang="en-US" sz="1800" b="1" dirty="0"/>
            <a:t>바울이 </a:t>
          </a:r>
          <a:r>
            <a:rPr lang="ko-KR" altLang="en-US" sz="1800" b="1" dirty="0" err="1"/>
            <a:t>브루기아로</a:t>
          </a:r>
          <a:r>
            <a:rPr lang="ko-KR" altLang="en-US" sz="1800" b="1" dirty="0"/>
            <a:t> 감</a:t>
          </a:r>
          <a:r>
            <a:rPr lang="en" sz="1800" b="1" dirty="0"/>
            <a:t> (6)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ko-KR" altLang="en-US" sz="1800" b="1" dirty="0"/>
            <a:t>그는 </a:t>
          </a:r>
          <a:r>
            <a:rPr lang="ko-KR" altLang="en-US" sz="1800" b="1" dirty="0" err="1"/>
            <a:t>브루기아와</a:t>
          </a:r>
          <a:r>
            <a:rPr lang="ko-KR" altLang="en-US" sz="1800" b="1" dirty="0"/>
            <a:t> 갈라디아에서 전도하지 못함</a:t>
          </a:r>
          <a:r>
            <a:rPr lang="en" sz="1800" b="1" dirty="0"/>
            <a:t> (6)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ko-KR" altLang="en-US" sz="1800" b="1" dirty="0" err="1"/>
            <a:t>무시아에</a:t>
          </a:r>
          <a:r>
            <a:rPr lang="ko-KR" altLang="en-US" sz="1800" b="1" dirty="0"/>
            <a:t> 도착함</a:t>
          </a:r>
          <a:r>
            <a:rPr lang="en" sz="1800" b="1" dirty="0"/>
            <a:t>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ko-KR" altLang="en-US" sz="1800" b="1" dirty="0" err="1"/>
            <a:t>비두니아로</a:t>
          </a:r>
          <a:r>
            <a:rPr lang="ko-KR" altLang="en-US" sz="1800" b="1" dirty="0"/>
            <a:t> 가려 했으나 실패함</a:t>
          </a:r>
          <a:r>
            <a:rPr lang="en" sz="1800" b="1" dirty="0"/>
            <a:t> (7)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ko-KR" altLang="en-US" sz="1800" b="1" dirty="0" err="1"/>
            <a:t>드로아에</a:t>
          </a:r>
          <a:r>
            <a:rPr lang="ko-KR" altLang="en-US" sz="1800" b="1" dirty="0"/>
            <a:t> 도착했을 때 이상을 봄</a:t>
          </a:r>
          <a:r>
            <a:rPr lang="en" sz="1800" b="1" dirty="0"/>
            <a:t> (8-10)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ko-KR" altLang="en-US" sz="1800" b="1" dirty="0" err="1"/>
            <a:t>사모드라게를</a:t>
          </a:r>
          <a:r>
            <a:rPr lang="ko-KR" altLang="en-US" sz="1800" b="1" dirty="0"/>
            <a:t> 행해 항해함</a:t>
          </a:r>
          <a:r>
            <a:rPr lang="en" sz="1800" b="1" dirty="0"/>
            <a:t>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ko-KR" altLang="en-US" sz="1800" b="1" dirty="0"/>
            <a:t>그곳에서 </a:t>
          </a:r>
          <a:r>
            <a:rPr lang="ko-KR" altLang="en-US" sz="1800" b="1" dirty="0" err="1"/>
            <a:t>네압볼리로</a:t>
          </a:r>
          <a:r>
            <a:rPr lang="ko-KR" altLang="en-US" sz="1800" b="1" dirty="0"/>
            <a:t> 향함</a:t>
          </a:r>
          <a:r>
            <a:rPr lang="en" sz="1800" b="1" dirty="0"/>
            <a:t>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ko-KR" altLang="en-US" sz="1800" b="1" dirty="0"/>
            <a:t>마침내 빌립보에 도착함</a:t>
          </a:r>
          <a:r>
            <a:rPr lang="en" sz="1800" b="1" dirty="0"/>
            <a:t>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빌립보서와 골로새서는 같은 내용의 인사말로 시작하며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(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교회의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중요한 특징들을 강조합니다 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빌 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1:1; 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골 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1:1-2).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  <a:buFont typeface="+mj-lt"/>
            <a:buAutoNum type="arabicPeriod"/>
          </a:pP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ko-KR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하나님은 교회 구성원들의 실수에도 불구하고 그들을 거룩하고 신실한 자녀들로 여기십니다</a:t>
          </a:r>
          <a:r>
            <a:rPr lang="en-US" altLang="ko-K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교회안에는 체계가 있으며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다른 사람들보다 더 많은 권위와 책임을 가진 사람들이 있습니다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사도 바울은 가장 권위있는 지도자였음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디모데는 동역자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즉 오늘날의 목사임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감독들은 맡은 구역의 지도자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즉 장로임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집사는 교회 행정업무를 담당했었습니다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/>
            <a:t>바울이 </a:t>
          </a:r>
          <a:r>
            <a:rPr lang="ko-KR" altLang="en-US" sz="1800" b="1" kern="1200" dirty="0" err="1"/>
            <a:t>브루기아로</a:t>
          </a:r>
          <a:r>
            <a:rPr lang="ko-KR" altLang="en-US" sz="1800" b="1" kern="1200" dirty="0"/>
            <a:t> 감</a:t>
          </a:r>
          <a:r>
            <a:rPr lang="en" sz="1800" b="1" kern="1200" dirty="0"/>
            <a:t> (6)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/>
            <a:t>그는 </a:t>
          </a:r>
          <a:r>
            <a:rPr lang="ko-KR" altLang="en-US" sz="1800" b="1" kern="1200" dirty="0" err="1"/>
            <a:t>브루기아와</a:t>
          </a:r>
          <a:r>
            <a:rPr lang="ko-KR" altLang="en-US" sz="1800" b="1" kern="1200" dirty="0"/>
            <a:t> 갈라디아에서 전도하지 못함</a:t>
          </a:r>
          <a:r>
            <a:rPr lang="en" sz="1800" b="1" kern="1200" dirty="0"/>
            <a:t> (6)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 err="1"/>
            <a:t>무시아에</a:t>
          </a:r>
          <a:r>
            <a:rPr lang="ko-KR" altLang="en-US" sz="1800" b="1" kern="1200" dirty="0"/>
            <a:t> 도착함</a:t>
          </a:r>
          <a:r>
            <a:rPr lang="en" sz="1800" b="1" kern="1200" dirty="0"/>
            <a:t>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 err="1"/>
            <a:t>비두니아로</a:t>
          </a:r>
          <a:r>
            <a:rPr lang="ko-KR" altLang="en-US" sz="1800" b="1" kern="1200" dirty="0"/>
            <a:t> 가려 했으나 실패함</a:t>
          </a:r>
          <a:r>
            <a:rPr lang="en" sz="1800" b="1" kern="1200" dirty="0"/>
            <a:t> (7)</a:t>
          </a:r>
          <a:endParaRPr lang="es-ES" sz="18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 err="1"/>
            <a:t>드로아에</a:t>
          </a:r>
          <a:r>
            <a:rPr lang="ko-KR" altLang="en-US" sz="1800" b="1" kern="1200" dirty="0"/>
            <a:t> 도착했을 때 이상을 봄</a:t>
          </a:r>
          <a:r>
            <a:rPr lang="en" sz="1800" b="1" kern="1200" dirty="0"/>
            <a:t> (8-10)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 err="1"/>
            <a:t>사모드라게를</a:t>
          </a:r>
          <a:r>
            <a:rPr lang="ko-KR" altLang="en-US" sz="1800" b="1" kern="1200" dirty="0"/>
            <a:t> 행해 항해함</a:t>
          </a:r>
          <a:r>
            <a:rPr lang="en" sz="1800" b="1" kern="1200" dirty="0"/>
            <a:t> 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/>
            <a:t>그곳에서 </a:t>
          </a:r>
          <a:r>
            <a:rPr lang="ko-KR" altLang="en-US" sz="1800" b="1" kern="1200" dirty="0" err="1"/>
            <a:t>네압볼리로</a:t>
          </a:r>
          <a:r>
            <a:rPr lang="ko-KR" altLang="en-US" sz="1800" b="1" kern="1200" dirty="0"/>
            <a:t> 향함</a:t>
          </a:r>
          <a:r>
            <a:rPr lang="en" sz="1800" b="1" kern="1200" dirty="0"/>
            <a:t> 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/>
            <a:t>마침내 빌립보에 도착함</a:t>
          </a:r>
          <a:r>
            <a:rPr lang="en" sz="1800" b="1" kern="1200" dirty="0"/>
            <a:t>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84425" y="218071"/>
              </a:lnTo>
              <a:lnTo>
                <a:pt x="2384425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296950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87429" y="0"/>
          <a:ext cx="8704388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빌립보서와 골로새서는 같은 내용의 인사말로 시작하며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(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교회의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중요한 특징들을 강조합니다 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빌 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1:1; 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골 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1:1-2).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7429" y="0"/>
        <a:ext cx="8704388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7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ko-KR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하나님은 교회 구성원들의 실수에도 불구하고 그들을 거룩하고 신실한 자녀들로 여기십니다</a:t>
          </a:r>
          <a:r>
            <a:rPr lang="en-US" altLang="ko-K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교회안에는 체계가 있으며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다른 사람들보다 더 많은 권위와 책임을 가진 사람들이 있습니다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사도 바울은 가장 권위있는 지도자였음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디모데는 동역자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즉 오늘날의 목사임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감독들은 맡은 구역의 지도자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즉 장로임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집사는 교회 행정업무를 담당했었습니다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31/12/2025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0" y="65314"/>
            <a:ext cx="5103223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ko-KR" altLang="en-US" sz="5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핍박 받았으나</a:t>
            </a:r>
            <a:r>
              <a:rPr lang="en-US" altLang="ko-KR" sz="5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,</a:t>
            </a:r>
            <a:r>
              <a:rPr lang="ko-KR" altLang="en-US" sz="5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 버려지지 않음</a:t>
            </a:r>
            <a:endParaRPr kumimoji="0" lang="en" sz="5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9137277" y="6440021"/>
            <a:ext cx="3054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r>
              <a:rPr lang="ko-KR" altLang="en-U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과</a:t>
            </a:r>
            <a:r>
              <a:rPr lang="en-US" altLang="ko-KR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. </a:t>
            </a:r>
            <a:r>
              <a:rPr lang="ko-KR" altLang="en-U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 </a:t>
            </a:r>
            <a:r>
              <a:rPr lang="en-US" altLang="ko-KR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2026</a:t>
            </a:r>
            <a:r>
              <a:rPr lang="ko-KR" altLang="en-U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년 </a:t>
            </a:r>
            <a:r>
              <a:rPr lang="en-US" altLang="ko-KR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1</a:t>
            </a:r>
            <a:r>
              <a:rPr lang="ko-KR" altLang="en-U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월 </a:t>
            </a:r>
            <a:r>
              <a:rPr lang="en-US" altLang="ko-KR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3</a:t>
            </a:r>
            <a:r>
              <a:rPr lang="ko-KR" altLang="en-U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일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F9F7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300" normalizeH="0" baseline="0" noProof="0" dirty="0" err="1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골로새의</a:t>
            </a:r>
            <a:r>
              <a:rPr kumimoji="0" lang="ko-KR" altLang="en-US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역사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400" b="1" i="0" u="none" strike="noStrike" kern="1200" cap="none" spc="300" normalizeH="0" baseline="0" noProof="0" dirty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ko-KR" alt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밤에 환상이 바울에게 보이니 </a:t>
            </a:r>
            <a:r>
              <a:rPr lang="ko-KR" alt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마게도냐</a:t>
            </a:r>
            <a:r>
              <a:rPr lang="ko-KR" alt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사람 하나가 서서 그에게 청하여 이르되 </a:t>
            </a:r>
            <a:r>
              <a:rPr lang="ko-KR" altLang="en-US" b="1" dirty="0" err="1">
                <a:solidFill>
                  <a:srgbClr val="960000"/>
                </a:solidFill>
                <a:latin typeface="Comic Sans MS" panose="030F0702030302020204" pitchFamily="66" charset="0"/>
              </a:rPr>
              <a:t>마게도냐로</a:t>
            </a:r>
            <a:r>
              <a:rPr lang="ko-KR" altLang="en-US" b="1" dirty="0">
                <a:solidFill>
                  <a:srgbClr val="960000"/>
                </a:solidFill>
                <a:latin typeface="Comic Sans MS" panose="030F0702030302020204" pitchFamily="66" charset="0"/>
              </a:rPr>
              <a:t> 건너와서 우리를 도우라 하거늘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행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바울은 새로운 도시에 도착하면 그곳의 회당을 찾아가는 습관이 있었습니다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lang="ko-KR" altLang="en-US" sz="2000" b="1" dirty="0">
                <a:solidFill>
                  <a:prstClr val="black"/>
                </a:solidFill>
                <a:latin typeface="Aptos" panose="02110004020202020204"/>
              </a:rPr>
              <a:t>하지만 빌립보에는 회당이 없었습니다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그는 안식일에 예배드릴 장소를 찾았고</a:t>
            </a:r>
            <a:r>
              <a:rPr kumimoji="0" lang="ko-KR" alt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그곳 여인들에게 복음을 전했습니다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행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16:13).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010729"/>
            <a:ext cx="50342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하지만 진리의 원수도 가만히 있지 않았습니다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사탄은 한 점치는 여인을 충동해서</a:t>
            </a:r>
            <a:r>
              <a:rPr lang="ko-KR" altLang="en-US" sz="2000" b="1" dirty="0">
                <a:solidFill>
                  <a:prstClr val="black"/>
                </a:solidFill>
                <a:latin typeface="Aptos" panose="02110004020202020204"/>
              </a:rPr>
              <a:t> 바울의 동역자인 것처럼 행동하게 해서 사람들을 혼란에 빠뜨리려 했습니다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행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16:16-17). </a:t>
            </a:r>
            <a:r>
              <a:rPr lang="ko-KR" altLang="en-US" sz="2000" b="1" dirty="0">
                <a:solidFill>
                  <a:prstClr val="black"/>
                </a:solidFill>
                <a:latin typeface="Aptos" panose="02110004020202020204"/>
              </a:rPr>
              <a:t>그녀가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악령에게서 벗어나자 바울과 </a:t>
            </a: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실라의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고난이 시작되었습니다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행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7" y="2382422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그리고 이 예배를 시작으로 </a:t>
            </a: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리디아는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유럽 최초의 </a:t>
            </a: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크리스챤이</a:t>
            </a:r>
            <a:r>
              <a:rPr lang="ko-KR" altLang="en-US" sz="2000" b="1" noProof="0" dirty="0" err="1">
                <a:solidFill>
                  <a:prstClr val="black"/>
                </a:solidFill>
                <a:latin typeface="Aptos" panose="02110004020202020204"/>
              </a:rPr>
              <a:t>되었고</a:t>
            </a:r>
            <a:r>
              <a:rPr lang="en-US" altLang="ko-KR" sz="2000" b="1" noProof="0" dirty="0">
                <a:solidFill>
                  <a:prstClr val="black"/>
                </a:solidFill>
                <a:latin typeface="Aptos" panose="02110004020202020204"/>
              </a:rPr>
              <a:t>,</a:t>
            </a:r>
            <a:r>
              <a:rPr lang="ko-KR" altLang="en-US" sz="2000" b="1" noProof="0" dirty="0">
                <a:solidFill>
                  <a:prstClr val="black"/>
                </a:solidFill>
                <a:latin typeface="Aptos" panose="02110004020202020204"/>
              </a:rPr>
              <a:t> 그녀와 그녀의 온 집안사람들은 침례를 받았습니다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행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16:14-15).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3999138" y="5177918"/>
            <a:ext cx="5314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그들의 고난의 열매는</a:t>
            </a:r>
            <a:r>
              <a:rPr lang="en-US" altLang="ko-KR" sz="2000" b="1" dirty="0">
                <a:solidFill>
                  <a:prstClr val="black"/>
                </a:solidFill>
              </a:rPr>
              <a:t>,</a:t>
            </a:r>
            <a:r>
              <a:rPr lang="ko-KR" altLang="en-US" sz="2000" b="1" dirty="0">
                <a:solidFill>
                  <a:prstClr val="black"/>
                </a:solidFill>
              </a:rPr>
              <a:t> 바로 간수와 그의 가족들이 하나님께 돌아온 것입니다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행 </a:t>
            </a:r>
            <a:r>
              <a:rPr lang="en-US" altLang="ko-KR" sz="2000" b="1" dirty="0">
                <a:solidFill>
                  <a:prstClr val="black"/>
                </a:solidFill>
              </a:rPr>
              <a:t>16:25-33). </a:t>
            </a:r>
            <a:r>
              <a:rPr lang="ko-KR" altLang="en-US" sz="2000" b="1" dirty="0">
                <a:solidFill>
                  <a:prstClr val="black"/>
                </a:solidFill>
              </a:rPr>
              <a:t>성령님께서 강하게 그들에게 역사하시고 이끄셔서 유럽에 복음이 전파되었습니다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4400" b="1" spc="3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골로새의</a:t>
            </a:r>
            <a:r>
              <a:rPr lang="ko-KR" altLang="en-US" sz="44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 역사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ko-KR" alt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이와 같이 우리와 함께 종 된 사랑하는 </a:t>
            </a:r>
            <a:r>
              <a:rPr lang="ko-KR" alt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에바브라에게</a:t>
            </a:r>
            <a:r>
              <a:rPr lang="ko-KR" alt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너희가 </a:t>
            </a:r>
            <a:r>
              <a:rPr lang="ko-KR" alt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배웠나니</a:t>
            </a:r>
            <a:r>
              <a:rPr lang="ko-KR" alt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그는 너희를 위한 그리스도의 신실한 일꾼이요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골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734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바울이 로마에서 투옥되었을 때 동역자였던 </a:t>
            </a:r>
            <a:r>
              <a:rPr lang="ko-KR" altLang="en-US" sz="2000" b="1" dirty="0" err="1">
                <a:solidFill>
                  <a:prstClr val="black"/>
                </a:solidFill>
              </a:rPr>
              <a:t>에바브라는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몬 </a:t>
            </a:r>
            <a:r>
              <a:rPr lang="en-US" altLang="ko-KR" sz="2000" b="1" dirty="0">
                <a:solidFill>
                  <a:prstClr val="black"/>
                </a:solidFill>
              </a:rPr>
              <a:t>23</a:t>
            </a:r>
            <a:r>
              <a:rPr lang="ko-KR" altLang="en-US" sz="2000" b="1" dirty="0">
                <a:solidFill>
                  <a:prstClr val="black"/>
                </a:solidFill>
              </a:rPr>
              <a:t>절</a:t>
            </a:r>
            <a:r>
              <a:rPr lang="en-US" altLang="ko-KR" sz="2000" b="1" dirty="0">
                <a:solidFill>
                  <a:prstClr val="black"/>
                </a:solidFill>
              </a:rPr>
              <a:t>) </a:t>
            </a:r>
            <a:r>
              <a:rPr lang="ko-KR" altLang="en-US" sz="2000" b="1" dirty="0" err="1">
                <a:solidFill>
                  <a:prstClr val="black"/>
                </a:solidFill>
              </a:rPr>
              <a:t>골로새</a:t>
            </a:r>
            <a:r>
              <a:rPr lang="ko-KR" altLang="en-US" sz="2000" b="1" dirty="0">
                <a:solidFill>
                  <a:prstClr val="black"/>
                </a:solidFill>
              </a:rPr>
              <a:t> 출신이었고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4:12) </a:t>
            </a:r>
            <a:r>
              <a:rPr lang="ko-KR" altLang="en-US" sz="2000" b="1" dirty="0">
                <a:solidFill>
                  <a:prstClr val="black"/>
                </a:solidFill>
              </a:rPr>
              <a:t>그는 후에 </a:t>
            </a:r>
            <a:r>
              <a:rPr lang="ko-KR" altLang="en-US" sz="2000" b="1" dirty="0" err="1">
                <a:solidFill>
                  <a:prstClr val="black"/>
                </a:solidFill>
              </a:rPr>
              <a:t>골로새에</a:t>
            </a:r>
            <a:r>
              <a:rPr lang="ko-KR" altLang="en-US" sz="2000" b="1" dirty="0">
                <a:solidFill>
                  <a:prstClr val="black"/>
                </a:solidFill>
              </a:rPr>
              <a:t> 복음을 전파했습니다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1:7).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4" y="4590525"/>
            <a:ext cx="5734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 err="1">
                <a:solidFill>
                  <a:prstClr val="black"/>
                </a:solidFill>
              </a:rPr>
              <a:t>빌레몬의</a:t>
            </a:r>
            <a:r>
              <a:rPr lang="ko-KR" altLang="en-US" sz="2000" b="1" dirty="0">
                <a:solidFill>
                  <a:prstClr val="black"/>
                </a:solidFill>
              </a:rPr>
              <a:t> 노예였던 </a:t>
            </a:r>
            <a:r>
              <a:rPr lang="ko-KR" altLang="en-US" sz="2000" b="1" dirty="0" err="1">
                <a:solidFill>
                  <a:prstClr val="black"/>
                </a:solidFill>
              </a:rPr>
              <a:t>오네시모는</a:t>
            </a:r>
            <a:r>
              <a:rPr lang="ko-KR" altLang="en-US" sz="2000" b="1" dirty="0">
                <a:solidFill>
                  <a:prstClr val="black"/>
                </a:solidFill>
              </a:rPr>
              <a:t> 로마로 도망쳤으나</a:t>
            </a:r>
            <a:r>
              <a:rPr lang="en-US" altLang="ko-KR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>
                <a:solidFill>
                  <a:prstClr val="black"/>
                </a:solidFill>
              </a:rPr>
              <a:t>그는 바울을 만나 예수님을 영접하게 되었습니다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몬 </a:t>
            </a:r>
            <a:r>
              <a:rPr lang="en-US" altLang="ko-KR" sz="2000" b="1" dirty="0">
                <a:solidFill>
                  <a:prstClr val="black"/>
                </a:solidFill>
              </a:rPr>
              <a:t>10-11</a:t>
            </a:r>
            <a:r>
              <a:rPr lang="ko-KR" altLang="en-US" sz="2000" b="1" dirty="0">
                <a:solidFill>
                  <a:prstClr val="black"/>
                </a:solidFill>
              </a:rPr>
              <a:t>절</a:t>
            </a:r>
            <a:r>
              <a:rPr lang="en-US" altLang="ko-KR" sz="2000" b="1" dirty="0">
                <a:solidFill>
                  <a:prstClr val="black"/>
                </a:solidFill>
              </a:rPr>
              <a:t>). </a:t>
            </a:r>
            <a:r>
              <a:rPr lang="ko-KR" altLang="en-US" sz="2000" b="1" dirty="0">
                <a:solidFill>
                  <a:prstClr val="black"/>
                </a:solidFill>
              </a:rPr>
              <a:t>바울은 </a:t>
            </a:r>
            <a:r>
              <a:rPr lang="ko-KR" altLang="en-US" sz="2000" b="1" dirty="0" err="1">
                <a:solidFill>
                  <a:prstClr val="black"/>
                </a:solidFill>
              </a:rPr>
              <a:t>오네시모를</a:t>
            </a:r>
            <a:r>
              <a:rPr lang="ko-KR" altLang="en-US" sz="2000" b="1" dirty="0">
                <a:solidFill>
                  <a:prstClr val="black"/>
                </a:solidFill>
              </a:rPr>
              <a:t> 그의 주인에게 돌려보내면서 주인과 노예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또는 상사와 부하 직원이 서로를 어떻게 대해야 하는 지를 가르쳐주었습니다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몬 </a:t>
            </a:r>
            <a:r>
              <a:rPr lang="en-US" altLang="ko-KR" sz="2000" b="1" dirty="0">
                <a:solidFill>
                  <a:prstClr val="black"/>
                </a:solidFill>
              </a:rPr>
              <a:t>12-17</a:t>
            </a:r>
            <a:r>
              <a:rPr lang="ko-KR" altLang="en-US" sz="2000" b="1" dirty="0">
                <a:solidFill>
                  <a:prstClr val="black"/>
                </a:solidFill>
              </a:rPr>
              <a:t>절</a:t>
            </a:r>
            <a:r>
              <a:rPr lang="en-US" altLang="ko-KR" sz="2000" b="1" dirty="0">
                <a:solidFill>
                  <a:prstClr val="black"/>
                </a:solidFill>
              </a:rPr>
              <a:t>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4" y="2386177"/>
            <a:ext cx="57345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 err="1">
                <a:solidFill>
                  <a:prstClr val="black"/>
                </a:solidFill>
              </a:rPr>
              <a:t>골로새는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 err="1">
                <a:solidFill>
                  <a:prstClr val="black"/>
                </a:solidFill>
              </a:rPr>
              <a:t>브루기아</a:t>
            </a:r>
            <a:r>
              <a:rPr lang="ko-KR" altLang="en-US" sz="2000" b="1" dirty="0">
                <a:solidFill>
                  <a:prstClr val="black"/>
                </a:solidFill>
              </a:rPr>
              <a:t> 지방에 위치한 도시로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 err="1">
                <a:solidFill>
                  <a:prstClr val="black"/>
                </a:solidFill>
              </a:rPr>
              <a:t>라오디게아와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 err="1">
                <a:solidFill>
                  <a:prstClr val="black"/>
                </a:solidFill>
              </a:rPr>
              <a:t>히에라볼리</a:t>
            </a:r>
            <a:r>
              <a:rPr lang="ko-KR" altLang="en-US" sz="2000" b="1" dirty="0">
                <a:solidFill>
                  <a:prstClr val="black"/>
                </a:solidFill>
              </a:rPr>
              <a:t> 근처에 있었으며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 err="1">
                <a:solidFill>
                  <a:prstClr val="black"/>
                </a:solidFill>
              </a:rPr>
              <a:t>에바브라는</a:t>
            </a:r>
            <a:r>
              <a:rPr lang="ko-KR" altLang="en-US" sz="2000" b="1" dirty="0">
                <a:solidFill>
                  <a:prstClr val="black"/>
                </a:solidFill>
              </a:rPr>
              <a:t> 그곳에서 말씀을 전했습니다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4:13). </a:t>
            </a:r>
            <a:r>
              <a:rPr lang="ko-KR" altLang="en-US" sz="2000" b="1" dirty="0" err="1">
                <a:solidFill>
                  <a:prstClr val="black"/>
                </a:solidFill>
              </a:rPr>
              <a:t>골로새에는</a:t>
            </a:r>
            <a:r>
              <a:rPr lang="ko-KR" altLang="en-US" sz="2000" b="1" dirty="0">
                <a:solidFill>
                  <a:prstClr val="black"/>
                </a:solidFill>
              </a:rPr>
              <a:t> 많은 유대인들이 살고 있었는데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그들 중 유력한 인물이었던 </a:t>
            </a:r>
            <a:r>
              <a:rPr lang="ko-KR" altLang="en-US" sz="2000" b="1" dirty="0" err="1">
                <a:solidFill>
                  <a:prstClr val="black"/>
                </a:solidFill>
              </a:rPr>
              <a:t>빌레몬은</a:t>
            </a:r>
            <a:r>
              <a:rPr lang="ko-KR" altLang="en-US" sz="2000" b="1" dirty="0">
                <a:solidFill>
                  <a:prstClr val="black"/>
                </a:solidFill>
              </a:rPr>
              <a:t> 바울의 동역자였고</a:t>
            </a:r>
            <a:r>
              <a:rPr lang="en-US" altLang="ko-KR" sz="2000" b="1" dirty="0">
                <a:solidFill>
                  <a:prstClr val="black"/>
                </a:solidFill>
              </a:rPr>
              <a:t>,</a:t>
            </a:r>
            <a:r>
              <a:rPr lang="ko-KR" altLang="en-US" sz="2000" b="1" dirty="0">
                <a:solidFill>
                  <a:prstClr val="black"/>
                </a:solidFill>
              </a:rPr>
              <a:t> 그의 집은 교회로 사용되었습니다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몬 </a:t>
            </a:r>
            <a:r>
              <a:rPr lang="en-US" altLang="ko-KR" sz="2000" b="1" dirty="0">
                <a:solidFill>
                  <a:prstClr val="black"/>
                </a:solidFill>
              </a:rPr>
              <a:t>1-2).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ko-KR" altLang="en-US" sz="44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빌립보 교회와 </a:t>
            </a:r>
            <a:r>
              <a:rPr lang="ko-KR" altLang="en-US" sz="4400" b="1" dirty="0" err="1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골로새</a:t>
            </a:r>
            <a:r>
              <a:rPr lang="ko-KR" altLang="en-US" sz="44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교회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ko-KR" alt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그리스도 예수의 종 바울과 디모데는 그리스도 예수 안에서 빌립보에 사는 </a:t>
            </a:r>
            <a:endParaRPr lang="en-US" altLang="ko-KR" b="1" dirty="0">
              <a:solidFill>
                <a:srgbClr val="FF7C80">
                  <a:lumMod val="40000"/>
                  <a:lumOff val="60000"/>
                </a:srgbClr>
              </a:solidFill>
              <a:effectLst>
                <a:glow rad="127000">
                  <a:srgbClr val="8C3088"/>
                </a:glow>
                <a:outerShdw blurRad="38100" dist="38100" dir="2700000" algn="tl">
                  <a:srgbClr val="000000">
                    <a:alpha val="47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ko-KR" altLang="en-US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모든 성도와 또한 감독들과 집사들에게 </a:t>
            </a:r>
            <a:r>
              <a:rPr lang="ko-KR" altLang="en-US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편지하노니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빌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6052351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감옥에 갇힌 바울은 빌립보 교인들의 후원과 도움에 감사를 전했습니다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빌 </a:t>
            </a:r>
            <a:r>
              <a:rPr lang="en-US" altLang="ko-KR" sz="2000" b="1" dirty="0">
                <a:solidFill>
                  <a:prstClr val="black"/>
                </a:solidFill>
              </a:rPr>
              <a:t>4:18).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 err="1">
                <a:solidFill>
                  <a:prstClr val="black"/>
                </a:solidFill>
              </a:rPr>
              <a:t>골로새</a:t>
            </a:r>
            <a:r>
              <a:rPr lang="ko-KR" altLang="en-US" sz="2000" b="1" dirty="0">
                <a:solidFill>
                  <a:prstClr val="black"/>
                </a:solidFill>
              </a:rPr>
              <a:t> 교회에 보낸 편지에서 바울은 그들을 돕기 위해 자신의 동역자들을 보낸다고 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4:7-9).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552817"/>
            <a:ext cx="10217839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ko-KR" alt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바울이 겪은 일들을 잠시 생각해 봅시다</a:t>
            </a:r>
            <a:r>
              <a:rPr lang="en-US" altLang="ko-KR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교회는 시련과 핍박을 당하고 있었고 지도자인 </a:t>
            </a:r>
            <a:r>
              <a:rPr lang="ko-KR" altLang="en-US" sz="30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사도바울이</a:t>
            </a:r>
            <a:r>
              <a:rPr lang="ko-KR" alt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 꼭 필요하다고 생각되는 상황에서</a:t>
            </a:r>
            <a:r>
              <a:rPr lang="en-US" altLang="ko-KR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바울은 자유를 빼앗기고 사슬에 묶여 있었습니다</a:t>
            </a:r>
            <a:r>
              <a:rPr lang="en-US" altLang="ko-KR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그러나 이 암울한 현실은 하나님께서 역사하실 기회였고</a:t>
            </a:r>
            <a:r>
              <a:rPr lang="en-US" altLang="ko-KR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교회는 소중한 승리들을 쟁취했습니다</a:t>
            </a:r>
            <a:r>
              <a:rPr lang="en-US" altLang="ko-KR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lang="ko-KR" alt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 바울이 할 수 있는 것은 아무 것도 없었을 것 같았지만</a:t>
            </a:r>
            <a:r>
              <a:rPr lang="en-US" altLang="ko-KR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진리는 왕궁에까지 전파되었습니다</a:t>
            </a:r>
            <a:r>
              <a:rPr lang="en-US" altLang="ko-KR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이 권력자들의 마음을 움직인 것은 바울의 놀라운 설교가 아닌</a:t>
            </a:r>
            <a:r>
              <a:rPr lang="en-US" altLang="ko-KR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족쇄를 찬 바울의 모습이었습니다</a:t>
            </a:r>
            <a:r>
              <a:rPr lang="en-US" altLang="ko-KR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바울은 감옥에 갇혀 있었지만 그리스도를 위한 승리자가 되었습니다</a:t>
            </a:r>
            <a:r>
              <a:rPr lang="en-US" altLang="ko-KR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오랫동안 억울한 감옥살이를 견디면서 바울이 보여준 인내와 온유함은 지켜본 사람들에게 그의 인격에 대해 깊이 생각하게 했습니다</a:t>
            </a:r>
            <a:r>
              <a:rPr lang="en-US" altLang="ko-KR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lang="en-US" sz="3000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6312347" y="6519446"/>
            <a:ext cx="5722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엘렌 </a:t>
            </a:r>
            <a:r>
              <a:rPr kumimoji="0" lang="ko-K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화잇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(Reflecting Christ-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그리스도를 나타내자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월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일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535332" y="3195449"/>
            <a:ext cx="5110830" cy="36625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ko-KR" altLang="en-U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주 안에서 항상 기뻐하라 내가 다시 </a:t>
            </a:r>
            <a:r>
              <a:rPr kumimoji="0" lang="ko-KR" altLang="en-US" sz="4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말하노니</a:t>
            </a:r>
            <a:r>
              <a:rPr kumimoji="0" lang="ko-KR" altLang="en-U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기뻐하라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빌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09" y="3800475"/>
            <a:ext cx="509306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편지서의 저자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감옥에 </a:t>
            </a:r>
            <a:r>
              <a:rPr lang="ko-KR" altLang="en-US" sz="2000" b="1" dirty="0" err="1">
                <a:solidFill>
                  <a:prstClr val="black"/>
                </a:solidFill>
                <a:latin typeface="Aptos" panose="02110004020202020204"/>
              </a:rPr>
              <a:t>갇</a:t>
            </a: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힌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바울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쇠 사슬에 묶인 사도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편지서를 받은 사람들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AA6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빌립보의 역사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골로새의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역사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빌립보 교회와 </a:t>
            </a:r>
            <a:r>
              <a:rPr kumimoji="0" lang="ko-KR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골로새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교회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195203"/>
            <a:ext cx="6534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바울은 사역 기간 내내 그의 기별에 귀 기울이는 모든 사람들에게 하늘과 땅을 연결하실 수 있는 단 한 분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즉 구원자 예수 그리스도를 전해주려 노력했습니다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18916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이렇게 바울은 오늘날 하나님의 교회도 하늘과 연결되어 예수님께서 이 세상을 위해 우리에게 맡기신 사명을 어떻게 마칠 수 있는지 보여주었습니다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9" y="1203171"/>
            <a:ext cx="63722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빌립보 교회와 </a:t>
            </a:r>
            <a:r>
              <a:rPr lang="ko-KR" altLang="en-US" sz="2000" b="1" dirty="0" err="1">
                <a:solidFill>
                  <a:prstClr val="black"/>
                </a:solidFill>
              </a:rPr>
              <a:t>골로새</a:t>
            </a:r>
            <a:r>
              <a:rPr lang="ko-KR" altLang="en-US" sz="2000" b="1" dirty="0">
                <a:solidFill>
                  <a:prstClr val="black"/>
                </a:solidFill>
              </a:rPr>
              <a:t> 교회에 보내는 편지서에서 바울은 그 교회들을 천국과 더 가깝게 연결하고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그리스도인들끼리 더 친밀해지도록 그의 모든 노력을 기울였습니다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828835"/>
            <a:ext cx="36280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편지서의 저자</a:t>
            </a:r>
            <a:endParaRPr kumimoji="0" lang="en" sz="54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44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감옥에 갇힌 바울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2492188" y="559263"/>
            <a:ext cx="7207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ko-KR" alt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그리스도 예수를 위하여 갇힌 자 된 바울과 및 형제 디모데는 우리의 사랑을 받는 자요 동역자인 </a:t>
            </a:r>
            <a:r>
              <a:rPr lang="ko-KR" alt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빌레몬과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빌레몬서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바울은 서기 </a:t>
            </a:r>
            <a:r>
              <a:rPr lang="en-US" altLang="ko-KR" sz="2000" b="1" dirty="0">
                <a:solidFill>
                  <a:prstClr val="black"/>
                </a:solidFill>
              </a:rPr>
              <a:t>60</a:t>
            </a:r>
            <a:r>
              <a:rPr lang="ko-KR" altLang="en-US" sz="2000" b="1" dirty="0">
                <a:solidFill>
                  <a:prstClr val="black"/>
                </a:solidFill>
              </a:rPr>
              <a:t>년부터 </a:t>
            </a:r>
            <a:r>
              <a:rPr lang="en-US" altLang="ko-KR" sz="2000" b="1" dirty="0">
                <a:solidFill>
                  <a:prstClr val="black"/>
                </a:solidFill>
              </a:rPr>
              <a:t>62</a:t>
            </a:r>
            <a:r>
              <a:rPr lang="ko-KR" altLang="en-US" sz="2000" b="1" dirty="0">
                <a:solidFill>
                  <a:prstClr val="black"/>
                </a:solidFill>
              </a:rPr>
              <a:t>년까지 로마에서 첫 감옥 생활을 했는데</a:t>
            </a:r>
            <a:r>
              <a:rPr lang="en-US" altLang="ko-KR" sz="2000" b="1" dirty="0">
                <a:solidFill>
                  <a:prstClr val="black"/>
                </a:solidFill>
              </a:rPr>
              <a:t>,</a:t>
            </a:r>
            <a:r>
              <a:rPr lang="ko-KR" altLang="en-US" sz="2000" b="1" dirty="0">
                <a:solidFill>
                  <a:prstClr val="black"/>
                </a:solidFill>
              </a:rPr>
              <a:t> 그 때 최소 다섯 편의 서신들</a:t>
            </a:r>
            <a:r>
              <a:rPr lang="en-US" altLang="ko-KR" sz="2000" b="1" dirty="0">
                <a:solidFill>
                  <a:prstClr val="black"/>
                </a:solidFill>
              </a:rPr>
              <a:t>,</a:t>
            </a:r>
            <a:r>
              <a:rPr lang="ko-KR" altLang="en-US" sz="2000" b="1" dirty="0">
                <a:solidFill>
                  <a:prstClr val="black"/>
                </a:solidFill>
              </a:rPr>
              <a:t> 즉</a:t>
            </a:r>
            <a:r>
              <a:rPr lang="en-US" altLang="ko-KR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>
                <a:solidFill>
                  <a:prstClr val="black"/>
                </a:solidFill>
              </a:rPr>
              <a:t>에베소서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빌립보서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골로새서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 err="1">
                <a:solidFill>
                  <a:prstClr val="black"/>
                </a:solidFill>
              </a:rPr>
              <a:t>빌레몬서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그리고 현재 전해지지 않은 </a:t>
            </a:r>
            <a:r>
              <a:rPr lang="ko-KR" altLang="en-US" sz="2000" b="1" dirty="0" err="1">
                <a:solidFill>
                  <a:prstClr val="black"/>
                </a:solidFill>
              </a:rPr>
              <a:t>라오디게아</a:t>
            </a:r>
            <a:r>
              <a:rPr lang="ko-KR" altLang="en-US" sz="2000" b="1" dirty="0">
                <a:solidFill>
                  <a:prstClr val="black"/>
                </a:solidFill>
              </a:rPr>
              <a:t> 교회에 보내는 편지를 썼습니다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91939" y="3501271"/>
            <a:ext cx="61187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바울의 혐의는 심각한 것이 아니었기 때문에 로마 병사의 감시하에 임대 거주지에서 생활하도록 허락되었습니다</a:t>
            </a:r>
            <a:r>
              <a:rPr lang="en-US" altLang="ko-KR" sz="2000" b="1" dirty="0">
                <a:solidFill>
                  <a:prstClr val="black"/>
                </a:solidFill>
              </a:rPr>
              <a:t> (</a:t>
            </a:r>
            <a:r>
              <a:rPr lang="ko-KR" altLang="en-US" sz="2000" b="1" dirty="0">
                <a:solidFill>
                  <a:prstClr val="black"/>
                </a:solidFill>
              </a:rPr>
              <a:t>행 </a:t>
            </a:r>
            <a:r>
              <a:rPr lang="en-US" altLang="ko-KR" sz="2000" b="1" dirty="0">
                <a:solidFill>
                  <a:prstClr val="black"/>
                </a:solidFill>
              </a:rPr>
              <a:t>28:16). </a:t>
            </a:r>
            <a:r>
              <a:rPr lang="ko-KR" altLang="en-US" sz="2000" b="1" dirty="0">
                <a:solidFill>
                  <a:prstClr val="black"/>
                </a:solidFill>
              </a:rPr>
              <a:t>덕분에 그는 병사들에게도 복음을 전할 수 있었습니다</a:t>
            </a:r>
            <a:r>
              <a:rPr lang="en-US" altLang="ko-KR" sz="2000" b="1" dirty="0">
                <a:solidFill>
                  <a:prstClr val="black"/>
                </a:solidFill>
              </a:rPr>
              <a:t> (</a:t>
            </a:r>
            <a:r>
              <a:rPr lang="ko-KR" altLang="en-US" sz="2000" b="1" dirty="0">
                <a:solidFill>
                  <a:prstClr val="black"/>
                </a:solidFill>
              </a:rPr>
              <a:t>빌 </a:t>
            </a:r>
            <a:r>
              <a:rPr lang="en-US" altLang="ko-KR" sz="2000" b="1" dirty="0">
                <a:solidFill>
                  <a:prstClr val="black"/>
                </a:solidFill>
              </a:rPr>
              <a:t>1:13).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91939" y="5133469"/>
            <a:ext cx="9100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그의 </a:t>
            </a:r>
            <a:r>
              <a:rPr lang="ko-KR" altLang="en-US" sz="2000" b="1" dirty="0" err="1">
                <a:solidFill>
                  <a:prstClr val="black"/>
                </a:solidFill>
              </a:rPr>
              <a:t>서신들에는</a:t>
            </a:r>
            <a:r>
              <a:rPr lang="ko-KR" altLang="en-US" sz="2000" b="1" dirty="0">
                <a:solidFill>
                  <a:prstClr val="black"/>
                </a:solidFill>
              </a:rPr>
              <a:t> 바울을 돕던 많은 사람들의 이름이 나옵니다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4:7-14; </a:t>
            </a:r>
            <a:r>
              <a:rPr lang="ko-KR" altLang="en-US" sz="2000" b="1" dirty="0">
                <a:solidFill>
                  <a:prstClr val="black"/>
                </a:solidFill>
              </a:rPr>
              <a:t>몬 </a:t>
            </a:r>
            <a:r>
              <a:rPr lang="en-US" altLang="ko-KR" sz="2000" b="1" dirty="0">
                <a:solidFill>
                  <a:prstClr val="black"/>
                </a:solidFill>
              </a:rPr>
              <a:t>23-24). </a:t>
            </a:r>
            <a:r>
              <a:rPr lang="ko-KR" altLang="en-US" sz="2000" b="1" dirty="0">
                <a:solidFill>
                  <a:prstClr val="black"/>
                </a:solidFill>
              </a:rPr>
              <a:t>그는 또한 </a:t>
            </a:r>
            <a:r>
              <a:rPr lang="ko-KR" altLang="en-US" sz="2000" b="1" dirty="0" err="1">
                <a:solidFill>
                  <a:prstClr val="black"/>
                </a:solidFill>
              </a:rPr>
              <a:t>가이사</a:t>
            </a:r>
            <a:r>
              <a:rPr lang="ko-KR" altLang="en-US" sz="2000" b="1" dirty="0">
                <a:solidFill>
                  <a:prstClr val="black"/>
                </a:solidFill>
              </a:rPr>
              <a:t> 가문 </a:t>
            </a:r>
            <a:r>
              <a:rPr lang="ko-KR" altLang="en-US" sz="2000" b="1" dirty="0" err="1">
                <a:solidFill>
                  <a:prstClr val="black"/>
                </a:solidFill>
              </a:rPr>
              <a:t>사람들과도</a:t>
            </a:r>
            <a:r>
              <a:rPr lang="ko-KR" altLang="en-US" sz="2000" b="1" dirty="0">
                <a:solidFill>
                  <a:prstClr val="black"/>
                </a:solidFill>
              </a:rPr>
              <a:t> 연락을 주고받았습니다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빌 </a:t>
            </a:r>
            <a:r>
              <a:rPr lang="en-US" altLang="ko-KR" sz="2000" b="1" dirty="0">
                <a:solidFill>
                  <a:prstClr val="black"/>
                </a:solidFill>
              </a:rPr>
              <a:t>4:22).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91937" y="5955149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바울은 첫 번째 감옥에 갇혔을 때 곧 석방될 것을 기대했지만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몬 </a:t>
            </a:r>
            <a:r>
              <a:rPr lang="en-US" altLang="ko-KR" sz="2000" b="1" dirty="0">
                <a:solidFill>
                  <a:prstClr val="black"/>
                </a:solidFill>
              </a:rPr>
              <a:t>22), </a:t>
            </a:r>
            <a:r>
              <a:rPr lang="ko-KR" altLang="en-US" sz="2000" b="1" dirty="0">
                <a:solidFill>
                  <a:prstClr val="black"/>
                </a:solidFill>
              </a:rPr>
              <a:t>두 번째로  투옥되었을 때는 그런 희망을 포기해야 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딤후 </a:t>
            </a:r>
            <a:r>
              <a:rPr lang="en-US" altLang="ko-KR" sz="2000" b="1" dirty="0">
                <a:solidFill>
                  <a:prstClr val="black"/>
                </a:solidFill>
              </a:rPr>
              <a:t>4:6).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lvl="0" algn="ctr">
              <a:defRPr/>
            </a:pPr>
            <a:r>
              <a:rPr lang="ko-KR" altLang="en-US" sz="4400" b="1" spc="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</a:rPr>
              <a:t>쇠 사슬에 묶인 사도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ko-KR" alt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이 일을 위하여 내가 쇠사슬에 매인 사신이 된 것은 나로 이 일에 당연히 할 말을 담대히 하게 하려 하심이라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                        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엡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바울이 그리스도의 사도가 되기로 결심한 순간부터 그의 삶은 결코 쉽지 않았습니다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고후 </a:t>
            </a:r>
            <a:r>
              <a:rPr lang="en-US" altLang="ko-KR" sz="2000" b="1" dirty="0">
                <a:solidFill>
                  <a:prstClr val="black"/>
                </a:solidFill>
              </a:rPr>
              <a:t>6:4-5).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941431" y="3479936"/>
            <a:ext cx="63908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이런 어려움을 겪는 중에도 바울은 결코 자신이 힘없이 당한다고 믿지 않았습니다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고후 </a:t>
            </a:r>
            <a:r>
              <a:rPr lang="en-US" altLang="ko-KR" sz="2000" b="1" dirty="0">
                <a:solidFill>
                  <a:prstClr val="black"/>
                </a:solidFill>
              </a:rPr>
              <a:t>4:7-9). </a:t>
            </a:r>
            <a:r>
              <a:rPr lang="ko-KR" altLang="en-US" sz="2000" b="1" dirty="0">
                <a:solidFill>
                  <a:prstClr val="black"/>
                </a:solidFill>
              </a:rPr>
              <a:t>자유롭게 복음을 전할 수 없게 되자 그는 </a:t>
            </a:r>
            <a:r>
              <a:rPr lang="en-US" altLang="ko-KR" sz="2000" b="1" dirty="0">
                <a:solidFill>
                  <a:prstClr val="black"/>
                </a:solidFill>
              </a:rPr>
              <a:t>“</a:t>
            </a:r>
            <a:r>
              <a:rPr lang="ko-KR" altLang="en-US" sz="2000" b="1" dirty="0">
                <a:solidFill>
                  <a:prstClr val="black"/>
                </a:solidFill>
              </a:rPr>
              <a:t>사슬에 묶인 사도</a:t>
            </a:r>
            <a:r>
              <a:rPr lang="en-US" altLang="ko-KR" sz="2000" b="1" dirty="0">
                <a:solidFill>
                  <a:prstClr val="black"/>
                </a:solidFill>
              </a:rPr>
              <a:t>”</a:t>
            </a:r>
            <a:r>
              <a:rPr lang="ko-KR" altLang="en-US" sz="2000" b="1" dirty="0">
                <a:solidFill>
                  <a:prstClr val="black"/>
                </a:solidFill>
              </a:rPr>
              <a:t>가 되었습니다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엡 </a:t>
            </a:r>
            <a:r>
              <a:rPr lang="en-US" altLang="ko-KR" sz="2000" b="1" dirty="0">
                <a:solidFill>
                  <a:prstClr val="black"/>
                </a:solidFill>
              </a:rPr>
              <a:t>6:20).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92127" y="4904895"/>
            <a:ext cx="58501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바울은 우리에게 복음을 전하다가 고난을 당할 때에도</a:t>
            </a:r>
            <a:r>
              <a:rPr lang="en-US" altLang="ko-KR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>
                <a:solidFill>
                  <a:prstClr val="black"/>
                </a:solidFill>
              </a:rPr>
              <a:t>하나님을 온전히 신뢰하고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항상 하나님의 말씀을 마음에 기억하며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딤후 </a:t>
            </a:r>
            <a:r>
              <a:rPr lang="en-US" altLang="ko-KR" sz="2000" b="1" dirty="0">
                <a:solidFill>
                  <a:prstClr val="black"/>
                </a:solidFill>
              </a:rPr>
              <a:t>2:15), </a:t>
            </a:r>
            <a:r>
              <a:rPr lang="ko-KR" altLang="en-US" sz="2000" b="1" dirty="0">
                <a:solidFill>
                  <a:prstClr val="black"/>
                </a:solidFill>
              </a:rPr>
              <a:t>우리에게 힘과 용기를 주시고 위로하시는 성령님을 의지할 것을 모본으로 보여주었습니다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 err="1">
                <a:solidFill>
                  <a:prstClr val="black"/>
                </a:solidFill>
              </a:rPr>
              <a:t>슥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</a:rPr>
              <a:t>4:6).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1941947"/>
            <a:ext cx="6026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성경에는 바울이 로마로 압송되기 전에 세 번의 감옥살이</a:t>
            </a:r>
            <a:r>
              <a:rPr lang="en-US" altLang="ko-KR" sz="2000" b="1" dirty="0">
                <a:solidFill>
                  <a:prstClr val="black"/>
                </a:solidFill>
              </a:rPr>
              <a:t>,</a:t>
            </a:r>
            <a:r>
              <a:rPr lang="ko-KR" altLang="en-US" sz="2000" b="1" dirty="0">
                <a:solidFill>
                  <a:prstClr val="black"/>
                </a:solidFill>
              </a:rPr>
              <a:t> 즉</a:t>
            </a:r>
            <a:r>
              <a:rPr lang="en-US" altLang="ko-KR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>
                <a:solidFill>
                  <a:prstClr val="black"/>
                </a:solidFill>
              </a:rPr>
              <a:t>빌립보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행 </a:t>
            </a:r>
            <a:r>
              <a:rPr lang="en-US" altLang="ko-KR" sz="2000" b="1" dirty="0">
                <a:solidFill>
                  <a:prstClr val="black"/>
                </a:solidFill>
              </a:rPr>
              <a:t>16:22-24), </a:t>
            </a:r>
            <a:r>
              <a:rPr lang="ko-KR" altLang="en-US" sz="2000" b="1" dirty="0">
                <a:solidFill>
                  <a:prstClr val="black"/>
                </a:solidFill>
              </a:rPr>
              <a:t>예루살렘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행 </a:t>
            </a:r>
            <a:r>
              <a:rPr lang="en-US" altLang="ko-KR" sz="2000" b="1" dirty="0">
                <a:solidFill>
                  <a:prstClr val="black"/>
                </a:solidFill>
              </a:rPr>
              <a:t>23:10), </a:t>
            </a:r>
            <a:r>
              <a:rPr lang="ko-KR" altLang="en-US" sz="2000" b="1" dirty="0">
                <a:solidFill>
                  <a:prstClr val="black"/>
                </a:solidFill>
              </a:rPr>
              <a:t>그리고 </a:t>
            </a:r>
            <a:r>
              <a:rPr lang="ko-KR" altLang="en-US" sz="2000" b="1" dirty="0" err="1">
                <a:solidFill>
                  <a:prstClr val="black"/>
                </a:solidFill>
              </a:rPr>
              <a:t>가이사랴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행 </a:t>
            </a:r>
            <a:r>
              <a:rPr lang="en-US" altLang="ko-KR" sz="2000" b="1" dirty="0">
                <a:solidFill>
                  <a:prstClr val="black"/>
                </a:solidFill>
              </a:rPr>
              <a:t>23:33-35)</a:t>
            </a:r>
            <a:r>
              <a:rPr lang="ko-KR" altLang="en-US" sz="2000" b="1" dirty="0">
                <a:solidFill>
                  <a:prstClr val="black"/>
                </a:solidFill>
              </a:rPr>
              <a:t>에서의 기록이 나오지만</a:t>
            </a:r>
            <a:r>
              <a:rPr lang="en-US" altLang="ko-KR" sz="2000" b="1" dirty="0">
                <a:solidFill>
                  <a:prstClr val="black"/>
                </a:solidFill>
              </a:rPr>
              <a:t>,</a:t>
            </a:r>
            <a:r>
              <a:rPr lang="ko-KR" altLang="en-US" sz="2000" b="1" dirty="0">
                <a:solidFill>
                  <a:prstClr val="black"/>
                </a:solidFill>
              </a:rPr>
              <a:t> 분명히 그 외에도 여러 차례 더 투옥되었을 가능성이 큽니다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고후 </a:t>
            </a:r>
            <a:r>
              <a:rPr lang="en-US" altLang="ko-KR" sz="2000" b="1" dirty="0">
                <a:solidFill>
                  <a:prstClr val="black"/>
                </a:solidFill>
              </a:rPr>
              <a:t>11:23).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2767280"/>
            <a:ext cx="36181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편지서를 받은 사람들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2F5882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223591" y="691783"/>
            <a:ext cx="760934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ko-KR" alt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사도 바울은 자신의 기별을 듣고 회심한 사람들에 대한 깊은 책임감을 느꼈습니다</a:t>
            </a:r>
            <a:r>
              <a:rPr lang="en-US" altLang="ko-K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무엇보다도 바울은 그들이 신실하게 믿음을 지키기를 간절히 원했습니다</a:t>
            </a:r>
            <a:r>
              <a:rPr lang="en-US" altLang="ko-K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그는 </a:t>
            </a:r>
            <a:r>
              <a:rPr lang="en-US" altLang="ko-K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“</a:t>
            </a:r>
            <a:r>
              <a:rPr lang="ko-KR" alt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내가 달음질한 것과 수고한 것이 헛되지 아니하여서</a:t>
            </a:r>
            <a:r>
              <a:rPr lang="en-US" altLang="ko-K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그리스도의 날에 내가 자랑할 수 있을 것</a:t>
            </a:r>
            <a:r>
              <a:rPr lang="en-US" altLang="ko-K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”</a:t>
            </a:r>
            <a:r>
              <a:rPr lang="ko-KR" alt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이라고 고백했습니다</a:t>
            </a:r>
            <a:r>
              <a:rPr lang="en-US" altLang="ko-K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(</a:t>
            </a:r>
            <a:r>
              <a:rPr lang="ko-KR" alt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빌 </a:t>
            </a:r>
            <a:r>
              <a:rPr lang="en-US" altLang="ko-K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2:16). </a:t>
            </a:r>
            <a:r>
              <a:rPr lang="ko-KR" alt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그는 자신의 사역이 미칠 파장을 생각하고 두려워 떨었습니다</a:t>
            </a:r>
            <a:r>
              <a:rPr lang="en-US" altLang="ko-K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바울은 자신에게 맡겨진 책임을 다하지 못하거나 교회가 다른 영혼들을 구원하려는 노력을 하지 않으면</a:t>
            </a:r>
            <a:r>
              <a:rPr lang="en-US" altLang="ko-K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자신도 구원받지 못할 수 있다고 느꼈습니다</a:t>
            </a:r>
            <a:r>
              <a:rPr lang="en-US" altLang="ko-KR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7592144" y="6056362"/>
            <a:ext cx="2460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noProof="0" dirty="0">
                <a:solidFill>
                  <a:prstClr val="black"/>
                </a:solidFill>
                <a:latin typeface="Aptos" panose="02110004020202020204"/>
              </a:rPr>
              <a:t>엘렌 </a:t>
            </a:r>
            <a:r>
              <a:rPr lang="ko-KR" altLang="en-US" sz="1600" b="1" noProof="0" dirty="0" err="1">
                <a:solidFill>
                  <a:prstClr val="black"/>
                </a:solidFill>
                <a:latin typeface="Aptos" panose="02110004020202020204"/>
              </a:rPr>
              <a:t>화잇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사도행적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206)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44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빌립보의 역사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ko-KR" alt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밤에 환상이 바울에게 보이니 </a:t>
            </a:r>
            <a:r>
              <a:rPr lang="ko-KR" alt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마게도냐</a:t>
            </a:r>
            <a:r>
              <a:rPr lang="ko-KR" alt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사람 하나가 서서 그에게 청하여 이르되 </a:t>
            </a:r>
            <a:r>
              <a:rPr lang="ko-KR" alt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마게도냐로</a:t>
            </a:r>
            <a:r>
              <a:rPr lang="ko-KR" alt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건너와서 </a:t>
            </a:r>
            <a:endParaRPr lang="en-US" altLang="ko-KR" b="1" dirty="0"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ko-KR" alt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우리를 도우라 하거늘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행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322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행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758353" y="340149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브루기아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633176" y="3087172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>
                <a:solidFill>
                  <a:prstClr val="black"/>
                </a:solidFill>
                <a:latin typeface="Aptos" panose="02110004020202020204"/>
              </a:rPr>
              <a:t>갈라디아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40329" y="306666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무시아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9941619" y="2601099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비두니아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18359" y="315131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드로아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795522" y="2941349"/>
            <a:ext cx="526787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641508" y="1559684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마게도냐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지역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92059" y="2861667"/>
            <a:ext cx="133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사모드라게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30888" y="2879735"/>
            <a:ext cx="620969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700189" y="2163307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 err="1">
                <a:solidFill>
                  <a:prstClr val="black"/>
                </a:solidFill>
                <a:latin typeface="Aptos" panose="02110004020202020204"/>
              </a:rPr>
              <a:t>네압볼리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800594" y="225851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빌립보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srgbClr val="00CC99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이차 선교여행 중에 바울은 예상치 못한 곳으로 향하게 됩니다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성령님께서 그의 발길을 인도하고 계셨습니다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행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860713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성령님께서는  유럽에 복음전파하기 위한 첫 도시로 빌립보를 선택하셨습니다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로마제국의 특별시로 지정된 빌립보</a:t>
            </a:r>
            <a:r>
              <a:rPr kumimoji="0" lang="ko-KR" alt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주민들은 각종 세금을 면제받았고 출생과 함께 로마 시민권이 주어졌습니다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</TotalTime>
  <Words>1125</Words>
  <Application>Microsoft Office PowerPoint</Application>
  <PresentationFormat>Panorámica</PresentationFormat>
  <Paragraphs>79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70</cp:revision>
  <dcterms:created xsi:type="dcterms:W3CDTF">2025-12-27T23:49:19Z</dcterms:created>
  <dcterms:modified xsi:type="dcterms:W3CDTF">2025-12-31T21:37:13Z</dcterms:modified>
</cp:coreProperties>
</file>