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1" autoAdjust="0"/>
    <p:restoredTop sz="96081"/>
  </p:normalViewPr>
  <p:slideViewPr>
    <p:cSldViewPr snapToGrid="0">
      <p:cViewPr varScale="1">
        <p:scale>
          <a:sx n="34" d="100"/>
          <a:sy n="34" d="100"/>
        </p:scale>
        <p:origin x="60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ko-KR" altLang="en-US" sz="2000" b="1" noProof="0" dirty="0"/>
            <a:t>사랑이 더 풍성해지고</a:t>
          </a:r>
          <a:endParaRPr lang="en" sz="20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ko-KR" altLang="en-US" sz="2000" b="1" noProof="0" dirty="0"/>
            <a:t>더 지혜롭게 되며</a:t>
          </a:r>
          <a:endParaRPr lang="en" sz="20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ko-KR" altLang="en-US" sz="1800" b="1" noProof="0" dirty="0"/>
            <a:t>최선을 선택할 통찰력을 얻고</a:t>
          </a:r>
          <a:endParaRPr lang="en" sz="18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ko-KR" altLang="en-US" sz="2000" b="1" noProof="0" dirty="0"/>
            <a:t>순결하고 흠 없이 살며</a:t>
          </a:r>
          <a:endParaRPr lang="en" sz="20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/>
            <a:t>예수 그리스도의 의의 열매를 맺어서</a:t>
          </a:r>
          <a:endParaRPr lang="en" sz="18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하나님께 영광과 찬송이 되는 삶</a:t>
          </a:r>
          <a:endParaRPr lang="en" sz="20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그들이 하나님께서 주시는 지식들을 배우고 지혜와 영적 분별력을 얻고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</a:t>
          </a:r>
          <a:r>
            <a:rPr lang="ko-KR" alt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자녀답게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살며 모든 면에서 그분을 기쁘시게 하고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지식을 얻고 성장하여 좋은 열매를 맺고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능력으로 강해져서 인내하는 사람이 되기를 기도함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성경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화잇부인을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통해 주신 예언의 신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계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19:10)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섭리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성령님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사랑이 더 풍성해지고</a:t>
          </a:r>
          <a:endParaRPr lang="en" sz="2000" b="1" kern="1200" noProof="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더 지혜롭게 되며</a:t>
          </a:r>
          <a:endParaRPr lang="en" sz="2000" b="1" kern="1200" noProof="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noProof="0" dirty="0"/>
            <a:t>최선을 선택할 통찰력을 얻고</a:t>
          </a:r>
          <a:endParaRPr lang="en" sz="1800" b="1" kern="1200" noProof="0" dirty="0"/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순결하고 흠 없이 살며</a:t>
          </a:r>
          <a:endParaRPr lang="en" sz="2000" b="1" kern="1200" noProof="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/>
            <a:t>예수 그리스도의 의의 열매를 맺어서</a:t>
          </a:r>
          <a:endParaRPr lang="en" sz="1800" b="1" kern="1200" noProof="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하나님께 영광과 찬송이 되는 삶</a:t>
          </a:r>
          <a:endParaRPr lang="en" sz="2000" b="1" kern="1200" noProof="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270"/>
          <a:ext cx="5447488" cy="6792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그들이 하나님께서 주시는 지식들을 배우고 지혜와 영적 분별력을 얻고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9" y="34429"/>
        <a:ext cx="5381170" cy="612944"/>
      </dsp:txXfrm>
    </dsp:sp>
    <dsp:sp modelId="{8ED814D4-24A7-4EE6-98D6-F5EF96E58A5E}">
      <dsp:nvSpPr>
        <dsp:cNvPr id="0" name=""/>
        <dsp:cNvSpPr/>
      </dsp:nvSpPr>
      <dsp:spPr>
        <a:xfrm>
          <a:off x="0" y="690728"/>
          <a:ext cx="5447488" cy="679262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</a:t>
          </a:r>
          <a:r>
            <a:rPr lang="ko-KR" alt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자녀답게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살며 모든 면에서 그분을 기쁘시게 하고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9" y="723887"/>
        <a:ext cx="5381170" cy="612944"/>
      </dsp:txXfrm>
    </dsp:sp>
    <dsp:sp modelId="{D6B98BC7-4DD1-46DD-9A75-7E74C926B220}">
      <dsp:nvSpPr>
        <dsp:cNvPr id="0" name=""/>
        <dsp:cNvSpPr/>
      </dsp:nvSpPr>
      <dsp:spPr>
        <a:xfrm>
          <a:off x="0" y="1380186"/>
          <a:ext cx="5447488" cy="679262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지식을 얻고 성장하여 좋은 열매를 맺고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9" y="1413345"/>
        <a:ext cx="5381170" cy="612944"/>
      </dsp:txXfrm>
    </dsp:sp>
    <dsp:sp modelId="{51C553D5-6DF9-4050-9DE4-1DCE1A8DC5FD}">
      <dsp:nvSpPr>
        <dsp:cNvPr id="0" name=""/>
        <dsp:cNvSpPr/>
      </dsp:nvSpPr>
      <dsp:spPr>
        <a:xfrm>
          <a:off x="0" y="2069644"/>
          <a:ext cx="5447488" cy="67926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능력으로 강해져서 인내하는 사람이 되기를 기도함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9" y="2102803"/>
        <a:ext cx="5381170" cy="612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성경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화잇부인을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통해 주신 예언의 신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계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19:10)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섭리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성령님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14399" y="220708"/>
            <a:ext cx="94583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기도와 감사를 드려야 할 이유들</a:t>
            </a:r>
            <a:endParaRPr lang="en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noProof="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감사드릴 이유들 </a:t>
            </a:r>
            <a:endParaRPr lang="en" sz="4400" b="1" spc="3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우리는 여러분을 위하여 기도할 때에</a:t>
            </a: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항상 우리 주 예수 그리스도의 하나님 아버지께 감사를 드립니다</a:t>
            </a: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골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고린도전서 </a:t>
            </a:r>
            <a:r>
              <a:rPr lang="en-US" altLang="ko-KR" sz="2000" b="1" dirty="0"/>
              <a:t>13</a:t>
            </a:r>
            <a:r>
              <a:rPr lang="ko-KR" altLang="en-US" sz="2000" b="1" dirty="0"/>
              <a:t>장 </a:t>
            </a:r>
            <a:r>
              <a:rPr lang="en-US" altLang="ko-KR" sz="2000" b="1" dirty="0"/>
              <a:t>13</a:t>
            </a:r>
            <a:r>
              <a:rPr lang="ko-KR" altLang="en-US" sz="2000" b="1" dirty="0"/>
              <a:t>절을 인용하여 </a:t>
            </a:r>
            <a:r>
              <a:rPr lang="ko-KR" altLang="en-US" sz="2000" b="1" dirty="0" err="1"/>
              <a:t>골로새</a:t>
            </a:r>
            <a:r>
              <a:rPr lang="ko-KR" altLang="en-US" sz="2000" b="1" dirty="0"/>
              <a:t> 교인들이 그리스도인의 세 덕목인 믿음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소망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사랑을 실천하는 삶을 살게 된 것을 하나님께 감사드렸습니다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1:4-5).</a:t>
            </a:r>
            <a:endParaRPr lang="en" sz="2000" b="1" noProof="0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282488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세 미덕들은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그리스도 예수님 안에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거하는 사람들의 삶의 특징이며</a:t>
            </a:r>
            <a:r>
              <a:rPr lang="en-US" altLang="ko-KR" sz="2000" b="1" dirty="0"/>
              <a:t>, “</a:t>
            </a:r>
            <a:r>
              <a:rPr lang="ko-KR" altLang="en-US" sz="2000" b="1" dirty="0"/>
              <a:t>모든 성도들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과의 관계를 향상시키고</a:t>
            </a:r>
            <a:r>
              <a:rPr lang="en-US" altLang="ko-KR" sz="2000" b="1" dirty="0"/>
              <a:t>, “</a:t>
            </a:r>
            <a:r>
              <a:rPr lang="ko-KR" altLang="en-US" sz="2000" b="1" dirty="0"/>
              <a:t>복음의 진리인 말씀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으로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우리에게도</a:t>
            </a:r>
            <a:r>
              <a:rPr lang="ko-KR" altLang="en-US" sz="2000" b="1" dirty="0"/>
              <a:t> 전해졌습니다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3" y="4956204"/>
            <a:ext cx="61561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성령님은 복음에 살아 계신 하나님의 능력을 불어넣어 주시고 성경의 문자들을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생명의 말씀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2:16)</a:t>
            </a:r>
            <a:r>
              <a:rPr lang="ko-KR" altLang="en-US" sz="2000" b="1" dirty="0" err="1"/>
              <a:t>으로</a:t>
            </a:r>
            <a:r>
              <a:rPr lang="ko-KR" altLang="en-US" sz="2000" b="1" dirty="0"/>
              <a:t> 변화시키십니다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다시 말해서 우리가 복음을 받아들일 때 영생과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하늘에 너희를 위하여 예비된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유업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1:5)</a:t>
            </a:r>
            <a:r>
              <a:rPr lang="ko-KR" altLang="en-US" sz="2000" b="1" dirty="0"/>
              <a:t>을 받게 된다는 것입니다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3" y="3619346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이 복음이 </a:t>
            </a:r>
            <a:r>
              <a:rPr lang="ko-KR" altLang="en-US" sz="2000" b="1" dirty="0" err="1"/>
              <a:t>골로새</a:t>
            </a:r>
            <a:r>
              <a:rPr lang="ko-KR" altLang="en-US" sz="2000" b="1" dirty="0"/>
              <a:t> 교인들에게만 전파된 것이 아니라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온 세상에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전파된 것을 확신했습니다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1:6). </a:t>
            </a:r>
            <a:r>
              <a:rPr lang="ko-KR" altLang="en-US" sz="2000" b="1" dirty="0"/>
              <a:t>그것도 단 </a:t>
            </a:r>
            <a:r>
              <a:rPr lang="en-US" altLang="ko-KR" sz="2000" b="1" dirty="0"/>
              <a:t>30</a:t>
            </a:r>
            <a:r>
              <a:rPr lang="ko-KR" altLang="en-US" sz="2000" b="1" dirty="0"/>
              <a:t>년 만에 말입니다</a:t>
            </a:r>
            <a:r>
              <a:rPr lang="en-US" altLang="ko-KR" sz="2000" b="1" dirty="0"/>
              <a:t>!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ko-KR" altLang="en-US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기도요청</a:t>
            </a:r>
            <a:endParaRPr lang="en" sz="4400" b="1" spc="600" noProof="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64744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그러므로 우리가 여러분의 소식을 들은 그 날부터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우리도 여러분을 위하여 쉬지 않고 기도합니다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우리는 하나님께서 여러분에게 모든 신령한 지혜와 총명으로 하나님의 뜻을 아는 지식을 채워 주시기를 빕니다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골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</a:t>
            </a:r>
            <a:r>
              <a:rPr lang="ko-KR" altLang="en-US" sz="2000" b="1" dirty="0" err="1"/>
              <a:t>골로새</a:t>
            </a:r>
            <a:r>
              <a:rPr lang="ko-KR" altLang="en-US" sz="2000" b="1" dirty="0"/>
              <a:t> 교인들이 여러가지 좋은 선물들을 받기를 기도합니다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1:9-11).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465214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443277" y="1807137"/>
            <a:ext cx="22572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그들이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아버지께 기뻐하며 감사드리는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교인들이 되게 해달라는 기도였습니다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1:12).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840740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0" y="4136490"/>
            <a:ext cx="15997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하나님은 </a:t>
            </a:r>
            <a:r>
              <a:rPr lang="ko-KR" altLang="en-US" b="1" dirty="0" err="1"/>
              <a:t>우리에게도</a:t>
            </a:r>
            <a:r>
              <a:rPr lang="ko-KR" altLang="en-US" b="1" dirty="0"/>
              <a:t> 바울의 기도가 응답되게 하시기 위해 네 가지 방법을 사용하십니다</a:t>
            </a:r>
            <a:r>
              <a:rPr lang="en-US" altLang="ko-KR" b="1" dirty="0"/>
              <a:t>.</a:t>
            </a:r>
            <a:endParaRPr lang="en" b="1" noProof="0" dirty="0"/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701146" y="699711"/>
            <a:ext cx="112453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우리의 생명은 그리스도의 생명에 단단히 연결되야 합니다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다시 말해 우리는 끊임없이 그분이 주시는 생명의 영양분을 받고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하늘에서 내려온 생명의 빵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latin typeface="Constantia" panose="02030602050306030303" pitchFamily="18" charset="0"/>
              </a:rPr>
              <a:t>음식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을 먹고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풍성한 보물들이 영원히 끊임없이 솟아나는 신선한 샘에서 나오는 생수를 마셔야 합니다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하나님을 늘 마음에 모시고 감사와 찬양으로 우리의 삶을 가득 채운다면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우리는 날마다 신선한 신앙생활을 경험하게 될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우리는 친한 친구와 이야기하듯 하나님과 대화하는 기도를 하게 될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하나님은 우리에게 직접 그분의 신비로운 사실들을 말씀해 주실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우리는 종종 예수님께서 우리 곁에 계시는 달콤하고 좋은 경험을 하게 될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예수님께서 </a:t>
            </a:r>
            <a:r>
              <a:rPr lang="ko-KR" altLang="en-US" sz="2600" b="1" dirty="0" err="1">
                <a:latin typeface="Constantia" panose="02030602050306030303" pitchFamily="18" charset="0"/>
              </a:rPr>
              <a:t>에녹을</a:t>
            </a:r>
            <a:r>
              <a:rPr lang="ko-KR" altLang="en-US" sz="2600" b="1" dirty="0">
                <a:latin typeface="Constantia" panose="02030602050306030303" pitchFamily="18" charset="0"/>
              </a:rPr>
              <a:t> 찾아오셔서 대화하셨듯이 우리를 찾아 오실 때마다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우리의 마음은 뜨겁게 타오를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실제로 이런 경험을 한 그리스도인들은</a:t>
            </a:r>
            <a:r>
              <a:rPr lang="en-US" altLang="ko-KR" sz="2600" b="1" dirty="0"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latin typeface="Constantia" panose="02030602050306030303" pitchFamily="18" charset="0"/>
              </a:rPr>
              <a:t>단순하면서도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겸손하고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온유하며</a:t>
            </a:r>
            <a:r>
              <a:rPr lang="en-US" altLang="ko-KR" sz="2600" b="1" dirty="0">
                <a:latin typeface="Constantia" panose="02030602050306030303" pitchFamily="18" charset="0"/>
              </a:rPr>
              <a:t>,</a:t>
            </a:r>
            <a:r>
              <a:rPr lang="ko-KR" altLang="en-US" sz="2600" b="1" dirty="0">
                <a:latin typeface="Constantia" panose="02030602050306030303" pitchFamily="18" charset="0"/>
              </a:rPr>
              <a:t> 먼저 섬기는 삶을 살 것이고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그들을 만나는 모든 사람들은 예수님께서 그들과 같이 계시고 그들은 예수님께 배웠다는 사실을 알게 될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.”</a:t>
            </a:r>
            <a:endParaRPr lang="en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9731070" y="6158821"/>
            <a:ext cx="2460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" sz="1600" b="1" noProof="0" dirty="0"/>
              <a:t> (</a:t>
            </a:r>
            <a:r>
              <a:rPr lang="ko-KR" altLang="en-US" sz="1600" b="1" dirty="0" err="1"/>
              <a:t>실물교훈</a:t>
            </a:r>
            <a:r>
              <a:rPr lang="en" sz="1600" b="1" noProof="0" dirty="0"/>
              <a:t>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-9527" y="360015"/>
            <a:ext cx="403859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너희 안에서 착한 일을 시작하신 이가 그리스도 예수의 날까지 이루실 줄을 우리는 </a:t>
            </a:r>
            <a:r>
              <a:rPr kumimoji="0" lang="ko-KR" alt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확신하노라</a:t>
            </a:r>
            <a:r>
              <a:rPr kumimoji="0" lang="en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5467350" y="4013360"/>
            <a:ext cx="6429375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00BD53"/>
                </a:solidFill>
              </a:rPr>
              <a:t>빌립보서에서 말하는 감사하고 기도해야 할 이유</a:t>
            </a:r>
            <a:r>
              <a:rPr lang="en-US" altLang="ko-KR" sz="2000" b="1" dirty="0">
                <a:solidFill>
                  <a:srgbClr val="00BD53"/>
                </a:solidFill>
              </a:rPr>
              <a:t>:</a:t>
            </a:r>
            <a:endParaRPr lang="en" sz="2000" b="1" noProof="0" dirty="0">
              <a:solidFill>
                <a:srgbClr val="00BD53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감사드릴 이유들</a:t>
            </a:r>
            <a:r>
              <a:rPr lang="en" sz="2000" b="1" noProof="0" dirty="0"/>
              <a:t> (</a:t>
            </a:r>
            <a:r>
              <a:rPr lang="ko-KR" altLang="en-US" sz="2000" b="1" noProof="0" dirty="0"/>
              <a:t>빌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기도요청</a:t>
            </a:r>
            <a:r>
              <a:rPr lang="en" sz="2000" b="1" noProof="0" dirty="0"/>
              <a:t> (</a:t>
            </a:r>
            <a:r>
              <a:rPr lang="ko-KR" altLang="en-US" sz="2000" b="1" noProof="0" dirty="0"/>
              <a:t>빌</a:t>
            </a:r>
            <a:r>
              <a:rPr lang="en" sz="2000" b="1" noProof="0" dirty="0"/>
              <a:t> 1:9-11)</a:t>
            </a:r>
          </a:p>
          <a:p>
            <a:pPr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BA9B00"/>
                </a:solidFill>
              </a:rPr>
              <a:t>고난속에서 감사와 기도하기</a:t>
            </a:r>
            <a:r>
              <a:rPr lang="en" sz="2000" b="1" noProof="0" dirty="0">
                <a:solidFill>
                  <a:srgbClr val="BA9B00"/>
                </a:solidFill>
              </a:rPr>
              <a:t> (</a:t>
            </a:r>
            <a:r>
              <a:rPr lang="ko-KR" altLang="en-US" sz="2000" b="1" noProof="0" dirty="0">
                <a:solidFill>
                  <a:srgbClr val="BA9B00"/>
                </a:solidFill>
              </a:rPr>
              <a:t>빌</a:t>
            </a:r>
            <a:r>
              <a:rPr lang="en" sz="2000" b="1" noProof="0" dirty="0">
                <a:solidFill>
                  <a:srgbClr val="BA9B00"/>
                </a:solidFill>
              </a:rPr>
              <a:t> 1:12-18)</a:t>
            </a:r>
          </a:p>
          <a:p>
            <a:pPr>
              <a:spcBef>
                <a:spcPts val="600"/>
              </a:spcBef>
            </a:pPr>
            <a:r>
              <a:rPr lang="ko-KR" altLang="en-US" sz="2000" b="1" noProof="0" dirty="0">
                <a:solidFill>
                  <a:srgbClr val="A400B9"/>
                </a:solidFill>
              </a:rPr>
              <a:t>골로새서에서 말하는 감사하고 기도해야 할 이유</a:t>
            </a:r>
            <a:r>
              <a:rPr lang="en" sz="2000" b="1" noProof="0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감사드릴 이유들</a:t>
            </a:r>
            <a:r>
              <a:rPr lang="en" sz="2000" b="1" noProof="0" dirty="0"/>
              <a:t> (</a:t>
            </a:r>
            <a:r>
              <a:rPr lang="ko-KR" altLang="en-US" sz="2000" b="1" noProof="0" dirty="0"/>
              <a:t>골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기도요청</a:t>
            </a:r>
            <a:r>
              <a:rPr lang="en" sz="2000" b="1" noProof="0" dirty="0"/>
              <a:t> (</a:t>
            </a:r>
            <a:r>
              <a:rPr lang="ko-KR" altLang="en-US" sz="2000" b="1" noProof="0" dirty="0"/>
              <a:t>골</a:t>
            </a:r>
            <a:r>
              <a:rPr lang="en" sz="2000" b="1" noProof="0" dirty="0"/>
              <a:t> 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그 당시 어려움에 처해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자유를 빼앗긴 그는 절망속에 빠지기 쉬웠을 것입니다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99385" y="5993389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99385" y="4842937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99385" y="4456541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99385" y="6359917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99896" y="5230785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99896" y="4076417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99896" y="5604704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241670"/>
            <a:ext cx="6772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감옥에 갇혀 있었지만 바울은 하나님 아버지와 대화를 이어갔고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다른 사람들을 위해 중보기도를 드렸습니다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917833"/>
            <a:ext cx="6772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바울은 예전에 비참했던 빌립보 감옥안에서 찬송을 불렀던 것처럼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빌립보와 </a:t>
            </a:r>
            <a:r>
              <a:rPr lang="ko-KR" altLang="en-US" sz="2000" b="1" dirty="0" err="1"/>
              <a:t>골로새에</a:t>
            </a:r>
            <a:r>
              <a:rPr lang="ko-KR" altLang="en-US" sz="2000" b="1" dirty="0"/>
              <a:t> 사는 형제자매들에게 보내는 편지서에서 자신이 감사한 이유들을 들려주었습니다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1600200" y="3835399"/>
            <a:ext cx="6333067" cy="2421468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3600" b="1" noProof="0" dirty="0">
                <a:ln/>
                <a:solidFill>
                  <a:schemeClr val="accent4"/>
                </a:solidFill>
              </a:rPr>
              <a:t>빌립보서에서 말하는 감사하고 기도해야 할 이유</a:t>
            </a:r>
            <a:endParaRPr lang="en" sz="3600" b="1" noProof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4" y="-18662"/>
            <a:ext cx="909679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800" b="1" dirty="0">
                <a:ln/>
                <a:solidFill>
                  <a:schemeClr val="accent4"/>
                </a:solidFill>
              </a:rPr>
              <a:t>감사드릴 이유들 </a:t>
            </a:r>
            <a:endParaRPr lang="en" sz="48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7" y="665658"/>
            <a:ext cx="8720705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너희 안에서 착한 일을 시작하신 이가 그리스도 예수의 날까지 이루실 줄을 우리는 </a:t>
            </a:r>
            <a:r>
              <a:rPr lang="ko-KR" alt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확신하노라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447800"/>
            <a:ext cx="844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편지 서두에서 빌립보의 교인들 때문에 하나님께 감사드린다면서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1:3), </a:t>
            </a:r>
            <a:r>
              <a:rPr lang="ko-KR" altLang="en-US" sz="2000" b="1" dirty="0"/>
              <a:t>그들을 진심으로 사랑한다고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1:8) </a:t>
            </a:r>
            <a:r>
              <a:rPr lang="ko-KR" altLang="en-US" sz="2000" b="1" dirty="0"/>
              <a:t>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190677"/>
            <a:ext cx="3617871" cy="4563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3952583" y="2190679"/>
            <a:ext cx="56758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대제사장이 하나님께 나아갈 때 자신의 심장 앞에 열 두 이스라엘 지파들의 이름이 새겨진 보석들을 메고 있었던 것처럼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바울도 하나님 앞에 서서 그들을 위해 </a:t>
            </a:r>
            <a:r>
              <a:rPr lang="ko-KR" altLang="en-US" sz="2000" b="1" dirty="0" err="1"/>
              <a:t>중보기도할</a:t>
            </a:r>
            <a:r>
              <a:rPr lang="ko-KR" altLang="en-US" sz="2000" b="1" dirty="0"/>
              <a:t> 때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마음에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각 교회의 교인들을 품었다고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1:7).</a:t>
            </a:r>
            <a:endParaRPr lang="en" sz="2000" b="1" noProof="0" dirty="0"/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3952583" y="5431014"/>
            <a:ext cx="56136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 세 번째로 감사드린 이유는 빌립보 교인들이 자신이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갇혀 있을 때와 복음을 변호하고 확증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할 때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1:7) </a:t>
            </a:r>
            <a:r>
              <a:rPr lang="ko-KR" altLang="en-US" sz="2000" b="1" dirty="0"/>
              <a:t>함께 고생했기 때문이었습니다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3952583" y="3964735"/>
            <a:ext cx="542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빌립보 교인들을 날마다 온전하게 성장시키시고 그들이 복음에 충실히 남아있도록 지켜 주신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하나님께 감사드렸습니다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1:5-6).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279699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5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기도요청</a:t>
            </a:r>
            <a:endParaRPr lang="en" sz="54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88963" y="876831"/>
            <a:ext cx="1181407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나는 여러분의 사랑이 지식과 깊은 통찰력으로 점점 풍성하여</a:t>
            </a:r>
          </a:p>
          <a:p>
            <a:pPr algn="ctr"/>
            <a:r>
              <a:rPr lang="ko-KR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여러분이 최선의 것을 분별하고 그리스도께서 오시는 날까지 순결하고 흠 없이 살며 	</a:t>
            </a:r>
          </a:p>
          <a:p>
            <a:pPr algn="ctr"/>
            <a:r>
              <a:rPr lang="ko-KR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예수 그리스도를 통해 맺는 의의 열매가 가득하여 하나님의 영광과 찬송이 되기를 기도합니다</a:t>
            </a:r>
            <a:r>
              <a:rPr lang="en-US" altLang="ko-KR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바울의 기도가 간절했던 이유는 바로 자신이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감옥에 갇혀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1:9-11)</a:t>
            </a:r>
            <a:r>
              <a:rPr lang="ko-KR" altLang="en-US" sz="2000" b="1" dirty="0"/>
              <a:t>이었기 때문이었을 것입니다</a:t>
            </a:r>
            <a:r>
              <a:rPr lang="en-US" altLang="ko-KR" sz="2000" b="1" dirty="0"/>
              <a:t>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1015663"/>
          </a:xfrm>
          <a:custGeom>
            <a:avLst/>
            <a:gdLst>
              <a:gd name="csX0" fmla="*/ 0 w 4571999"/>
              <a:gd name="csY0" fmla="*/ 0 h 1015663"/>
              <a:gd name="csX1" fmla="*/ 525780 w 4571999"/>
              <a:gd name="csY1" fmla="*/ 0 h 1015663"/>
              <a:gd name="csX2" fmla="*/ 1097280 w 4571999"/>
              <a:gd name="csY2" fmla="*/ 0 h 1015663"/>
              <a:gd name="csX3" fmla="*/ 1714500 w 4571999"/>
              <a:gd name="csY3" fmla="*/ 0 h 1015663"/>
              <a:gd name="csX4" fmla="*/ 2331719 w 4571999"/>
              <a:gd name="csY4" fmla="*/ 0 h 1015663"/>
              <a:gd name="csX5" fmla="*/ 2766059 w 4571999"/>
              <a:gd name="csY5" fmla="*/ 0 h 1015663"/>
              <a:gd name="csX6" fmla="*/ 3246119 w 4571999"/>
              <a:gd name="csY6" fmla="*/ 0 h 1015663"/>
              <a:gd name="csX7" fmla="*/ 3771899 w 4571999"/>
              <a:gd name="csY7" fmla="*/ 0 h 1015663"/>
              <a:gd name="csX8" fmla="*/ 4571999 w 4571999"/>
              <a:gd name="csY8" fmla="*/ 0 h 1015663"/>
              <a:gd name="csX9" fmla="*/ 4571999 w 4571999"/>
              <a:gd name="csY9" fmla="*/ 507832 h 1015663"/>
              <a:gd name="csX10" fmla="*/ 4571999 w 4571999"/>
              <a:gd name="csY10" fmla="*/ 1015663 h 1015663"/>
              <a:gd name="csX11" fmla="*/ 3954779 w 4571999"/>
              <a:gd name="csY11" fmla="*/ 1015663 h 1015663"/>
              <a:gd name="csX12" fmla="*/ 3474719 w 4571999"/>
              <a:gd name="csY12" fmla="*/ 1015663 h 1015663"/>
              <a:gd name="csX13" fmla="*/ 2857499 w 4571999"/>
              <a:gd name="csY13" fmla="*/ 1015663 h 1015663"/>
              <a:gd name="csX14" fmla="*/ 2286000 w 4571999"/>
              <a:gd name="csY14" fmla="*/ 1015663 h 1015663"/>
              <a:gd name="csX15" fmla="*/ 1851660 w 4571999"/>
              <a:gd name="csY15" fmla="*/ 1015663 h 1015663"/>
              <a:gd name="csX16" fmla="*/ 1280160 w 4571999"/>
              <a:gd name="csY16" fmla="*/ 1015663 h 1015663"/>
              <a:gd name="csX17" fmla="*/ 800100 w 4571999"/>
              <a:gd name="csY17" fmla="*/ 1015663 h 1015663"/>
              <a:gd name="csX18" fmla="*/ 0 w 4571999"/>
              <a:gd name="csY18" fmla="*/ 1015663 h 1015663"/>
              <a:gd name="csX19" fmla="*/ 0 w 4571999"/>
              <a:gd name="csY19" fmla="*/ 538301 h 1015663"/>
              <a:gd name="csX20" fmla="*/ 0 w 4571999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15663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14593" y="168231"/>
                  <a:pt x="4547285" y="361187"/>
                  <a:pt x="4571999" y="507832"/>
                </a:cubicBezTo>
                <a:cubicBezTo>
                  <a:pt x="4596713" y="654477"/>
                  <a:pt x="4559057" y="878981"/>
                  <a:pt x="4571999" y="1015663"/>
                </a:cubicBezTo>
                <a:cubicBezTo>
                  <a:pt x="4286151" y="1020670"/>
                  <a:pt x="4200049" y="948484"/>
                  <a:pt x="3954779" y="1015663"/>
                </a:cubicBezTo>
                <a:cubicBezTo>
                  <a:pt x="3709509" y="1082842"/>
                  <a:pt x="3657704" y="977194"/>
                  <a:pt x="3474719" y="1015663"/>
                </a:cubicBezTo>
                <a:cubicBezTo>
                  <a:pt x="3291734" y="1054132"/>
                  <a:pt x="3083194" y="982241"/>
                  <a:pt x="2857499" y="1015663"/>
                </a:cubicBezTo>
                <a:cubicBezTo>
                  <a:pt x="2631804" y="1049085"/>
                  <a:pt x="2541215" y="970815"/>
                  <a:pt x="2286000" y="1015663"/>
                </a:cubicBezTo>
                <a:cubicBezTo>
                  <a:pt x="2030785" y="1060511"/>
                  <a:pt x="1951642" y="965326"/>
                  <a:pt x="1851660" y="1015663"/>
                </a:cubicBezTo>
                <a:cubicBezTo>
                  <a:pt x="1751678" y="1066000"/>
                  <a:pt x="1564295" y="983361"/>
                  <a:pt x="1280160" y="1015663"/>
                </a:cubicBezTo>
                <a:cubicBezTo>
                  <a:pt x="996025" y="1047965"/>
                  <a:pt x="986615" y="987789"/>
                  <a:pt x="800100" y="1015663"/>
                </a:cubicBezTo>
                <a:cubicBezTo>
                  <a:pt x="613585" y="1043537"/>
                  <a:pt x="275494" y="1002429"/>
                  <a:pt x="0" y="1015663"/>
                </a:cubicBezTo>
                <a:cubicBezTo>
                  <a:pt x="-9284" y="807050"/>
                  <a:pt x="5853" y="774169"/>
                  <a:pt x="0" y="538301"/>
                </a:cubicBezTo>
                <a:cubicBezTo>
                  <a:pt x="-5853" y="302433"/>
                  <a:pt x="30414" y="2457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/>
              <a:t>우리의 사랑이 어떻게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더욱 풍성해질</a:t>
            </a:r>
            <a:r>
              <a:rPr lang="en-US" altLang="ko-KR" sz="2000" b="1" dirty="0"/>
              <a:t>” </a:t>
            </a:r>
            <a:r>
              <a:rPr lang="ko-KR" altLang="en-US" sz="2000" b="1" dirty="0"/>
              <a:t>수 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그리스도인의 삶에서 사랑이 왜 그토록 중요할까요</a:t>
            </a:r>
            <a:r>
              <a:rPr lang="en-US" altLang="ko-KR" sz="2000" b="1" dirty="0"/>
              <a:t>?</a:t>
            </a:r>
            <a:endParaRPr lang="en" sz="2000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1927226" y="3191933"/>
            <a:ext cx="5591174" cy="2658533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고난속에서 감사와 기도하기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형제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자매여러분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내가 당한 일이 오히려 기쁜 소식을 널리 전하는 일에 큰 도움이 되었다는 사실을 잊지 마십시오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빌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골로새서에서 말하는 감사하고 기도해야 할 이유</a:t>
            </a:r>
            <a:endParaRPr lang="en" sz="36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233880" y="1365859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빌립보 사람들은 바울이 로마에서 투옥되었다는 소식을 듣고 매우 슬퍼하며 그가 필요한 것들을 </a:t>
            </a:r>
            <a:r>
              <a:rPr lang="ko-KR" altLang="en-US" sz="2000" b="1" dirty="0" err="1"/>
              <a:t>에바브브로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디도편에</a:t>
            </a:r>
            <a:r>
              <a:rPr lang="ko-KR" altLang="en-US" sz="2000" b="1" dirty="0"/>
              <a:t> 보냈습니다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4:18).</a:t>
            </a:r>
            <a:endParaRPr lang="en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393061" y="652760"/>
            <a:ext cx="3436990" cy="16790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416759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투옥된 것에 대해 괴로워하기는 커녕 하나님께 감사했습니다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왜 감사했을까요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바로 자신이 투옥되었기 때문에 다른 방법으로는 결코 복음을 전할 수 없었던 사람들에게 복음을 전할 수 있었기 때문입니다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1:13).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36000" y="3543300"/>
            <a:ext cx="3579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게다가 바울의 태도를 본 다른 믿는 신자들도 용기를 얻어 고난 당하는 중에도 담대히 복음을 전파하기 시작했습니다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1:14).</a:t>
            </a:r>
            <a:endParaRPr lang="en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418749"/>
            <a:ext cx="4857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갇혀 있는 바울을 괴롭히려는 이기적 야심으로 복음을 전한 사람들도 있었는데 오히려 복음은 더 널리 전파되었습니다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1:15-18).</a:t>
            </a:r>
            <a:endParaRPr lang="en" sz="2000" b="1" noProof="0" dirty="0"/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210289" y="3612762"/>
            <a:ext cx="5533536" cy="2130813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골로새서에서 말하는 감사하고 기도해야 할 이유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7546</TotalTime>
  <Words>928</Words>
  <Application>Microsoft Office PowerPoint</Application>
  <PresentationFormat>Panorámica</PresentationFormat>
  <Paragraphs>66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129</cp:revision>
  <dcterms:created xsi:type="dcterms:W3CDTF">2025-12-29T07:58:33Z</dcterms:created>
  <dcterms:modified xsi:type="dcterms:W3CDTF">2026-01-06T08:00:05Z</dcterms:modified>
</cp:coreProperties>
</file>