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9" autoAdjust="0"/>
    <p:restoredTop sz="96081"/>
  </p:normalViewPr>
  <p:slideViewPr>
    <p:cSldViewPr snapToGrid="0">
      <p:cViewPr varScale="1">
        <p:scale>
          <a:sx n="107" d="100"/>
          <a:sy n="107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그리스도안에서 서로 격려함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사랑으로 서로 위로함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성령으로 교제함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진심이 전해지는 관심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긍휼을 </a:t>
          </a:r>
          <a:r>
            <a:rPr lang="ko-KR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베품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한 마음 한 뜻으로 하나 됨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ko-KR" altLang="en-US" sz="1800" b="1" dirty="0"/>
            <a:t>그리스도의 삶을 연구하고 본 받아 실천함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ko-KR" altLang="en-US" sz="1800" b="1" dirty="0"/>
            <a:t>그리스도를 사랑하는 마음은 그들에게 활력을 불어넣어 주심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ko-KR" altLang="en-US" sz="1800" b="1" dirty="0"/>
            <a:t>성령님의 인도와 말씀을 순종함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ko-KR" altLang="en-US" sz="1800" b="1" dirty="0"/>
            <a:t>따뜻하며 부드러운 인간적인 애정이 담긴 말과 행동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ko-KR" altLang="en-US" sz="1800" b="1" dirty="0"/>
            <a:t>개인적으로 자비와 진정한 사랑을 실천함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ko-KR" altLang="en-US" sz="1800" b="1" dirty="0"/>
            <a:t>서로를 사랑하는 마음은 교인들의 생각과 행동을 하나로 연결해줍니다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ko-KR" alt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하나님으로서의</a:t>
          </a:r>
          <a:r>
            <a: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특권을 포기하셨고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우리를 섬기기 위해 인간이 되셨고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자신을 낮추시고 십자가에서 죽기까지 순종하심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dirty="0"/>
            <a:t>그리스도의 삶을 연구하고 본 받아 실천함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그리스도안에서 서로 격려함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dirty="0"/>
            <a:t>그리스도를 사랑하는 마음은 그들에게 활력을 불어넣어 주심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사랑으로 서로 위로함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dirty="0"/>
            <a:t>성령님의 인도와 말씀을 순종함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성령으로 교제함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dirty="0"/>
            <a:t>따뜻하며 부드러운 인간적인 애정이 담긴 말과 행동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진심이 전해지는 관심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dirty="0"/>
            <a:t>개인적으로 자비와 진정한 사랑을 실천함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긍휼을 </a:t>
          </a:r>
          <a:r>
            <a:rPr lang="ko-KR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베품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dirty="0"/>
            <a:t>서로를 사랑하는 마음은 교인들의 생각과 행동을 하나로 연결해줍니다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한 마음 한 뜻으로 하나 됨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하나님으로서의</a:t>
          </a:r>
          <a:r>
            <a:rPr lang="ko-KR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특권을 포기하셨고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우리를 섬기기 위해 인간이 되셨고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자신을 낮추시고 십자가에서 죽기까지 순종하심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ko-KR" altLang="en-US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겸손함으로 하나됨</a:t>
            </a:r>
            <a:endParaRPr lang="en" sz="5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</a:rPr>
              <a:t>과</a:t>
            </a:r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</a:rPr>
              <a:t>2026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</a:rPr>
              <a:t>년 </a:t>
            </a:r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</a:rPr>
              <a:t>월 </a:t>
            </a:r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</a:rPr>
              <a:t>24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</a:rPr>
              <a:t>일</a:t>
            </a:r>
            <a:endParaRPr lang="en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826646" y="1080028"/>
            <a:ext cx="79933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하나님은 모든 사람들이 각자의 개성대로 살기 원하십니다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하나님은 아무도 다른 사람의 생각에 굴복하기를 원치 않으십니다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마음과 성품이 변화되기를 원하는 사람들은 사람을 바라보지 말고 거룩한 모범을 보여주신 예수님을 바라봐야 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하나님께서는 </a:t>
            </a:r>
            <a:r>
              <a:rPr lang="en-US" altLang="ko-KR" sz="3000" b="1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너희 안에 이 마음</a:t>
            </a:r>
            <a:r>
              <a:rPr lang="en-US" altLang="ko-KR" sz="3000" b="1" dirty="0">
                <a:latin typeface="Constantia" panose="02030602050306030303" pitchFamily="18" charset="0"/>
              </a:rPr>
              <a:t>,</a:t>
            </a:r>
            <a:r>
              <a:rPr lang="ko-KR" altLang="en-US" sz="3000" b="1" dirty="0">
                <a:latin typeface="Constantia" panose="02030602050306030303" pitchFamily="18" charset="0"/>
              </a:rPr>
              <a:t> 즉 그리스도 예수의 마음을 </a:t>
            </a:r>
            <a:r>
              <a:rPr lang="ko-KR" altLang="en-US" sz="3000" b="1" dirty="0" err="1">
                <a:latin typeface="Constantia" panose="02030602050306030303" pitchFamily="18" charset="0"/>
              </a:rPr>
              <a:t>품으</a:t>
            </a:r>
            <a:r>
              <a:rPr lang="en-US" altLang="ko-KR" sz="3000" b="1" dirty="0">
                <a:latin typeface="Constantia" panose="02030602050306030303" pitchFamily="18" charset="0"/>
              </a:rPr>
              <a:t>”</a:t>
            </a:r>
            <a:r>
              <a:rPr lang="ko-KR" altLang="en-US" sz="3000" b="1" dirty="0" err="1">
                <a:latin typeface="Constantia" panose="02030602050306030303" pitchFamily="18" charset="0"/>
              </a:rPr>
              <a:t>라고</a:t>
            </a:r>
            <a:r>
              <a:rPr lang="ko-KR" altLang="en-US" sz="3000" b="1" dirty="0">
                <a:latin typeface="Constantia" panose="02030602050306030303" pitchFamily="18" charset="0"/>
              </a:rPr>
              <a:t> 말씀하십니다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우리는 회심의 경험과 삶의 변화를 통해서 그리스도의 마음을 받아들여야 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</a:t>
            </a:r>
            <a:r>
              <a:rPr lang="en" sz="3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5889085" y="5539472"/>
            <a:ext cx="4323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내가 그리스도를 알려 하여</a:t>
            </a:r>
            <a:r>
              <a:rPr lang="en" sz="1600" b="1" dirty="0"/>
              <a:t>, </a:t>
            </a:r>
            <a:r>
              <a:rPr lang="en-US" altLang="ko-KR" sz="1600" b="1" dirty="0"/>
              <a:t>5</a:t>
            </a:r>
            <a:r>
              <a:rPr lang="ko-KR" altLang="en-US" sz="1600" b="1" dirty="0"/>
              <a:t>월</a:t>
            </a:r>
            <a:r>
              <a:rPr lang="en" sz="1600" b="1" dirty="0"/>
              <a:t> 8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555728"/>
            <a:ext cx="5958672" cy="57554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5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마음을 같이하여 같은 사랑을 가지고 뜻을 합하며 한마음을 품어</a:t>
            </a:r>
            <a:r>
              <a:rPr kumimoji="0" lang="es-ES" sz="5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ko-KR" altLang="en-US" sz="5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빌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(…</a:t>
            </a:r>
            <a:r>
              <a:rPr lang="ko-KR" altLang="en-US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나의 기쁨을 충만하게 해주십시오</a:t>
            </a:r>
            <a:r>
              <a:rPr lang="en-US" altLang="ko-KR" sz="44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  <a:endParaRPr kumimoji="0" lang="es-ES" sz="4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ko-KR" altLang="en-US" sz="2000" b="1" dirty="0">
                <a:solidFill>
                  <a:srgbClr val="B92F00"/>
                </a:solidFill>
              </a:rPr>
              <a:t>불화의 근원</a:t>
            </a:r>
            <a:r>
              <a:rPr lang="en" sz="2000" b="1" dirty="0">
                <a:solidFill>
                  <a:srgbClr val="B92F00"/>
                </a:solidFill>
              </a:rPr>
              <a:t> (</a:t>
            </a:r>
            <a:r>
              <a:rPr lang="ko-KR" altLang="en-US" sz="2000" b="1" dirty="0">
                <a:solidFill>
                  <a:srgbClr val="B92F00"/>
                </a:solidFill>
              </a:rPr>
              <a:t>빌</a:t>
            </a:r>
            <a:r>
              <a:rPr lang="en" sz="2000" b="1" dirty="0">
                <a:solidFill>
                  <a:srgbClr val="B92F00"/>
                </a:solidFill>
              </a:rPr>
              <a:t> 2:1-3)</a:t>
            </a:r>
          </a:p>
          <a:p>
            <a:pPr>
              <a:spcBef>
                <a:spcPts val="3000"/>
              </a:spcBef>
            </a:pPr>
            <a:r>
              <a:rPr lang="ko-KR" altLang="en-US" sz="2000" b="1" dirty="0">
                <a:solidFill>
                  <a:srgbClr val="008496"/>
                </a:solidFill>
              </a:rPr>
              <a:t>겸손함으로 하나됨</a:t>
            </a:r>
            <a:r>
              <a:rPr lang="en" sz="2000" b="1" dirty="0">
                <a:solidFill>
                  <a:srgbClr val="008496"/>
                </a:solidFill>
              </a:rPr>
              <a:t> (</a:t>
            </a:r>
            <a:r>
              <a:rPr lang="ko-KR" altLang="en-US" sz="2000" b="1" dirty="0">
                <a:solidFill>
                  <a:srgbClr val="008496"/>
                </a:solidFill>
              </a:rPr>
              <a:t>빌</a:t>
            </a:r>
            <a:r>
              <a:rPr lang="en" sz="2000" b="1" dirty="0">
                <a:solidFill>
                  <a:srgbClr val="008496"/>
                </a:solidFill>
              </a:rPr>
              <a:t> 2:3-4)</a:t>
            </a:r>
          </a:p>
          <a:p>
            <a:pPr>
              <a:spcBef>
                <a:spcPts val="3000"/>
              </a:spcBef>
            </a:pPr>
            <a:r>
              <a:rPr lang="ko-KR" altLang="en-US" sz="2000" b="1" dirty="0">
                <a:solidFill>
                  <a:srgbClr val="139E00"/>
                </a:solidFill>
              </a:rPr>
              <a:t>예수님과 같이 생각함</a:t>
            </a:r>
            <a:r>
              <a:rPr lang="en" sz="2000" b="1" dirty="0">
                <a:solidFill>
                  <a:srgbClr val="139E00"/>
                </a:solidFill>
              </a:rPr>
              <a:t> (</a:t>
            </a:r>
            <a:r>
              <a:rPr lang="ko-KR" altLang="en-US" sz="2000" b="1" dirty="0">
                <a:solidFill>
                  <a:srgbClr val="139E00"/>
                </a:solidFill>
              </a:rPr>
              <a:t>빌</a:t>
            </a:r>
            <a:r>
              <a:rPr lang="en" sz="2000" b="1" dirty="0">
                <a:solidFill>
                  <a:srgbClr val="139E00"/>
                </a:solidFill>
              </a:rPr>
              <a:t> 2:5)</a:t>
            </a:r>
          </a:p>
          <a:p>
            <a:pPr>
              <a:spcBef>
                <a:spcPts val="3000"/>
              </a:spcBef>
            </a:pPr>
            <a:r>
              <a:rPr lang="ko-KR" altLang="en-US" sz="2000" b="1" dirty="0">
                <a:solidFill>
                  <a:srgbClr val="9800B9"/>
                </a:solidFill>
              </a:rPr>
              <a:t>예수님의 태도</a:t>
            </a:r>
            <a:r>
              <a:rPr lang="en-US" altLang="ko-KR" sz="2000" b="1" dirty="0">
                <a:solidFill>
                  <a:srgbClr val="9800B9"/>
                </a:solidFill>
              </a:rPr>
              <a:t>(</a:t>
            </a:r>
            <a:r>
              <a:rPr lang="ko-KR" altLang="en-US" sz="2000" b="1" dirty="0">
                <a:solidFill>
                  <a:srgbClr val="9800B9"/>
                </a:solidFill>
              </a:rPr>
              <a:t>자세</a:t>
            </a:r>
            <a:r>
              <a:rPr lang="en-US" altLang="ko-KR" sz="2000" b="1" dirty="0">
                <a:solidFill>
                  <a:srgbClr val="9800B9"/>
                </a:solidFill>
              </a:rPr>
              <a:t>)</a:t>
            </a:r>
            <a:r>
              <a:rPr lang="ko-KR" altLang="en-US" sz="2000" b="1" dirty="0">
                <a:solidFill>
                  <a:srgbClr val="9800B9"/>
                </a:solidFill>
              </a:rPr>
              <a:t> </a:t>
            </a:r>
            <a:r>
              <a:rPr lang="en" sz="2000" b="1" dirty="0">
                <a:solidFill>
                  <a:srgbClr val="9800B9"/>
                </a:solidFill>
              </a:rPr>
              <a:t> (</a:t>
            </a:r>
            <a:r>
              <a:rPr lang="ko-KR" altLang="en-US" sz="2000" b="1" dirty="0">
                <a:solidFill>
                  <a:srgbClr val="9800B9"/>
                </a:solidFill>
              </a:rPr>
              <a:t>빌</a:t>
            </a:r>
            <a:r>
              <a:rPr lang="en" sz="2000" b="1" dirty="0">
                <a:solidFill>
                  <a:srgbClr val="9800B9"/>
                </a:solidFill>
              </a:rPr>
              <a:t>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빌립보 교인들에게 그리스도인으로 살면서 고난을 만날 때에도 굳게 서서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하늘 시민으로서 합당하게 행동하고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특별히 하나로 연합하라고  당부했습니다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601" y="1545839"/>
            <a:ext cx="6267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“</a:t>
            </a:r>
            <a:r>
              <a:rPr lang="ko-KR" altLang="en-US" sz="2000" b="1" dirty="0"/>
              <a:t>그러므로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로 운을 띄운 바울은 그리스도인들이 온전히 하나가 되기 위한 가장 좋은 방법을 소개합니다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바로 예수님의 삶을 본 받는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6"/>
                </a:solidFill>
              </a:rPr>
              <a:t>불화의 근원</a:t>
            </a:r>
            <a:endParaRPr lang="en-US" altLang="ko-KR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72716" y="604472"/>
            <a:ext cx="760095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무슨 일이든지 다툼이나 허영으로 </a:t>
            </a:r>
            <a:r>
              <a:rPr lang="ko-KR" altLang="en-US" sz="20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하지말고</a:t>
            </a:r>
            <a:r>
              <a:rPr lang="en-US" altLang="ko-KR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…</a:t>
            </a:r>
            <a:r>
              <a:rPr lang="en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빌</a:t>
            </a:r>
            <a:r>
              <a:rPr lang="en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빌립보 교인들에게서 시작된 불화의 정확한 원인을 지적하기 전에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그들이 한 마음으로 연합하여 그의 기쁨을 충만하게 해줄 어떤 조언을 합니까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2:1-2)?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739187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위의 변화를 경험하려면 서로를 갈라놓는 교만과 다툼을 버려야만 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2:3</a:t>
            </a:r>
            <a:r>
              <a:rPr lang="en-US" sz="2000" b="1" dirty="0"/>
              <a:t>a).</a:t>
            </a:r>
            <a:endParaRPr lang="en" sz="2000" b="1" dirty="0"/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61044" y="5795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이러한 교만과 다툼은 모두 </a:t>
            </a:r>
            <a:r>
              <a:rPr lang="ko-KR" altLang="en-US" sz="2000" b="1" dirty="0" err="1"/>
              <a:t>루스벨이</a:t>
            </a:r>
            <a:r>
              <a:rPr lang="ko-KR" altLang="en-US" sz="2000" b="1" dirty="0"/>
              <a:t> 최초에 반역할 때 보여주었던 문제들이며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인간 관계를 해치는 가장 심각한 문제들 중 하나입니다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갈 </a:t>
            </a:r>
            <a:r>
              <a:rPr lang="en-US" altLang="ko-KR" sz="2000" b="1" dirty="0"/>
              <a:t>5:26; </a:t>
            </a:r>
            <a:r>
              <a:rPr lang="ko-KR" altLang="en-US" sz="2000" b="1" dirty="0"/>
              <a:t>약 </a:t>
            </a:r>
            <a:r>
              <a:rPr lang="en-US" altLang="ko-KR" sz="2000" b="1" dirty="0"/>
              <a:t>3:16).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겸손함으로 하나됨 </a:t>
            </a:r>
            <a:endParaRPr lang="en" sz="4400" b="1" spc="30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ko-KR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겸손한 마음으로 하고</a:t>
            </a:r>
            <a:r>
              <a:rPr lang="en-US" altLang="ko-K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자기보다 서로 남을 낫게 여기십시오</a:t>
            </a:r>
            <a:r>
              <a:rPr lang="en-US" altLang="ko-K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ko-KR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또한 여러분은 자기 일만 돌보지 말고</a:t>
            </a:r>
            <a:r>
              <a:rPr lang="en-US" altLang="ko-K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서로 다른 사람들의 일도 돌보아 주십시오</a:t>
            </a:r>
            <a:r>
              <a:rPr lang="en-US" altLang="ko-K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0" y="1451147"/>
            <a:ext cx="838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바울이 당부하는 것은 겉으로 드러나는 행동 뿐만 아니라 내면의 태도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겸손함으로 하나되는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겸손함은 예수님의 본성을 나타내는 특징 중 하나일 뿐 아니라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예수님은 제자들에게도 겸손함을 가르치셨습니다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11:29; 18:4; 23:12).</a:t>
            </a:r>
            <a:endParaRPr lang="en" sz="2000" b="1" dirty="0"/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0" y="2685671"/>
            <a:ext cx="54658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이렇게 겸손한 사람이 되려면 자신보다 다른 사람을 더 중요하게 여겨야 한다고 말합니다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2:3). </a:t>
            </a:r>
            <a:r>
              <a:rPr lang="ko-KR" altLang="en-US" sz="2000" b="1" dirty="0"/>
              <a:t>그런데 우리 모두는 하나님 앞에서 동등하지 않습니까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진정으로 하나가 되려면 모두가 동등해야 하지 않을까요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912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다른 사람들을 돕기 위해서는 그들의 말에 귀 기울이고 그들의 관점을 이해하는 법을 배워야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성령님께서 도우실 때에만 이런 변화가 찾아옵니다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0" y="4261096"/>
            <a:ext cx="54658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여기서 바울은 다른 사람보다 자신이 열등하다는 것이 아니라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 스스로를 그렇게 여겨야 한다고 말합니다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마치 주인을 위해 일하는 사람들이 주인이 잘 되기를 바라듯이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우리도 자신보다 낫다고 여기는 사람들이 잘 되기를 바라야 하다는 것입니다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2:4).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예수님과 같이 생각함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439272" y="780733"/>
            <a:ext cx="8185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너희 안에 이 마음을 품으라 곧 그리스도 예수의 마음이니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</a:t>
            </a:r>
            <a:r>
              <a:rPr lang="en" sz="11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31002" y="1262451"/>
            <a:ext cx="8567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우리의 생각들은 어떻게 형성될까요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바로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영혼으로 향하는 길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이라고 불리는 우리의 감각들을 통해서입니다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우리가 읽고 보고 듣는 모든 것은 어떤 방식으로 든 우리를 변화시킵니다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그리고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이를 잘 이해하는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사탄은 우리의 감각을 이용해 우리의 마음을 자기 마음대로 조종하려고 끊임없이 공격합니다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22656"/>
            <a:ext cx="37971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이는 우리의 생각은 본능적이고 우리의 마음은 간사하기 때문입니다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렘 </a:t>
            </a:r>
            <a:r>
              <a:rPr lang="en-US" altLang="ko-KR" sz="2000" b="1" dirty="0"/>
              <a:t>17:9). </a:t>
            </a:r>
            <a:r>
              <a:rPr lang="ko-KR" altLang="en-US" sz="2000" b="1" dirty="0"/>
              <a:t>성령님은 본능에 따라 움직이는 우리 마음을 그리스도와 같은 영적인 마음으로 변화시켜 주십니다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8:1, 5).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엄청나게 애써서 그의 첫번째 요구를 달성할 수 있을지도 모릅니다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하지만 우리가 예수님처럼 생각하는 것은 오직 성령님께서 우리 안에서 역사하실 때에만 가능합니다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818516"/>
            <a:ext cx="8567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단도직입적으로 말합니다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우리에게 자신의 생각을 살펴볼 뿐 아니라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그리스도 예수님께서 생각하셨던 것처럼 생각하라고 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4:8; 2:5).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802363" y="1661755"/>
            <a:ext cx="89080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3600" b="1" dirty="0">
                <a:latin typeface="Constantia" panose="02030602050306030303" pitchFamily="18" charset="0"/>
              </a:rPr>
              <a:t>“</a:t>
            </a:r>
            <a:r>
              <a:rPr lang="ko-KR" altLang="en-US" sz="3600" b="1" dirty="0">
                <a:latin typeface="Constantia" panose="02030602050306030303" pitchFamily="18" charset="0"/>
              </a:rPr>
              <a:t>유혹에 맞서 싸우기 위해 우리가 해야 할 일이 있습니다</a:t>
            </a:r>
            <a:r>
              <a:rPr lang="en-US" altLang="ko-KR" sz="3600" b="1" dirty="0">
                <a:latin typeface="Constantia" panose="02030602050306030303" pitchFamily="18" charset="0"/>
              </a:rPr>
              <a:t>. </a:t>
            </a:r>
            <a:r>
              <a:rPr lang="ko-KR" altLang="en-US" sz="3600" b="1" dirty="0">
                <a:latin typeface="Constantia" panose="02030602050306030303" pitchFamily="18" charset="0"/>
              </a:rPr>
              <a:t>사탄의 간계에 넘어가지 않으려면 영혼으로 가는 길목들을 잘 지켜야 합니다</a:t>
            </a:r>
            <a:r>
              <a:rPr lang="en-US" altLang="ko-KR" sz="3600" b="1" dirty="0">
                <a:latin typeface="Constantia" panose="02030602050306030303" pitchFamily="18" charset="0"/>
              </a:rPr>
              <a:t>. </a:t>
            </a:r>
            <a:r>
              <a:rPr lang="ko-KR" altLang="en-US" sz="3600" b="1" dirty="0">
                <a:latin typeface="Constantia" panose="02030602050306030303" pitchFamily="18" charset="0"/>
              </a:rPr>
              <a:t>불순한 생각을 불러일으킬 만한 것을 읽거나 보거나 듣는 것을 피해야 합니다</a:t>
            </a:r>
            <a:r>
              <a:rPr lang="en-US" altLang="ko-KR" sz="3600" b="1" dirty="0">
                <a:latin typeface="Constantia" panose="02030602050306030303" pitchFamily="18" charset="0"/>
              </a:rPr>
              <a:t>. </a:t>
            </a:r>
            <a:r>
              <a:rPr lang="ko-KR" altLang="en-US" sz="3600" b="1" dirty="0">
                <a:latin typeface="Constantia" panose="02030602050306030303" pitchFamily="18" charset="0"/>
              </a:rPr>
              <a:t>영혼의 원수가 유혹하려고 던지는 모든 주제들에 이끌려 우리 마음이 제멋대로 방황하도록 내버려 두지 말아야 합니다</a:t>
            </a:r>
            <a:r>
              <a:rPr lang="en" sz="3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9151202" y="827752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부조와 선지자</a:t>
            </a:r>
            <a:r>
              <a:rPr lang="en" sz="1600" b="1" dirty="0"/>
              <a:t>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예수님의 태도</a:t>
            </a:r>
            <a:r>
              <a:rPr lang="en-US" altLang="ko-KR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</a:t>
            </a:r>
            <a:r>
              <a:rPr lang="ko-KR" altLang="en-U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자세</a:t>
            </a:r>
            <a:r>
              <a:rPr lang="en-US" altLang="ko-KR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r>
              <a:rPr lang="ko-KR" altLang="en-U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ko-KR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</a:t>
            </a:r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그는 근본 하나님의 본체시나 하나님과 동등됨을 취할 것으로 여기지 아니하시고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예수님의 세 특성들을 강조합니다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366101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창조주이신</a:t>
            </a:r>
            <a:r>
              <a:rPr lang="ko-KR" altLang="en-US" sz="2000" b="1" dirty="0"/>
              <a:t> 분이 피조물이 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우리를 구원하시기 위해 모욕을 당하시고 십자가에서 죽으시는 고난을 기꺼이 감수하셨습니다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294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그분은 우리가 본받아야 할 분이십니다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기꺼이 겸손해야 하고 다른 사람들의 행복을 위해 자신을 희생해야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355411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사실을 생각할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우리는 오직 놀라운 구세주 앞에 엎드려 경배할 수밖에 없습니다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87276" y="4339748"/>
            <a:ext cx="72276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삼위일체의 다른 두 하나님과 같은 위치에 계셨지만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항상 아버지 하나님의 뜻에 온전히 순종하셨습니다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그분은 단 한 순간도 순종하기를 거절하신 적이 없습니다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ko-KR" altLang="en-US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예수님의 태도</a:t>
            </a:r>
            <a:r>
              <a:rPr lang="en-US" altLang="ko-KR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자세</a:t>
            </a:r>
            <a:r>
              <a:rPr lang="en-US" altLang="ko-KR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63449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경건의 비밀은 정말 놀랍습니다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이것을 부정할 사람은 아무도 없습니다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그리스도는 육신으로 나타나셔서 영으로는 의롭다는 것이 입증되셨습니다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그리고 천사들에게 보이셨고 모든 민족에게 전파되셨으며 온 세상 사람들의 믿음의 대상이 되셨고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영광 중에 하늘로 올라가셨습니다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딤전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그리스도께서 자신을 낮추시고 한 사람으로 태어나신 그분의 겸비함은 구원받은 사람들이 영원토록 연구하게 될 주제가 될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629095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예수님께서는 이렇게 본을 보여주시고 우리에게 이기심과 대접받고 싶은 욕망을 버리고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대신 겸손함으로 다른 사람들을 섬기라고 하십니다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606933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우주의 최고 권위를 누리시던 분께서 압도적으로 낮아진 종의 위치로 내려오셨습니다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이것은 종이었음에도 불구하고 우주의 최고 권위를 차지하려 했던 </a:t>
            </a:r>
            <a:r>
              <a:rPr lang="ko-KR" altLang="en-US" sz="2000" b="1" dirty="0" err="1"/>
              <a:t>루스벨의</a:t>
            </a:r>
            <a:r>
              <a:rPr lang="ko-KR" altLang="en-US" sz="2000" b="1" dirty="0"/>
              <a:t> 태도와는 정반대였습니다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584772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무한하시고 영원하신 분께서 유한하고 죽음에 굴복할 수 밖에 없는 인간이 되셨다는 사실은 참으로 놀라운 사건입니다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바울은 이를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경건의 비밀</a:t>
            </a:r>
            <a:r>
              <a:rPr lang="en-US" altLang="ko-KR" sz="2000" b="1" dirty="0"/>
              <a:t>”(</a:t>
            </a:r>
            <a:r>
              <a:rPr lang="ko-KR" altLang="en-US" sz="2000" b="1" dirty="0" err="1"/>
              <a:t>딤전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3:16)</a:t>
            </a:r>
            <a:r>
              <a:rPr lang="ko-KR" altLang="en-US" sz="2000" b="1" dirty="0"/>
              <a:t>이라고 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942</Words>
  <Application>Microsoft Office PowerPoint</Application>
  <PresentationFormat>Panorámica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2025-12-31T11:02:26Z</dcterms:created>
  <dcterms:modified xsi:type="dcterms:W3CDTF">2026-01-21T07:46:04Z</dcterms:modified>
</cp:coreProperties>
</file>