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0" autoAdjust="0"/>
    <p:restoredTop sz="97007" autoAdjust="0"/>
  </p:normalViewPr>
  <p:slideViewPr>
    <p:cSldViewPr snapToGrid="0">
      <p:cViewPr varScale="1">
        <p:scale>
          <a:sx n="107" d="100"/>
          <a:sy n="107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/>
            <a:t>그들 마음에 용기를 얻고</a:t>
          </a:r>
          <a:endParaRPr lang="es-ES" sz="200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/>
            <a:t>사랑으로 하나되며</a:t>
          </a:r>
          <a:endParaRPr lang="es-ES" sz="200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/>
            <a:t>그리스도를 아는 완전한 지식의 확신으로 가득함</a:t>
          </a:r>
          <a:endParaRPr lang="es-ES" sz="200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두 종류의 교리가 있습니다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성경에 기록된 그리스도와 그분의 가르침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우리의 믿음이 강해지고 감사함이 넘칩니다 </a:t>
          </a:r>
          <a:r>
            <a:rPr lang="en-US" altLang="ko-K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골 </a:t>
          </a:r>
          <a:r>
            <a:rPr lang="en-US" altLang="ko-K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2:7).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인간의 철학과 텅 빈 </a:t>
          </a:r>
          <a:endParaRPr lang="en-US" altLang="ko-K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이론으로 만든 전통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거짓 교리에 속아넘어가고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심판을 받고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우리를 위해 준비된 상을 빼앗깁니다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 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2:8, 16, 18)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ko-KR" altLang="en-US" sz="2000" b="1" dirty="0"/>
            <a:t>우리의 죄를 사하시고 영생을 주셨고</a:t>
          </a:r>
          <a:r>
            <a:rPr lang="en" sz="2000" b="1" dirty="0"/>
            <a:t> (</a:t>
          </a:r>
          <a:r>
            <a:rPr lang="ko-KR" altLang="en-US" sz="2000" b="1" dirty="0"/>
            <a:t>골</a:t>
          </a:r>
          <a:r>
            <a:rPr lang="en" sz="2000" b="1" dirty="0"/>
            <a:t>. 2:13)</a:t>
          </a: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>
              <a:solidFill>
                <a:schemeClr val="bg1"/>
              </a:solidFill>
            </a:rPr>
            <a:t>우리와 하나님의 관계를 단절한</a:t>
          </a:r>
          <a:r>
            <a:rPr lang="en-US" altLang="ko-KR" sz="2000" b="1" dirty="0">
              <a:solidFill>
                <a:schemeClr val="bg1"/>
              </a:solidFill>
            </a:rPr>
            <a:t>,</a:t>
          </a:r>
          <a:r>
            <a:rPr lang="ko-KR" altLang="en-US" sz="2000" b="1" dirty="0">
              <a:solidFill>
                <a:schemeClr val="bg1"/>
              </a:solidFill>
            </a:rPr>
            <a:t> 율법이 정한 채무를 갚아 버리셨고</a:t>
          </a:r>
          <a:r>
            <a:rPr lang="en" sz="2000" b="1" dirty="0">
              <a:solidFill>
                <a:schemeClr val="bg1"/>
              </a:solidFill>
            </a:rPr>
            <a:t> 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en" sz="2000" b="1" dirty="0">
              <a:solidFill>
                <a:schemeClr val="bg1"/>
              </a:solidFill>
            </a:rPr>
            <a:t>(</a:t>
          </a:r>
          <a:r>
            <a:rPr lang="ko-KR" altLang="en-US" sz="2000" b="1" dirty="0">
              <a:solidFill>
                <a:schemeClr val="bg1"/>
              </a:solidFill>
            </a:rPr>
            <a:t>골</a:t>
          </a:r>
          <a:r>
            <a:rPr lang="en" sz="2000" b="1" dirty="0">
              <a:solidFill>
                <a:schemeClr val="bg1"/>
              </a:solidFill>
            </a:rPr>
            <a:t>. 2:14)</a:t>
          </a: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ko-KR" altLang="en-US" sz="2000" b="1" noProof="0" dirty="0">
              <a:solidFill>
                <a:schemeClr val="bg1"/>
              </a:solidFill>
            </a:rPr>
            <a:t>악의 세력과 권위와 싸워 이기셨음</a:t>
          </a:r>
          <a:r>
            <a:rPr lang="en-US" sz="2000" b="1" noProof="0" dirty="0">
              <a:solidFill>
                <a:schemeClr val="bg1"/>
              </a:solidFill>
            </a:rPr>
            <a:t>                       (</a:t>
          </a:r>
          <a:r>
            <a:rPr lang="ko-KR" altLang="en-US" sz="2000" b="1" noProof="0" dirty="0">
              <a:solidFill>
                <a:schemeClr val="bg1"/>
              </a:solidFill>
            </a:rPr>
            <a:t>골</a:t>
          </a:r>
          <a:r>
            <a:rPr lang="en-US" sz="2000" b="1" noProof="0" dirty="0">
              <a:solidFill>
                <a:schemeClr val="bg1"/>
              </a:solidFill>
            </a:rPr>
            <a:t>. 2:15</a:t>
          </a:r>
          <a:r>
            <a:rPr lang="en" sz="2000" b="1" dirty="0">
              <a:solidFill>
                <a:schemeClr val="bg1"/>
              </a:solidFill>
            </a:rPr>
            <a:t>)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801"/>
          <a:ext cx="8559564" cy="4217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그들 마음에 용기를 얻고</a:t>
          </a:r>
          <a:endParaRPr lang="es-ES" sz="2000" kern="1200" dirty="0"/>
        </a:p>
      </dsp:txBody>
      <dsp:txXfrm>
        <a:off x="20588" y="21389"/>
        <a:ext cx="8518388" cy="380573"/>
      </dsp:txXfrm>
    </dsp:sp>
    <dsp:sp modelId="{3AC74F1B-8D74-4ECE-829C-7EBFCF5A233D}">
      <dsp:nvSpPr>
        <dsp:cNvPr id="0" name=""/>
        <dsp:cNvSpPr/>
      </dsp:nvSpPr>
      <dsp:spPr>
        <a:xfrm>
          <a:off x="0" y="432311"/>
          <a:ext cx="8559564" cy="4217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사랑으로 하나되며</a:t>
          </a:r>
          <a:endParaRPr lang="es-ES" sz="2000" kern="1200" dirty="0"/>
        </a:p>
      </dsp:txBody>
      <dsp:txXfrm>
        <a:off x="20588" y="452899"/>
        <a:ext cx="8518388" cy="380573"/>
      </dsp:txXfrm>
    </dsp:sp>
    <dsp:sp modelId="{838D3007-E535-4DB8-A0B2-E36AB03A4B57}">
      <dsp:nvSpPr>
        <dsp:cNvPr id="0" name=""/>
        <dsp:cNvSpPr/>
      </dsp:nvSpPr>
      <dsp:spPr>
        <a:xfrm>
          <a:off x="0" y="863820"/>
          <a:ext cx="8559564" cy="4217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그리스도를 아는 완전한 지식의 확신으로 가득함</a:t>
          </a:r>
          <a:endParaRPr lang="es-ES" sz="2000" kern="1200" dirty="0"/>
        </a:p>
      </dsp:txBody>
      <dsp:txXfrm>
        <a:off x="20588" y="884408"/>
        <a:ext cx="8518388" cy="380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두 종류의 교리가 있습니다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성경에 기록된 그리스도와 그분의 가르침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우리의 믿음이 강해지고 감사함이 넘칩니다 </a:t>
          </a:r>
          <a:r>
            <a:rPr lang="en-US" altLang="ko-K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골 </a:t>
          </a:r>
          <a:r>
            <a:rPr lang="en-US" altLang="ko-K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2:7).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298440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인간의 철학과 텅 빈 </a:t>
          </a:r>
          <a:endParaRPr lang="en-US" altLang="ko-K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이론으로 만든 전통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거짓 교리에 속아넘어가고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심판을 받고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우리를 위해 준비된 상을 빼앗깁니다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 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2:8, 16, 18)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449876" y="-447938"/>
          <a:ext cx="1743672" cy="263954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우리의 죄를 사하시고 영생을 주셨고</a:t>
          </a:r>
          <a:r>
            <a:rPr lang="en" sz="2000" b="1" kern="1200" dirty="0"/>
            <a:t> (</a:t>
          </a:r>
          <a:r>
            <a:rPr lang="ko-KR" altLang="en-US" sz="2000" b="1" kern="1200" dirty="0"/>
            <a:t>골</a:t>
          </a:r>
          <a:r>
            <a:rPr lang="en" sz="2000" b="1" kern="1200" dirty="0"/>
            <a:t>. 2:13)</a:t>
          </a:r>
        </a:p>
      </dsp:txBody>
      <dsp:txXfrm rot="5400000">
        <a:off x="1938" y="348734"/>
        <a:ext cx="2639548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763707"/>
          <a:ext cx="1743672" cy="327108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solidFill>
                <a:schemeClr val="bg1"/>
              </a:solidFill>
            </a:rPr>
            <a:t>우리와 하나님의 관계를 단절한</a:t>
          </a:r>
          <a:r>
            <a:rPr lang="en-US" altLang="ko-KR" sz="2000" b="1" kern="1200" dirty="0">
              <a:solidFill>
                <a:schemeClr val="bg1"/>
              </a:solidFill>
            </a:rPr>
            <a:t>,</a:t>
          </a:r>
          <a:r>
            <a:rPr lang="ko-KR" altLang="en-US" sz="2000" b="1" kern="1200" dirty="0">
              <a:solidFill>
                <a:schemeClr val="bg1"/>
              </a:solidFill>
            </a:rPr>
            <a:t> 율법이 정한 채무를 갚아 버리셨고</a:t>
          </a:r>
          <a:r>
            <a:rPr lang="en" sz="2000" b="1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bg1"/>
              </a:solidFill>
            </a:rPr>
            <a:t>(</a:t>
          </a:r>
          <a:r>
            <a:rPr lang="ko-KR" altLang="en-US" sz="2000" b="1" kern="1200" dirty="0">
              <a:solidFill>
                <a:schemeClr val="bg1"/>
              </a:solidFill>
            </a:rPr>
            <a:t>골</a:t>
          </a:r>
          <a:r>
            <a:rPr lang="en" sz="2000" b="1" kern="1200" dirty="0">
              <a:solidFill>
                <a:schemeClr val="bg1"/>
              </a:solidFill>
            </a:rPr>
            <a:t>. 2:14)</a:t>
          </a:r>
        </a:p>
      </dsp:txBody>
      <dsp:txXfrm rot="5400000">
        <a:off x="2839452" y="348734"/>
        <a:ext cx="3271086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56442" y="-447938"/>
          <a:ext cx="1743672" cy="263954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solidFill>
                <a:schemeClr val="bg1"/>
              </a:solidFill>
            </a:rPr>
            <a:t>악의 세력과 권위와 싸워 이기셨음</a:t>
          </a:r>
          <a:r>
            <a:rPr lang="en-US" sz="2000" b="1" kern="1200" noProof="0" dirty="0">
              <a:solidFill>
                <a:schemeClr val="bg1"/>
              </a:solidFill>
            </a:rPr>
            <a:t>                       (</a:t>
          </a:r>
          <a:r>
            <a:rPr lang="ko-KR" altLang="en-US" sz="2000" b="1" kern="1200" noProof="0" dirty="0">
              <a:solidFill>
                <a:schemeClr val="bg1"/>
              </a:solidFill>
            </a:rPr>
            <a:t>골</a:t>
          </a:r>
          <a:r>
            <a:rPr lang="en-US" sz="2000" b="1" kern="1200" noProof="0" dirty="0">
              <a:solidFill>
                <a:schemeClr val="bg1"/>
              </a:solidFill>
            </a:rPr>
            <a:t>. 2:15</a:t>
          </a:r>
          <a:r>
            <a:rPr lang="en" sz="2000" b="1" kern="1200" dirty="0">
              <a:solidFill>
                <a:schemeClr val="bg1"/>
              </a:solidFill>
            </a:rPr>
            <a:t>)</a:t>
          </a:r>
        </a:p>
      </dsp:txBody>
      <dsp:txXfrm rot="5400000">
        <a:off x="6308504" y="348734"/>
        <a:ext cx="2639548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434127" y="1107611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ko-KR" altLang="en-U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그리스도 </a:t>
            </a:r>
            <a:endParaRPr lang="en-US" altLang="ko-KR" sz="72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안에서</a:t>
            </a:r>
            <a:endParaRPr lang="en-US" altLang="ko-KR" sz="72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완성됨</a:t>
            </a:r>
            <a:endParaRPr lang="en" sz="72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altLang="ko-KR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  <a:r>
              <a:rPr lang="ko-KR" altLang="en-US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</a:t>
            </a:r>
            <a:r>
              <a:rPr lang="en-US" altLang="ko-KR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r>
              <a:rPr lang="ko-KR" altLang="en-US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n" sz="1600" b="1" dirty="0">
              <a:solidFill>
                <a:srgbClr val="93CB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명절</a:t>
            </a:r>
            <a:r>
              <a:rPr lang="en-US" altLang="ko-K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ko-KR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매월 초하루</a:t>
            </a:r>
            <a:r>
              <a:rPr lang="en-US" altLang="ko-K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ko-KR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안식일들 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1271587" y="711463"/>
            <a:ext cx="9648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그러므로 여러분은 먹고 마시는 것이나 명절이나 매월 초하루나 안식일에 관해서 아무도 여러분을 비판하지 못하게 하십시오</a:t>
            </a:r>
            <a:r>
              <a:rPr lang="en-US" altLang="ko-KR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골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323850" y="1500782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할례 외에도 유대인과 이방사람들을 갈라놓던 관습들이 있었는데 바로 종교 의식과 절기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축제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들이었습니다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323850" y="4207545"/>
            <a:ext cx="67246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여기서 </a:t>
            </a:r>
            <a:r>
              <a:rPr lang="ko-KR" altLang="en-US" sz="2000" b="1" dirty="0" err="1"/>
              <a:t>호세아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2</a:t>
            </a:r>
            <a:r>
              <a:rPr lang="ko-KR" altLang="en-US" sz="2000" b="1" dirty="0"/>
              <a:t>장 </a:t>
            </a:r>
            <a:r>
              <a:rPr lang="en-US" altLang="ko-KR" sz="2000" b="1" dirty="0"/>
              <a:t>11</a:t>
            </a:r>
            <a:r>
              <a:rPr lang="ko-KR" altLang="en-US" sz="2000" b="1" dirty="0"/>
              <a:t>절을 인용하여 성소에서 절기마다 지키던 의식법들을 요약하려는 듯합니다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이는 골로새서 </a:t>
            </a:r>
            <a:r>
              <a:rPr lang="en-US" altLang="ko-KR" sz="2000" b="1" dirty="0"/>
              <a:t>2</a:t>
            </a:r>
            <a:r>
              <a:rPr lang="ko-KR" altLang="en-US" sz="2000" b="1" dirty="0"/>
              <a:t>장에서 언급한 안식일이 일주일의 한 날과 상관없이 준수하던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연중 행사인 일곱 절기 안식일들</a:t>
            </a:r>
            <a:r>
              <a:rPr lang="en-US" altLang="ko-KR" sz="2000" b="1" dirty="0"/>
              <a:t> (</a:t>
            </a:r>
            <a:r>
              <a:rPr lang="en-US" altLang="ko-KR" sz="2000" b="1" dirty="0" err="1"/>
              <a:t>Savuot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을 말하며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유대인이나 이방인들 모두가 지켜야 할 보편적인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십계명의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도덕법과 함께 적힌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제 칠일 안식일</a:t>
            </a:r>
            <a:r>
              <a:rPr lang="en-US" altLang="ko-KR" sz="2000" b="1" dirty="0"/>
              <a:t>(Sabbath)</a:t>
            </a:r>
            <a:r>
              <a:rPr lang="ko-KR" altLang="en-US" sz="2000" b="1" dirty="0"/>
              <a:t>이 아니라는 것을 말합니다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323850" y="2219490"/>
            <a:ext cx="6724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할례의 역할을 분명히 설명한 바울은 이제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더이상 비판하지 못하게 하십시오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라는 말로 </a:t>
            </a:r>
            <a:r>
              <a:rPr lang="en-US" altLang="ko-KR" sz="2000" b="1" dirty="0"/>
              <a:t>“</a:t>
            </a:r>
            <a:r>
              <a:rPr lang="ko-KR" altLang="en-US" sz="2000" b="1" dirty="0" err="1"/>
              <a:t>문헌법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 즉 의식법들이 폐지되었다고 말합니다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다시 말해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더 이상 구원받기 위해 의식과 절기들을 지킬 필요 없으며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예수님께서는 십자가에서 죽으심으로써 그 법들과 관습들을 완성하셨다고 선포합니다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마 </a:t>
            </a:r>
            <a:r>
              <a:rPr lang="en-US" altLang="ko-KR" sz="2000" b="1" dirty="0"/>
              <a:t>27:51; 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2:16).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-7994" y="116412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5400" b="1" dirty="0">
                <a:ln/>
                <a:solidFill>
                  <a:srgbClr val="FF0000"/>
                </a:solidFill>
              </a:rPr>
              <a:t>사람이 만든 계명들 </a:t>
            </a:r>
            <a:endParaRPr lang="en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214686" y="1020216"/>
            <a:ext cx="1174664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이런 것은 사람의 계명과 가르침에 근거한 것입니다</a:t>
            </a: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음식물은 먹는 대로 부패해지기 때문입니다</a:t>
            </a: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골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2:22)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2400" y="1593652"/>
            <a:ext cx="7222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바울이 서신에서 여러 번 나오는 거짓 교사들은 구원을 받으려면 유대인의 율법을 준수해야 한다고 주장한 유대인들이었습니다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15:1, 5). </a:t>
            </a:r>
            <a:r>
              <a:rPr lang="ko-KR" altLang="en-US" sz="2000" b="1" dirty="0"/>
              <a:t>그들의 율법에는 랍비들이 만든 많은 규칙들도 포함되었습니다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2001780" y="4718217"/>
            <a:ext cx="82496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이런 의식들에 익숙한 유대인들은 이 관습들이 자신들을 도덕적으로 월등하게 지켜준다고 믿지만 사람의 마음을 변화시키는 데는 아무 효과가 없다고 분명히 말합니다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2:23).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2400" y="2890195"/>
            <a:ext cx="72224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바울의 설명을 살펴 봅시다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침례를 받음으로 우리는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세상의 초보적 원리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들에 대해 죽고 그리스도를 위해 살게 되었습니다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우리가 아직도 의식적인 부정함에 대해 염려한다면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우리는 여전히 세상에 살고 있는 것이며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낡고 썩어 없어질 것들에 집착하는 것입니다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2:20-22).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2001781" y="5693000"/>
            <a:ext cx="8249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요약하면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우리는 사람이 만든 철학이나 추론이 아니라 하나님께서 감동하신 저자들이 쓴 성경의 가르침을 실천해야 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88124" y="1052429"/>
            <a:ext cx="1200580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altLang="ko-KR" sz="2800" b="1" dirty="0">
                <a:latin typeface="Constantia" panose="02030602050306030303" pitchFamily="18" charset="0"/>
              </a:rPr>
              <a:t>(</a:t>
            </a:r>
            <a:r>
              <a:rPr lang="ko-KR" altLang="en-US" sz="2800" b="1" dirty="0">
                <a:latin typeface="Constantia" panose="02030602050306030303" pitchFamily="18" charset="0"/>
              </a:rPr>
              <a:t>성경은</a:t>
            </a:r>
            <a:r>
              <a:rPr lang="en-US" altLang="ko-KR" sz="2800" b="1" dirty="0">
                <a:latin typeface="Constantia" panose="02030602050306030303" pitchFamily="18" charset="0"/>
              </a:rPr>
              <a:t>)</a:t>
            </a:r>
            <a:r>
              <a:rPr lang="ko-KR" altLang="en-US" sz="2800" b="1" dirty="0">
                <a:latin typeface="Constantia" panose="02030602050306030303" pitchFamily="18" charset="0"/>
              </a:rPr>
              <a:t> 그리스도인들을 레바논의 </a:t>
            </a:r>
            <a:r>
              <a:rPr lang="ko-KR" altLang="en-US" sz="2800" b="1" dirty="0" err="1">
                <a:latin typeface="Constantia" panose="02030602050306030303" pitchFamily="18" charset="0"/>
              </a:rPr>
              <a:t>백향목에</a:t>
            </a:r>
            <a:r>
              <a:rPr lang="ko-KR" altLang="en-US" sz="2800" b="1" dirty="0">
                <a:latin typeface="Constantia" panose="02030602050306030303" pitchFamily="18" charset="0"/>
              </a:rPr>
              <a:t> 비유했습니다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저는 이 </a:t>
            </a:r>
            <a:r>
              <a:rPr lang="ko-KR" altLang="en-US" sz="2800" b="1" dirty="0" err="1">
                <a:latin typeface="Constantia" panose="02030602050306030303" pitchFamily="18" charset="0"/>
              </a:rPr>
              <a:t>백향목이</a:t>
            </a:r>
            <a:r>
              <a:rPr lang="ko-KR" altLang="en-US" sz="2800" b="1" dirty="0">
                <a:latin typeface="Constantia" panose="02030602050306030303" pitchFamily="18" charset="0"/>
              </a:rPr>
              <a:t> 부드러운 겉흙에 짧은 뿌리 몇 개를 내리는데 그치지 않고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땅속 깊이 강한 뿌리를 내려 더 깊숙이 뻗어 들어가 단단한 암석층을 찾는다는 글을 읽었습니다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거센 폭풍우 속에서도 그 나무가 굳게 버티는 이유는 바로 이 강한 뿌리줄기들이 단단한 바위들에 깊이 박혀 있기 때문입니다</a:t>
            </a:r>
            <a:r>
              <a:rPr lang="en-US" altLang="ko-KR" sz="2800" b="1" dirty="0">
                <a:latin typeface="Constantia" panose="02030602050306030303" pitchFamily="18" charset="0"/>
              </a:rPr>
              <a:t>.</a:t>
            </a:r>
          </a:p>
          <a:p>
            <a:r>
              <a:rPr lang="ko-KR" altLang="en-US" sz="2800" b="1" dirty="0" err="1">
                <a:latin typeface="Constantia" panose="02030602050306030303" pitchFamily="18" charset="0"/>
              </a:rPr>
              <a:t>백향목과</a:t>
            </a:r>
            <a:r>
              <a:rPr lang="ko-KR" altLang="en-US" sz="2800" b="1" dirty="0">
                <a:latin typeface="Constantia" panose="02030602050306030303" pitchFamily="18" charset="0"/>
              </a:rPr>
              <a:t> 같이 그리스도인은 그리스도 안에 깊은 뿌리를 내립니다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그들은 자신을 구원하실 분을 믿고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그분이 누구인지 잘 알고 있습니다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그들은 예수님께서 하나님의 아들이시며 죄인을 구원하시는 분임을 확신합니다</a:t>
            </a:r>
            <a:r>
              <a:rPr lang="en-US" altLang="ko-KR" sz="2800" b="1" dirty="0">
                <a:latin typeface="Constantia" panose="02030602050306030303" pitchFamily="18" charset="0"/>
              </a:rPr>
              <a:t>.</a:t>
            </a:r>
            <a:r>
              <a:rPr lang="en-US" sz="2800" b="1" dirty="0">
                <a:latin typeface="Constantia" panose="02030602050306030303" pitchFamily="18" charset="0"/>
              </a:rPr>
              <a:t>.. </a:t>
            </a:r>
            <a:r>
              <a:rPr lang="ko-KR" altLang="en-US" sz="2800" b="1" dirty="0">
                <a:latin typeface="Constantia" panose="02030602050306030303" pitchFamily="18" charset="0"/>
              </a:rPr>
              <a:t>그들의 믿음의 뿌리는 깊이 박혀 있습니다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진짜 그리스도인들은 레바논의 </a:t>
            </a:r>
            <a:r>
              <a:rPr lang="ko-KR" altLang="en-US" sz="2800" b="1" dirty="0" err="1">
                <a:latin typeface="Constantia" panose="02030602050306030303" pitchFamily="18" charset="0"/>
              </a:rPr>
              <a:t>백향목처럼</a:t>
            </a:r>
            <a:r>
              <a:rPr lang="ko-KR" altLang="en-US" sz="2800" b="1" dirty="0">
                <a:latin typeface="Constantia" panose="02030602050306030303" pitchFamily="18" charset="0"/>
              </a:rPr>
              <a:t> 부드러운 겉흙에서 자라는 것이 아니라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하나님 안에 뿌리를 내리고 산속 바위 틈에 단단히 박혀 있습니다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48438" y="6267533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우리의 높으신 부르심</a:t>
            </a:r>
            <a:r>
              <a:rPr lang="en" sz="1600" b="1" dirty="0"/>
              <a:t>, </a:t>
            </a:r>
            <a:r>
              <a:rPr lang="en-US" altLang="ko-KR" sz="1600" b="1" dirty="0"/>
              <a:t>11</a:t>
            </a:r>
            <a:r>
              <a:rPr lang="ko-KR" altLang="en-US" sz="1600" b="1" dirty="0"/>
              <a:t>월</a:t>
            </a:r>
            <a:r>
              <a:rPr lang="en" sz="1600" b="1" dirty="0"/>
              <a:t> 21</a:t>
            </a:r>
            <a:r>
              <a:rPr lang="ko-KR" altLang="en-US" sz="1600" b="1" dirty="0"/>
              <a:t>일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200023" y="3819525"/>
            <a:ext cx="4540629" cy="28931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그러므로 먹고 마시는 것과 절기나 월삭이나 안식일을 인하여 누구든지 너희를 </a:t>
            </a:r>
            <a:r>
              <a:rPr kumimoji="0" lang="ko-KR" alt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폄론하지</a:t>
            </a:r>
            <a:r>
              <a:rPr kumimoji="0" lang="ko-KR" alt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못하게 하라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이것들은 장래 일의 그림자이나 몸은 그리스도의 </a:t>
            </a:r>
            <a:r>
              <a:rPr kumimoji="0" lang="ko-KR" alt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것이니라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ko-KR" alt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골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2:16, 17</a:t>
            </a: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576889" y="3800475"/>
            <a:ext cx="861511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rgbClr val="0B8B10"/>
                </a:solidFill>
              </a:rPr>
              <a:t>믿음의 축복들</a:t>
            </a:r>
            <a:r>
              <a:rPr lang="en" sz="2000" b="1" dirty="0">
                <a:solidFill>
                  <a:srgbClr val="0B8B1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위로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찬양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그리고 신앙생활의 질서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2:1-5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그리스도안에 뿌리를 내림</a:t>
            </a:r>
            <a:r>
              <a:rPr lang="en" sz="2000" b="1" dirty="0"/>
              <a:t> (</a:t>
            </a:r>
            <a:r>
              <a:rPr lang="ko-KR" altLang="en-US" sz="2000" b="1" dirty="0"/>
              <a:t>골</a:t>
            </a:r>
            <a:r>
              <a:rPr lang="en" sz="2000" b="1" dirty="0"/>
              <a:t> 2:6-8)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예수님의 십자가에 못박힌 손으로 쓴 율법들</a:t>
            </a:r>
            <a:r>
              <a:rPr lang="en" sz="2000" b="1" dirty="0"/>
              <a:t> (</a:t>
            </a:r>
            <a:r>
              <a:rPr lang="ko-KR" altLang="en-US" sz="2000" b="1" dirty="0"/>
              <a:t>골</a:t>
            </a:r>
            <a:r>
              <a:rPr lang="en" sz="2000" b="1" dirty="0"/>
              <a:t> 2:9-15)</a:t>
            </a:r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500797"/>
                </a:solidFill>
              </a:rPr>
              <a:t>믿음을 흔드는 문제들</a:t>
            </a:r>
            <a:r>
              <a:rPr lang="en" sz="2000" b="1" dirty="0">
                <a:solidFill>
                  <a:srgbClr val="500797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명절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매월 초하루</a:t>
            </a:r>
            <a:r>
              <a:rPr lang="en-US" sz="2000" b="1" dirty="0"/>
              <a:t>, </a:t>
            </a:r>
            <a:r>
              <a:rPr lang="ko-KR" altLang="en-US" sz="2000" b="1" dirty="0"/>
              <a:t>안식일들</a:t>
            </a:r>
            <a:r>
              <a:rPr lang="en" sz="2000" b="1" dirty="0"/>
              <a:t> (</a:t>
            </a:r>
            <a:r>
              <a:rPr lang="ko-KR" altLang="en-US" sz="2000" b="1" dirty="0"/>
              <a:t>골</a:t>
            </a:r>
            <a:r>
              <a:rPr lang="en" sz="2000" b="1" dirty="0"/>
              <a:t> 2:16-19)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사람이 만든 계명들</a:t>
            </a:r>
            <a:r>
              <a:rPr lang="en" sz="2000" b="1" dirty="0"/>
              <a:t> (</a:t>
            </a:r>
            <a:r>
              <a:rPr lang="ko-KR" altLang="en-US" sz="2000" b="1" dirty="0"/>
              <a:t>골</a:t>
            </a:r>
            <a:r>
              <a:rPr lang="en" sz="2000" b="1" dirty="0"/>
              <a:t> 2:20-23)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8" y="171450"/>
            <a:ext cx="7455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예수님을 신뢰할 때 많은 축복을 받습니다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 죄가 용서받을 뿐 아니라 위로와 지혜 등 많은 축복을 얻게 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8" y="3057525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207" y="5372323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258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63086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92487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8" y="1624179"/>
            <a:ext cx="6915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그는 또한 우리에게 뿌리를 내릴 장소를 고를 때 신중하게 결정하라는 경고를 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사람의 철학과 이론에 기반을 두는 것이 아니라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오직 살아 있는 하나님의 말씀에 뿌리를 내려야 한다는 것입니다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37648" y="889070"/>
            <a:ext cx="69151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우리에게 </a:t>
            </a:r>
            <a:r>
              <a:rPr lang="ko-KR" altLang="en-US" sz="2000" b="1" dirty="0" err="1"/>
              <a:t>예수님안에</a:t>
            </a:r>
            <a:r>
              <a:rPr lang="ko-KR" altLang="en-US" sz="2000" b="1" dirty="0"/>
              <a:t> 믿음의 뿌리를 내리고 하나님의 나라를 위한 좋은 열매를 맺는 사람으로 성장하라고 말합니다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33375"/>
            <a:ext cx="104203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믿음의 축복들</a:t>
            </a:r>
            <a:endParaRPr lang="en" sz="6000" b="1" spc="300" dirty="0">
              <a:ln/>
              <a:solidFill>
                <a:srgbClr val="C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653704" y="-53447"/>
            <a:ext cx="3600000" cy="1644610"/>
          </a:xfrm>
          <a:prstGeom prst="wedgeEllipseCallout">
            <a:avLst>
              <a:gd name="adj1" fmla="val -37625"/>
              <a:gd name="adj2" fmla="val 6758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지혜는 어디서 얻으며 명철이 있는 곳은 어디인고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욥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17696" y="118691"/>
            <a:ext cx="3940312" cy="1644610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그리스도 안에는 지혜와 지식의 모든 보물이 감추어져 있습니다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골</a:t>
            </a:r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위로</a:t>
            </a:r>
            <a:r>
              <a:rPr lang="en-US" altLang="ko-K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찬양</a:t>
            </a:r>
            <a:r>
              <a:rPr lang="en-US" altLang="ko-K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그리고 신앙생활의 질서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702766"/>
            <a:ext cx="10915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내가 몸은 여러분을 떠나 있으나 마음은 여러분과 함께 있어서 여러분이 질서 있는 생활을 하고 그리스도를 믿는 믿음에 굳게 선 것을 보니 기쁩니다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골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40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</a:t>
            </a:r>
            <a:r>
              <a:rPr lang="ko-KR" altLang="en-US" sz="2000" b="1" dirty="0" err="1"/>
              <a:t>골로새</a:t>
            </a:r>
            <a:r>
              <a:rPr lang="ko-KR" altLang="en-US" sz="2000" b="1" dirty="0"/>
              <a:t> 교인들을 사적으로 알지 못했지만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 교회가 거짓 가르침으로 위협받고 있다는 것을 들었습니다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2:1, 4).</a:t>
            </a:r>
            <a:endParaRPr lang="en" sz="2000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344051"/>
              </p:ext>
            </p:extLst>
          </p:nvPr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632434" y="4348126"/>
            <a:ext cx="85595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거짓 가르침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교리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들을 지적하기 전에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바울은 </a:t>
            </a:r>
            <a:r>
              <a:rPr lang="ko-KR" altLang="en-US" sz="2000" b="1" dirty="0" err="1"/>
              <a:t>골로새</a:t>
            </a:r>
            <a:r>
              <a:rPr lang="ko-KR" altLang="en-US" sz="2000" b="1" dirty="0"/>
              <a:t> 교인들의 장점 두 가지를 칭찬합니다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그들의 신앙은 질서가 잘 잡혀 있었고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믿음으로 굳게 서있는 것입니다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2:5).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ko-KR" altLang="en-US" dirty="0"/>
              <a:t>하나님의 신비한 비밀이신 예수 그리스도를 배움</a:t>
            </a:r>
            <a:endParaRPr lang="en" dirty="0"/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262496"/>
            <a:ext cx="8405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그들에게 보내는 서신에서 바울은 이 위험을 물리치는 데 필요한 세 가지 분명한 목적들을 알려주었습니다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2:2).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632435" y="5318416"/>
            <a:ext cx="85595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바울이 말하는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질서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는 예배와 교회의 여러 활동에 있어서의 질서를 의미합니다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지도력과 책임 분담이 잘 이루어져 있었고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모든 활동들은 적절한 예의를 갖추어 수행되었습니다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이러한 질서는 복음을 더욱 효과적으로 전하고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교회가 잘못된 길로 빠지지 않도록 지켜줄 것입니다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그리스도안에 뿌리를 내림 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그분 안에 깊이 뿌리를 박고 그분을 기초로 여러분의 인생을 건설하며 가르침을 받은 대로 믿음에 굳게 서서 감사가 넘치는 생활을 하십시오</a:t>
            </a:r>
            <a:r>
              <a:rPr lang="en-US" altLang="ko-KR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골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37190" y="1515932"/>
            <a:ext cx="59340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교리를 이해함으로 구원받는 것이 아니라 그리스도의 인격을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경험하고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받아들임으로 구원받습니다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2:6). </a:t>
            </a:r>
            <a:r>
              <a:rPr lang="ko-KR" altLang="en-US" sz="2000" b="1" dirty="0"/>
              <a:t>그러나 교리도 알아야 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바울은 우리에게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배운 대로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 그리스도 안에서 실천하라고 권면합니다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2:7</a:t>
            </a:r>
            <a:r>
              <a:rPr lang="en-US" sz="2000" b="1" dirty="0"/>
              <a:t>b).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47330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23699" y="3111251"/>
            <a:ext cx="59340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예수님과 함께 동행함으로 그분 안에 뿌리를 내립니다</a:t>
            </a:r>
            <a:r>
              <a:rPr lang="en-US" altLang="ko-KR" sz="2000" b="1" dirty="0"/>
              <a:t>. </a:t>
            </a:r>
            <a:r>
              <a:rPr lang="ko-KR" altLang="en-US" sz="2000" b="1" dirty="0" err="1"/>
              <a:t>이사야는</a:t>
            </a:r>
            <a:r>
              <a:rPr lang="ko-KR" altLang="en-US" sz="2000" b="1" dirty="0"/>
              <a:t> 우리를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여호와께서 심으신 나무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곧 하나님의 영광이 되기 위해 심으신 나무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사 </a:t>
            </a:r>
            <a:r>
              <a:rPr lang="en-US" altLang="ko-KR" sz="2000" b="1" dirty="0"/>
              <a:t>61:3)</a:t>
            </a:r>
            <a:r>
              <a:rPr lang="ko-KR" altLang="en-US" sz="2000" b="1" dirty="0"/>
              <a:t>로 비유했습니다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우리는 예수님과 그분의 가르침에 굳게 뿌리내린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나무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1:3).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8243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예수님의 십자가에 못박힌 손으로 쓴 율법들 </a:t>
            </a:r>
            <a:endParaRPr lang="en" sz="44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820872"/>
            <a:ext cx="9264919" cy="338554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우리에게 불리한 율법의 채무증서를 십자가에 못박아 없애 버렸습니다</a:t>
            </a:r>
            <a:r>
              <a:rPr lang="en-US" altLang="ko-KR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골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329313"/>
            <a:ext cx="9134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아브라함은 할례를 행함으로 하나님과의 언약을 확증했습니다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창 </a:t>
            </a:r>
            <a:r>
              <a:rPr lang="en-US" altLang="ko-KR" sz="2000" b="1" dirty="0"/>
              <a:t>17:11). </a:t>
            </a:r>
            <a:r>
              <a:rPr lang="ko-KR" altLang="en-US" sz="2000" b="1" dirty="0"/>
              <a:t>우리는 침례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곧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그리스도의 할례</a:t>
            </a:r>
            <a:r>
              <a:rPr lang="en-US" altLang="ko-KR" sz="2000" b="1" dirty="0"/>
              <a:t>”</a:t>
            </a:r>
            <a:r>
              <a:rPr lang="ko-KR" altLang="en-US" sz="2000" b="1" dirty="0" err="1"/>
              <a:t>를</a:t>
            </a:r>
            <a:r>
              <a:rPr lang="ko-KR" altLang="en-US" sz="2000" b="1" dirty="0"/>
              <a:t> 받음으로 예수님과의 언약을 확증합니다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2:11-12). </a:t>
            </a:r>
            <a:r>
              <a:rPr lang="ko-KR" altLang="en-US" sz="2000" b="1" dirty="0"/>
              <a:t>다시 말해 몸에 받는 할례가 더 이상 필요 없다는 것입니다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 점을 명확히 한 바울은 예수님의 십자가 사역에 대해 이야기합니다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예수님은 무엇을 이루셨습니까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316152"/>
              </p:ext>
            </p:extLst>
          </p:nvPr>
        </p:nvGraphicFramePr>
        <p:xfrm>
          <a:off x="174758" y="2922664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19" y="4746406"/>
            <a:ext cx="6458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유대인과 이방사람을 갈라놓은 장벽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즉 의식법들은 우리를 가로막던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율법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 과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요구사항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들이라고 분명히 말합니다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엡 </a:t>
            </a:r>
            <a:r>
              <a:rPr lang="en-US" altLang="ko-KR" sz="2000" b="1" dirty="0"/>
              <a:t>2:14-15).</a:t>
            </a:r>
            <a:endParaRPr lang="en" sz="2000" b="1" noProof="0" dirty="0"/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6881" y="2912664"/>
            <a:ext cx="2690361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826919" y="5748425"/>
            <a:ext cx="6458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따라서 우리는 더 이상 구약의 의식법들을 지킬 필요가 없습니다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 의식법들이 상징하던 예수님께서 다 이루셨기 때문입니다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7" y="1079541"/>
            <a:ext cx="987742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60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믿음을 흔드는 문제들</a:t>
            </a:r>
            <a:endParaRPr lang="en" sz="6000" b="1" spc="300" dirty="0">
              <a:ln/>
              <a:solidFill>
                <a:srgbClr val="0F65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1084</Words>
  <Application>Microsoft Office PowerPoint</Application>
  <PresentationFormat>Panorámica</PresentationFormat>
  <Paragraphs>66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Comic Sans MS</vt:lpstr>
      <vt:lpstr>Aptos Display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100</cp:revision>
  <dcterms:created xsi:type="dcterms:W3CDTF">2026-01-27T09:08:36Z</dcterms:created>
  <dcterms:modified xsi:type="dcterms:W3CDTF">2026-03-04T14:42:04Z</dcterms:modified>
</cp:coreProperties>
</file>