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9" autoAdjust="0"/>
    <p:restoredTop sz="97007" autoAdjust="0"/>
  </p:normalViewPr>
  <p:slideViewPr>
    <p:cSldViewPr snapToGrid="0">
      <p:cViewPr varScale="1">
        <p:scale>
          <a:sx n="30" d="100"/>
          <a:sy n="30" d="100"/>
        </p:scale>
        <p:origin x="78" y="1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고전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ko-KR" altLang="en-US" sz="2000" b="1" dirty="0">
              <a:solidFill>
                <a:srgbClr val="105660"/>
              </a:solidFill>
            </a:rPr>
            <a:t>우상에게 바친 음식들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en" sz="2000" b="1" dirty="0"/>
            <a:t>(</a:t>
          </a:r>
          <a:r>
            <a:rPr lang="ko-KR" altLang="en-US" sz="2000" b="1" dirty="0"/>
            <a:t>지식과 사랑</a:t>
          </a:r>
          <a:r>
            <a:rPr lang="en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고전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ko-KR" altLang="en-US" sz="2000" b="1" dirty="0">
              <a:solidFill>
                <a:schemeClr val="accent1">
                  <a:lumMod val="50000"/>
                </a:schemeClr>
              </a:solidFill>
            </a:rPr>
            <a:t>자신의 권리를 포기한 바울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en" sz="2000" b="1" dirty="0"/>
            <a:t>(</a:t>
          </a:r>
          <a:r>
            <a:rPr lang="ko-KR" altLang="en-US" sz="2000" b="1" dirty="0"/>
            <a:t>복음의 권리</a:t>
          </a:r>
          <a:r>
            <a:rPr lang="en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고전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ko-KR" altLang="en-US" sz="2000" b="1" dirty="0">
              <a:solidFill>
                <a:schemeClr val="accent5">
                  <a:lumMod val="50000"/>
                </a:schemeClr>
              </a:solidFill>
            </a:rPr>
            <a:t>우상숭배를 향한 경고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en" sz="2000" b="1" dirty="0"/>
            <a:t>(</a:t>
          </a:r>
          <a:r>
            <a:rPr lang="ko-KR" altLang="en-US" sz="2000" b="1" dirty="0"/>
            <a:t>역사속의 교훈들</a:t>
          </a:r>
          <a:r>
            <a:rPr lang="en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고전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ko-KR" altLang="en-US" sz="2000" b="1" dirty="0">
              <a:solidFill>
                <a:schemeClr val="accent6">
                  <a:lumMod val="50000"/>
                </a:schemeClr>
              </a:solidFill>
            </a:rPr>
            <a:t>주님의 잔과 귀신의 잔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en" sz="2000" b="1" dirty="0"/>
            <a:t>(</a:t>
          </a:r>
          <a:r>
            <a:rPr lang="ko-KR" altLang="en-US" sz="2000" b="1" dirty="0"/>
            <a:t>우상숭배를 버림</a:t>
          </a:r>
          <a:r>
            <a:rPr lang="en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고전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ko-KR" altLang="en-US" sz="2000" b="1" dirty="0">
              <a:solidFill>
                <a:schemeClr val="accent3">
                  <a:lumMod val="50000"/>
                </a:schemeClr>
              </a:solidFill>
            </a:rPr>
            <a:t>하나님을 위하여 모든 일을 함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  <a:buNone/>
          </a:pPr>
          <a:r>
            <a:rPr lang="en" sz="2000" b="1" dirty="0"/>
            <a:t>(</a:t>
          </a:r>
          <a:r>
            <a:rPr lang="ko-KR" altLang="en-US" sz="2000" b="1" dirty="0"/>
            <a:t>무엇이 합법적이며 무엇이 적절한가</a:t>
          </a:r>
          <a:r>
            <a:rPr lang="en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altLang="ko-KR" sz="1800" b="1" dirty="0"/>
            <a:t>(</a:t>
          </a:r>
          <a:r>
            <a:rPr lang="ko-KR" altLang="en-US" sz="1800" b="1" dirty="0"/>
            <a:t>믿음이</a:t>
          </a:r>
          <a:r>
            <a:rPr lang="en-US" altLang="ko-KR" sz="1800" b="1" dirty="0"/>
            <a:t>)</a:t>
          </a:r>
          <a:r>
            <a:rPr lang="ko-KR" altLang="en-US" sz="1800" b="1" dirty="0"/>
            <a:t> 강한 사람들은 하나님은 오직 한 분 밖에 없으시므로 우상들은 아무것도 아닌 것을 인지하고 있었습니다 </a:t>
          </a:r>
          <a:endParaRPr lang="en" sz="18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altLang="ko-KR" sz="1800" b="1" dirty="0"/>
            <a:t>(</a:t>
          </a:r>
          <a:r>
            <a:rPr lang="ko-KR" altLang="en-US" sz="1800" b="1" dirty="0"/>
            <a:t>믿음이</a:t>
          </a:r>
          <a:r>
            <a:rPr lang="en-US" altLang="ko-KR" sz="1800" b="1" dirty="0"/>
            <a:t>)</a:t>
          </a:r>
          <a:r>
            <a:rPr lang="ko-KR" altLang="en-US" sz="1800" b="1" dirty="0"/>
            <a:t> 약한 사람들은 이 점을 인지하지 못했습니다</a:t>
          </a:r>
          <a:r>
            <a:rPr lang="en-US" altLang="ko-KR" sz="1800" b="1" dirty="0"/>
            <a:t>.</a:t>
          </a:r>
          <a:endParaRPr lang="en" sz="18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1800" b="1" dirty="0"/>
            <a:t>믿음이 강한 사람들은 우상들이 음식을 부정하게 만들 수 없다는 것을 알았기 때문에 우상에게 바쳤던 고기를 먹었습니다</a:t>
          </a:r>
          <a:r>
            <a:rPr lang="en-US" altLang="ko-KR" sz="1800" b="1" dirty="0"/>
            <a:t>.</a:t>
          </a:r>
          <a:endParaRPr lang="en" sz="18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1800" b="1" dirty="0"/>
            <a:t>믿음이 약한 사람들은 그 고기를 먹는 것은 죄라고 믿었습니다</a:t>
          </a:r>
          <a:r>
            <a:rPr lang="en-US" altLang="ko-KR" sz="1800" b="1" dirty="0"/>
            <a:t>.</a:t>
          </a:r>
          <a:endParaRPr lang="en" sz="18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ko-KR" altLang="en-US" sz="2000" b="1" dirty="0">
              <a:solidFill>
                <a:schemeClr val="tx1"/>
              </a:solidFill>
            </a:rPr>
            <a:t>교인들의 헌금으로 먹고 살 권리 </a:t>
          </a:r>
          <a:r>
            <a:rPr lang="en-US" altLang="ko-KR" sz="2000" b="1" dirty="0">
              <a:solidFill>
                <a:schemeClr val="tx1"/>
              </a:solidFill>
            </a:rPr>
            <a:t>(</a:t>
          </a:r>
          <a:r>
            <a:rPr lang="ko-KR" altLang="en-US" sz="2000" b="1" dirty="0">
              <a:solidFill>
                <a:schemeClr val="tx1"/>
              </a:solidFill>
            </a:rPr>
            <a:t>고전 </a:t>
          </a:r>
          <a:r>
            <a:rPr lang="en-US" altLang="ko-KR" sz="2000" b="1" dirty="0">
              <a:solidFill>
                <a:schemeClr val="tx1"/>
              </a:solidFill>
            </a:rPr>
            <a:t>9:4</a:t>
          </a:r>
          <a:r>
            <a:rPr lang="en" sz="2000" b="1" dirty="0">
              <a:solidFill>
                <a:schemeClr val="tx1"/>
              </a:solidFill>
            </a:rPr>
            <a:t>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아내와 함께 사역지에서 일할 권리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ko-KR" alt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자신과 가족을 위해 일하지 않아도 될 권리 </a:t>
          </a:r>
          <a:r>
            <a:rPr lang="en-US" altLang="ko-K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고전 </a:t>
          </a:r>
          <a:r>
            <a:rPr lang="en-US" altLang="ko-K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9:6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그 당시에는 사도의 아내가 동행하며 남편과 그의 사역을 돕는 관행이 있었고 남편과 마찬가지고 그녀도 교회의 지원을 받을 권리가 있었습니다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ko-KR" altLang="en-US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교인들의 헌금을 횡령한다는 오해의 소지를 막고 이타적인 삶의 모범을 실천하기 위해 노동으로 생활비를 충당함</a:t>
          </a:r>
          <a:r>
            <a:rPr lang="en-US" altLang="ko-K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ko-KR" altLang="en-US" sz="2000" b="1" dirty="0">
              <a:solidFill>
                <a:schemeClr val="tx1"/>
              </a:solidFill>
            </a:rPr>
            <a:t>바울은 다른 사도들과 달리</a:t>
          </a:r>
          <a:r>
            <a:rPr lang="en-US" altLang="ko-KR" sz="2000" b="1" dirty="0">
              <a:solidFill>
                <a:schemeClr val="tx1"/>
              </a:solidFill>
            </a:rPr>
            <a:t>, </a:t>
          </a:r>
          <a:r>
            <a:rPr lang="ko-KR" altLang="en-US" sz="2000" b="1" dirty="0">
              <a:solidFill>
                <a:schemeClr val="tx1"/>
              </a:solidFill>
            </a:rPr>
            <a:t>자신이 사역하는 </a:t>
          </a:r>
          <a:r>
            <a:rPr lang="ko-KR" altLang="en-US" sz="2000" b="1" dirty="0" err="1">
              <a:solidFill>
                <a:schemeClr val="tx1"/>
              </a:solidFill>
            </a:rPr>
            <a:t>교회들로부터</a:t>
          </a:r>
          <a:r>
            <a:rPr lang="ko-KR" altLang="en-US" sz="2000" b="1" dirty="0">
              <a:solidFill>
                <a:schemeClr val="tx1"/>
              </a:solidFill>
            </a:rPr>
            <a:t> 생활의 지원을 받을 사도적 권리를 포기했습니다</a:t>
          </a:r>
          <a:r>
            <a:rPr lang="en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정육점에서 우상에게 바친 고기와 일반 식용 고기를 팔았습니다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믿는 사람들은 우상에게 바친 고기를 먹는 것이 불법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죄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라는 인상을 주지 않기 위해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altLang="ko-K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고기의 출처를 묻지 말아야 했습니다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고전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믿지 않는 사람이 교인을 식사에 초대했습니다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거리낌 없이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것이 다 허용되었으므로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식사하던 도중 주인이 그 고기가 우상에게 바쳐진 것이라고 말한다면 그 주인의 양심을 지켜주기 위해 그 고기를 먹는 것이 </a:t>
          </a:r>
          <a:endParaRPr lang="en-US" altLang="ko-K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부적절하다고 여겨졌습니다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(10:27-29)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고전</a:t>
          </a:r>
          <a:r>
            <a:rPr lang="en" sz="2000" b="1" kern="1200" dirty="0"/>
            <a:t>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rgbClr val="105660"/>
              </a:solidFill>
            </a:rPr>
            <a:t>우상에게 바친 음식들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dirty="0"/>
            <a:t>(</a:t>
          </a:r>
          <a:r>
            <a:rPr lang="ko-KR" altLang="en-US" sz="2000" b="1" kern="1200" dirty="0"/>
            <a:t>지식과 사랑</a:t>
          </a:r>
          <a:r>
            <a:rPr lang="en" sz="2000" b="1" kern="1200" dirty="0"/>
            <a:t>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고전</a:t>
          </a:r>
          <a:r>
            <a:rPr lang="en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accent1">
                  <a:lumMod val="50000"/>
                </a:schemeClr>
              </a:solidFill>
            </a:rPr>
            <a:t>자신의 권리를 포기한 바울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dirty="0"/>
            <a:t>(</a:t>
          </a:r>
          <a:r>
            <a:rPr lang="ko-KR" altLang="en-US" sz="2000" b="1" kern="1200" dirty="0"/>
            <a:t>복음의 권리</a:t>
          </a:r>
          <a:r>
            <a:rPr lang="en" sz="2000" b="1" kern="1200" dirty="0"/>
            <a:t>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고전</a:t>
          </a:r>
          <a:r>
            <a:rPr lang="en" sz="2000" b="1" kern="1200" dirty="0"/>
            <a:t>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accent5">
                  <a:lumMod val="50000"/>
                </a:schemeClr>
              </a:solidFill>
            </a:rPr>
            <a:t>우상숭배를 향한 경고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dirty="0"/>
            <a:t>(</a:t>
          </a:r>
          <a:r>
            <a:rPr lang="ko-KR" altLang="en-US" sz="2000" b="1" kern="1200" dirty="0"/>
            <a:t>역사속의 교훈들</a:t>
          </a:r>
          <a:r>
            <a:rPr lang="en" sz="2000" b="1" kern="1200" dirty="0"/>
            <a:t>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고전</a:t>
          </a:r>
          <a:r>
            <a:rPr lang="en" sz="2000" b="1" kern="1200" dirty="0"/>
            <a:t>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accent6">
                  <a:lumMod val="50000"/>
                </a:schemeClr>
              </a:solidFill>
            </a:rPr>
            <a:t>주님의 잔과 귀신의 잔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dirty="0"/>
            <a:t>(</a:t>
          </a:r>
          <a:r>
            <a:rPr lang="ko-KR" altLang="en-US" sz="2000" b="1" kern="1200" dirty="0"/>
            <a:t>우상숭배를 버림</a:t>
          </a:r>
          <a:r>
            <a:rPr lang="en" sz="2000" b="1" kern="120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고전</a:t>
          </a:r>
          <a:r>
            <a:rPr lang="en" sz="2000" b="1" kern="1200" dirty="0"/>
            <a:t>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accent3">
                  <a:lumMod val="50000"/>
                </a:schemeClr>
              </a:solidFill>
            </a:rPr>
            <a:t>하나님을 위하여 모든 일을 함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1" kern="1200" dirty="0"/>
            <a:t>(</a:t>
          </a:r>
          <a:r>
            <a:rPr lang="ko-KR" altLang="en-US" sz="2000" b="1" kern="1200" dirty="0"/>
            <a:t>무엇이 합법적이며 무엇이 적절한가</a:t>
          </a:r>
          <a:r>
            <a:rPr lang="en" sz="2000" b="1" kern="1200" dirty="0"/>
            <a:t>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800" b="1" kern="1200" dirty="0"/>
            <a:t>(</a:t>
          </a:r>
          <a:r>
            <a:rPr lang="ko-KR" altLang="en-US" sz="1800" b="1" kern="1200" dirty="0"/>
            <a:t>믿음이</a:t>
          </a:r>
          <a:r>
            <a:rPr lang="en-US" altLang="ko-KR" sz="1800" b="1" kern="1200" dirty="0"/>
            <a:t>)</a:t>
          </a:r>
          <a:r>
            <a:rPr lang="ko-KR" altLang="en-US" sz="1800" b="1" kern="1200" dirty="0"/>
            <a:t> 강한 사람들은 하나님은 오직 한 분 밖에 없으시므로 우상들은 아무것도 아닌 것을 인지하고 있었습니다 </a:t>
          </a:r>
          <a:endParaRPr lang="en" sz="1800" b="1" kern="120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800" b="1" kern="1200" dirty="0"/>
            <a:t>(</a:t>
          </a:r>
          <a:r>
            <a:rPr lang="ko-KR" altLang="en-US" sz="1800" b="1" kern="1200" dirty="0"/>
            <a:t>믿음이</a:t>
          </a:r>
          <a:r>
            <a:rPr lang="en-US" altLang="ko-KR" sz="1800" b="1" kern="1200" dirty="0"/>
            <a:t>)</a:t>
          </a:r>
          <a:r>
            <a:rPr lang="ko-KR" altLang="en-US" sz="1800" b="1" kern="1200" dirty="0"/>
            <a:t> 약한 사람들은 이 점을 인지하지 못했습니다</a:t>
          </a:r>
          <a:r>
            <a:rPr lang="en-US" altLang="ko-KR" sz="1800" b="1" kern="1200" dirty="0"/>
            <a:t>.</a:t>
          </a:r>
          <a:endParaRPr lang="en" sz="1800" b="1" kern="1200" dirty="0"/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/>
            <a:t>믿음이 강한 사람들은 우상들이 음식을 부정하게 만들 수 없다는 것을 알았기 때문에 우상에게 바쳤던 고기를 먹었습니다</a:t>
          </a:r>
          <a:r>
            <a:rPr lang="en-US" altLang="ko-KR" sz="1800" b="1" kern="1200" dirty="0"/>
            <a:t>.</a:t>
          </a:r>
          <a:endParaRPr lang="en" sz="18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/>
            <a:t>믿음이 약한 사람들은 그 고기를 먹는 것은 죄라고 믿었습니다</a:t>
          </a:r>
          <a:r>
            <a:rPr lang="en-US" altLang="ko-KR" sz="1800" b="1" kern="1200" dirty="0"/>
            <a:t>.</a:t>
          </a:r>
          <a:endParaRPr lang="en" sz="1800" b="1" kern="1200" dirty="0"/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ko-KR" altLang="en-US" sz="2000" b="1" kern="1200" dirty="0">
              <a:solidFill>
                <a:schemeClr val="tx1"/>
              </a:solidFill>
            </a:rPr>
            <a:t>교인들의 헌금으로 먹고 살 권리 </a:t>
          </a:r>
          <a:r>
            <a:rPr lang="en-US" altLang="ko-KR" sz="2000" b="1" kern="1200" dirty="0">
              <a:solidFill>
                <a:schemeClr val="tx1"/>
              </a:solidFill>
            </a:rPr>
            <a:t>(</a:t>
          </a:r>
          <a:r>
            <a:rPr lang="ko-KR" altLang="en-US" sz="2000" b="1" kern="1200" dirty="0">
              <a:solidFill>
                <a:schemeClr val="tx1"/>
              </a:solidFill>
            </a:rPr>
            <a:t>고전 </a:t>
          </a:r>
          <a:r>
            <a:rPr lang="en-US" altLang="ko-KR" sz="2000" b="1" kern="1200" dirty="0">
              <a:solidFill>
                <a:schemeClr val="tx1"/>
              </a:solidFill>
            </a:rPr>
            <a:t>9:4</a:t>
          </a:r>
          <a:r>
            <a:rPr lang="en" sz="2000" b="1" kern="1200" dirty="0">
              <a:solidFill>
                <a:schemeClr val="tx1"/>
              </a:solidFill>
            </a:rPr>
            <a:t>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ko-KR" altLang="en-US" sz="2000" b="1" kern="1200" dirty="0">
              <a:solidFill>
                <a:schemeClr val="tx1"/>
              </a:solidFill>
            </a:rPr>
            <a:t>바울은 다른 사도들과 달리</a:t>
          </a:r>
          <a:r>
            <a:rPr lang="en-US" altLang="ko-KR" sz="2000" b="1" kern="1200" dirty="0">
              <a:solidFill>
                <a:schemeClr val="tx1"/>
              </a:solidFill>
            </a:rPr>
            <a:t>, </a:t>
          </a:r>
          <a:r>
            <a:rPr lang="ko-KR" altLang="en-US" sz="2000" b="1" kern="1200" dirty="0">
              <a:solidFill>
                <a:schemeClr val="tx1"/>
              </a:solidFill>
            </a:rPr>
            <a:t>자신이 사역하는 </a:t>
          </a:r>
          <a:r>
            <a:rPr lang="ko-KR" altLang="en-US" sz="2000" b="1" kern="1200" dirty="0" err="1">
              <a:solidFill>
                <a:schemeClr val="tx1"/>
              </a:solidFill>
            </a:rPr>
            <a:t>교회들로부터</a:t>
          </a:r>
          <a:r>
            <a:rPr lang="ko-KR" altLang="en-US" sz="2000" b="1" kern="1200" dirty="0">
              <a:solidFill>
                <a:schemeClr val="tx1"/>
              </a:solidFill>
            </a:rPr>
            <a:t> 생활의 지원을 받을 사도적 권리를 포기했습니다</a:t>
          </a:r>
          <a:r>
            <a:rPr lang="en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아내와 함께 사역지에서 일할 권리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그 당시에는 사도의 아내가 동행하며 남편과 그의 사역을 돕는 관행이 있었고 남편과 마찬가지고 그녀도 교회의 지원을 받을 권리가 있었습니다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ko-KR" alt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자신과 가족을 위해 일하지 않아도 될 권리 </a:t>
          </a:r>
          <a:r>
            <a:rPr lang="en-US" altLang="ko-K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고전 </a:t>
          </a:r>
          <a:r>
            <a:rPr lang="en-US" altLang="ko-K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9:6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ko-KR" altLang="en-US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교인들의 헌금을 횡령한다는 오해의 소지를 막고 이타적인 삶의 모범을 실천하기 위해 노동으로 생활비를 충당함</a:t>
          </a:r>
          <a:r>
            <a:rPr lang="en-US" altLang="ko-K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정육점에서 우상에게 바친 고기와 일반 식용 고기를 팔았습니다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믿는 사람들은 우상에게 바친 고기를 먹는 것이 불법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죄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라는 인상을 주지 않기 위해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-US" altLang="ko-K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고기의 출처를 묻지 말아야 했습니다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고전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믿지 않는 사람이 교인을 식사에 초대했습니다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거리낌 없이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모든 것이 다 허용되었으므로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식사하던 도중 주인이 그 고기가 우상에게 바쳐진 것이라고 말한다면 그 주인의 양심을 지켜주기 위해 그 고기를 먹는 것이 </a:t>
          </a:r>
          <a:endParaRPr lang="en-US" altLang="ko-K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부적절하다고 여겨졌습니다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(10:27-29)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2908986" y="-8238"/>
            <a:ext cx="5238750" cy="3139321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ko-KR" altLang="en-US" sz="66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다 하나님의 영광을 위하여 하라</a:t>
            </a:r>
            <a:endParaRPr lang="en" sz="66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10154263" y="6515100"/>
            <a:ext cx="20377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ko-KR" altLang="en-U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</a:t>
            </a:r>
            <a:r>
              <a:rPr lang="en-US" altLang="ko-K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altLang="ko-K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r>
              <a:rPr lang="ko-KR" altLang="en-U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 </a:t>
            </a:r>
            <a:r>
              <a:rPr lang="en-US" altLang="ko-K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ko-KR" altLang="en-U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 </a:t>
            </a:r>
            <a:r>
              <a:rPr lang="en-US" altLang="ko-K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ko-KR" altLang="en-US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</a:t>
            </a:r>
            <a:endParaRPr lang="en" sz="1600" b="1" dirty="0">
              <a:solidFill>
                <a:srgbClr val="C7E6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77001" y="3415560"/>
            <a:ext cx="369274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그런즉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너희가 먹든지 마시든지 무엇을 하든지 다 하나님의 영광을 위하여 하라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128178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고전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246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고린도전서 </a:t>
            </a:r>
            <a:r>
              <a:rPr lang="en-US" altLang="ko-KR" sz="2000" b="1" dirty="0"/>
              <a:t>7</a:t>
            </a:r>
            <a:r>
              <a:rPr lang="ko-KR" altLang="en-US" sz="2000" b="1" dirty="0"/>
              <a:t>장부터 고린도 교인들이 편지에 적은 여러 질문들에 대답하는 데 집중합니다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7:1</a:t>
            </a:r>
            <a:r>
              <a:rPr lang="en-US" sz="2000" b="1" dirty="0"/>
              <a:t>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570329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041769"/>
            <a:ext cx="60928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이어서 바울은 교회와 개인의 삶에서 우리는 하나님의 영광을 위해 모든 일을 해야 한다고 강조합니다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19" y="2026106"/>
            <a:ext cx="60944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바울은 여러 다른 주제들을 이야기 하면서도 모두가 지향해야 할 핵심 주제</a:t>
            </a:r>
            <a:r>
              <a:rPr lang="en-US" altLang="ko-KR" sz="2000" b="1" dirty="0">
                <a:solidFill>
                  <a:prstClr val="black"/>
                </a:solidFill>
              </a:rPr>
              <a:t>,</a:t>
            </a:r>
            <a:r>
              <a:rPr lang="ko-KR" altLang="en-US" sz="2000" b="1" dirty="0">
                <a:solidFill>
                  <a:prstClr val="black"/>
                </a:solidFill>
              </a:rPr>
              <a:t> 즉 교회가 사랑과 상호 존중으로 하나되는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0" y="944989"/>
            <a:ext cx="60944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따라서</a:t>
            </a:r>
            <a:r>
              <a:rPr lang="en-US" altLang="ko-KR" sz="2000" b="1" dirty="0">
                <a:solidFill>
                  <a:prstClr val="black"/>
                </a:solidFill>
              </a:rPr>
              <a:t>, 8</a:t>
            </a:r>
            <a:r>
              <a:rPr lang="ko-KR" altLang="en-US" sz="2000" b="1" dirty="0">
                <a:solidFill>
                  <a:prstClr val="black"/>
                </a:solidFill>
              </a:rPr>
              <a:t>장에서 </a:t>
            </a:r>
            <a:r>
              <a:rPr lang="en-US" altLang="ko-KR" sz="2000" b="1" dirty="0">
                <a:solidFill>
                  <a:prstClr val="black"/>
                </a:solidFill>
              </a:rPr>
              <a:t>10</a:t>
            </a:r>
            <a:r>
              <a:rPr lang="ko-KR" altLang="en-US" sz="2000" b="1" dirty="0">
                <a:solidFill>
                  <a:prstClr val="black"/>
                </a:solidFill>
              </a:rPr>
              <a:t>장까지 우상 숭배의 문제를 다루지만 그와 특별히 연관이 없어 보이는 다른 주제들에 관한 질문들에 대한 대답을 합니다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000" b="1" dirty="0">
                <a:ln/>
                <a:solidFill>
                  <a:schemeClr val="accent3"/>
                </a:solidFill>
              </a:rPr>
              <a:t>지식과 사랑</a:t>
            </a:r>
            <a:endParaRPr lang="en-US" altLang="ko-KR" sz="4000" b="1" dirty="0">
              <a:ln/>
              <a:solidFill>
                <a:schemeClr val="accent3"/>
              </a:solidFill>
            </a:endParaRPr>
          </a:p>
          <a:p>
            <a:pPr algn="ctr"/>
            <a:r>
              <a:rPr lang="ko-KR" altLang="en-US" sz="2000" b="1" dirty="0">
                <a:ln/>
                <a:solidFill>
                  <a:schemeClr val="accent4">
                    <a:lumMod val="50000"/>
                  </a:schemeClr>
                </a:solidFill>
              </a:rPr>
              <a:t>고전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(Food sacrificed to idols)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393312" y="1175466"/>
            <a:ext cx="739584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지식은 사람을 교만하게 할 뿐 덕을 세우는 것은 사랑입니다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ko-KR" altLang="en-US" sz="2000" b="1" dirty="0"/>
              <a:t>바울은 교인들을 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믿음이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강한</a:t>
            </a:r>
            <a:r>
              <a:rPr lang="en-US" altLang="ko-KR" sz="2000" b="1" dirty="0"/>
              <a:t>” </a:t>
            </a:r>
            <a:r>
              <a:rPr lang="ko-KR" altLang="en-US" sz="2000" b="1" dirty="0"/>
              <a:t>무리와 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약한</a:t>
            </a:r>
            <a:r>
              <a:rPr lang="en-US" altLang="ko-KR" sz="2000" b="1" dirty="0"/>
              <a:t>”, </a:t>
            </a:r>
            <a:r>
              <a:rPr lang="ko-KR" altLang="en-US" sz="2000" b="1" dirty="0"/>
              <a:t>두 무리로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구분했습니다</a:t>
            </a:r>
            <a:r>
              <a:rPr lang="en-US" altLang="ko-KR" sz="2000" b="1" dirty="0"/>
              <a:t>”.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09861" y="4413691"/>
            <a:ext cx="67627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하지만 믿음이 강한 사람들의 지식과 행동을 본 믿음이 약한 사람들은 실족할 수 있었습니다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8:10). </a:t>
            </a:r>
            <a:r>
              <a:rPr lang="ko-KR" altLang="en-US" sz="2000" b="1" dirty="0"/>
              <a:t>믿음이 강한 사람은 다른 형제 자매를 사랑하는 마음으로 절제해야 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8:11-13).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8128389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나의 지식이 한참 믿음안에 성장하고 있는</a:t>
            </a:r>
            <a:r>
              <a:rPr lang="en-US" altLang="ko-KR" sz="2000" b="1" dirty="0">
                <a:solidFill>
                  <a:prstClr val="black"/>
                </a:solidFill>
              </a:rPr>
              <a:t> ‘</a:t>
            </a:r>
            <a:r>
              <a:rPr lang="ko-KR" altLang="en-US" sz="2000" b="1" dirty="0">
                <a:solidFill>
                  <a:prstClr val="black"/>
                </a:solidFill>
              </a:rPr>
              <a:t>연약한</a:t>
            </a:r>
            <a:r>
              <a:rPr lang="en-US" altLang="ko-KR" sz="2000" b="1" dirty="0">
                <a:solidFill>
                  <a:prstClr val="black"/>
                </a:solidFill>
              </a:rPr>
              <a:t>’</a:t>
            </a:r>
            <a:r>
              <a:rPr lang="ko-KR" altLang="en-US" sz="2000" b="1" dirty="0">
                <a:solidFill>
                  <a:prstClr val="black"/>
                </a:solidFill>
              </a:rPr>
              <a:t> 교인에게 걸림돌이 된다면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그리스도인으로써 나의 지식보다 사랑을 실천해야 합니다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복음의 권리</a:t>
            </a:r>
            <a:endParaRPr lang="en-US" altLang="ko-KR" sz="40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kumimoji="0" lang="ko-KR" altLang="en-US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고전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 (</a:t>
            </a:r>
            <a:r>
              <a:rPr lang="ko-KR" altLang="en-US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자신의 권리를 포기한 바울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7002162" y="266794"/>
            <a:ext cx="4980681" cy="6155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이와 같이 주님께서도 기쁜 소식을 전하는 사람들은 그 일을 통해 먹고 살수 있도록 하셨습니다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고전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4" y="1167013"/>
            <a:ext cx="863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바울은 믿음이 연약한 사람들을 사랑하는 마음에서 세 권리를 포기했습니다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3183623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15972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예수님은 복음을 전하는 사람이 품삯을 받아야 한다고 말씀하셨지만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바울과 </a:t>
            </a:r>
            <a:r>
              <a:rPr lang="ko-KR" altLang="en-US" sz="2000" b="1" dirty="0" err="1"/>
              <a:t>바나바는</a:t>
            </a:r>
            <a:r>
              <a:rPr lang="ko-KR" altLang="en-US" sz="2000" b="1" dirty="0"/>
              <a:t> 교인들에게 걸림돌이 되지 않도록 스스로 이 권리를 포기했습니다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9:12-14; </a:t>
            </a:r>
            <a:r>
              <a:rPr lang="ko-KR" altLang="en-US" sz="2000" b="1" dirty="0" err="1"/>
              <a:t>눅</a:t>
            </a:r>
            <a:r>
              <a:rPr lang="ko-KR" altLang="en-US" sz="2000" b="1" dirty="0"/>
              <a:t> </a:t>
            </a:r>
            <a:r>
              <a:rPr lang="en-US" altLang="ko-KR" sz="2000" b="1" dirty="0"/>
              <a:t>10:7).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ko-KR" altLang="en-US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역사속의 교훈들</a:t>
            </a:r>
          </a:p>
          <a:p>
            <a:pPr lvl="0" algn="ctr">
              <a:defRPr/>
            </a:pPr>
            <a:r>
              <a:rPr kumimoji="0" lang="ko-KR" altLang="en-US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고전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10:1-13 (</a:t>
            </a:r>
            <a:r>
              <a:rPr lang="ko-KR" altLang="en-US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우상숭배를 향한 경고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2997910" y="1116011"/>
            <a:ext cx="9058149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그들 가운데 얼마는 우상을 숭배했습니다</a:t>
            </a: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성경에 기록하기를 </a:t>
            </a: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</a:t>
            </a:r>
            <a:r>
              <a:rPr lang="ko-KR" alt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백성들이 앉아서 먹고 마셨으며</a:t>
            </a: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일어서서 춤을 추었다</a:t>
            </a: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ko-KR" alt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하였습니다</a:t>
            </a:r>
            <a:r>
              <a:rPr lang="en-US" altLang="ko-K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여러분은 그들과 같이 우상 숭배자가 되어서는 안됩니다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영적인 관점에서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이스라엘이 애굽을 탈출한 것은 우리의 거듭남의 경험을 상징하고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홍해를 건넌 사건은 우리의 침례식을 상징합니다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10:1-2).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조심하십시오</a:t>
            </a:r>
            <a:r>
              <a:rPr lang="en-US" altLang="ko-KR" sz="2000" b="1" dirty="0"/>
              <a:t>! </a:t>
            </a:r>
            <a:r>
              <a:rPr lang="ko-KR" altLang="en-US" sz="2000" b="1" dirty="0"/>
              <a:t>이스라엘 사람들은 자신들의 역사의 경고를 무시했고 매번 우상 숭배와 음행과 같은 심각한 죄에 빠졌습니다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우리는 그들의 죄를 따라하지 말아야 합니다</a:t>
            </a:r>
            <a:r>
              <a:rPr lang="en-US" altLang="ko-KR" sz="2000" b="1" dirty="0"/>
              <a:t>! 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10:5-10)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그들이 광야에서 먹고 마신 음식과 물은 우리가 성만찬에서 예수님의 몸과 피를 상징하는 빵과 포도즙을 먹는 것과 같은 맥락의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10:3-4).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4" y="5572854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따라서 사도 바울은</a:t>
            </a:r>
            <a:r>
              <a:rPr lang="en-US" altLang="ko-KR" sz="2000" b="1" dirty="0">
                <a:solidFill>
                  <a:prstClr val="black"/>
                </a:solidFill>
              </a:rPr>
              <a:t> “</a:t>
            </a:r>
            <a:r>
              <a:rPr lang="ko-KR" altLang="en-US" sz="2000" b="1" dirty="0">
                <a:solidFill>
                  <a:prstClr val="black"/>
                </a:solidFill>
              </a:rPr>
              <a:t>그러므로 선 줄로 생각하는 자는 넘어질까 조심하십시오</a:t>
            </a:r>
            <a:r>
              <a:rPr lang="en-US" altLang="ko-KR" sz="2000" b="1" dirty="0">
                <a:solidFill>
                  <a:prstClr val="black"/>
                </a:solidFill>
              </a:rPr>
              <a:t>”</a:t>
            </a:r>
            <a:r>
              <a:rPr lang="ko-KR" altLang="en-US" sz="2000" b="1" dirty="0">
                <a:solidFill>
                  <a:prstClr val="black"/>
                </a:solidFill>
              </a:rPr>
              <a:t>라는 강력한 경고로 마무리를 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10:12).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우상숭배를 버림</a:t>
            </a:r>
            <a:endParaRPr lang="en" sz="4400" b="1" spc="3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lvl="0" algn="ctr">
              <a:defRPr/>
            </a:pPr>
            <a:r>
              <a:rPr kumimoji="0" lang="ko-KR" alt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고전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10:14-22 (</a:t>
            </a:r>
            <a:r>
              <a:rPr kumimoji="0" lang="ko-KR" altLang="en-US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주님의 잔과 귀신의 잔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그러므로 나의 사랑하는 여러분</a:t>
            </a:r>
            <a:r>
              <a:rPr lang="en-US" altLang="ko-K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우상 숭배를 멀리하십시오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631215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우상에게 바친 음식을 거리낌 없이 먹을 수 있다면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왜 바울은 고린도전서 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장 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20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절에서 그것을 먹지 말라고 말하는 것처럼 보일까요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?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688759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성만찬에 참여함으로 우리는 그리스도의 몸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교회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의 한 가족이 되지만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우상 숭배 의식에 참여할 때 귀신들의 의식에 동참하는 것입니다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고전 </a:t>
            </a:r>
            <a:r>
              <a:rPr lang="en-US" altLang="ko-K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10:16-20).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집에서 부담 없이 고기를 먹는 것과</a:t>
            </a:r>
            <a:r>
              <a:rPr lang="en-US" altLang="ko-K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우상을 숭배하는 공개적인 축제 자리에서 그 음식을 먹는 것은 전혀 다른 문제입니다</a:t>
            </a:r>
            <a:r>
              <a:rPr lang="en-US" altLang="ko-K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</a:t>
            </a:r>
            <a:r>
              <a:rPr lang="ko-KR" alt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우상 숭배의 축제에 참여하는 그리스도인들은 자기 믿음을 저버리고 우상 숭배에 참여하게 됩니다</a:t>
            </a:r>
            <a:r>
              <a:rPr lang="en-US" altLang="ko-K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827532"/>
            <a:ext cx="71034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우리가 예수님을 찬양하며 성찬의 잔을 마시는 동시에</a:t>
            </a:r>
            <a:r>
              <a:rPr lang="en-US" altLang="ko-K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귀신을 찬양하는 잔을 마실 수 없습니다</a:t>
            </a:r>
            <a:r>
              <a:rPr lang="en-US" altLang="ko-K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고전 </a:t>
            </a:r>
            <a:r>
              <a:rPr lang="en-US" altLang="ko-K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10:21).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무엇이 합법적이며 무엇이 적절한가</a:t>
            </a:r>
            <a:endParaRPr lang="en-US" altLang="ko-KR" sz="40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  <a:p>
            <a:pPr algn="ctr"/>
            <a:r>
              <a:rPr kumimoji="0" lang="ko-KR" altLang="en-US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고전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10:23-33 (</a:t>
            </a:r>
            <a:r>
              <a:rPr lang="ko-KR" altLang="en-US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하나님을 위하여 모든 일을 함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그러므로 여러분은 먹든지 마시든지</a:t>
            </a:r>
            <a:r>
              <a:rPr lang="en-US" altLang="ko-K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무슨 일을 하든지</a:t>
            </a:r>
            <a:r>
              <a:rPr lang="en-US" altLang="ko-K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모든 것을 하나님의 영광을 위하여 하십시오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“</a:t>
            </a:r>
            <a:r>
              <a:rPr lang="ko-KR" altLang="en-US" sz="2000" b="1" dirty="0"/>
              <a:t>모든 것이 다 허용된다</a:t>
            </a:r>
            <a:r>
              <a:rPr lang="en-US" altLang="ko-KR" sz="2000" b="1" dirty="0"/>
              <a:t>'</a:t>
            </a:r>
            <a:r>
              <a:rPr lang="ko-KR" altLang="en-US" sz="2000" b="1" dirty="0"/>
              <a:t>고 사람들은 말하지만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모든 것이 다 유익한 것은 아닙니다</a:t>
            </a:r>
            <a:r>
              <a:rPr lang="en" sz="2000" b="1" dirty="0"/>
              <a:t>” (</a:t>
            </a:r>
            <a:r>
              <a:rPr lang="ko-KR" altLang="en-US" sz="2000" b="1" dirty="0"/>
              <a:t>고전</a:t>
            </a:r>
            <a:r>
              <a:rPr lang="en" sz="2000" b="1" dirty="0"/>
              <a:t> 10:23).</a:t>
            </a:r>
            <a:br>
              <a:rPr lang="en" sz="2000" b="1" dirty="0"/>
            </a:br>
            <a:r>
              <a:rPr lang="ko-KR" altLang="en-US" sz="2000" b="1" dirty="0"/>
              <a:t>구체적인 두 가지 예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072377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이러한 지침들의 기본 원칙은 두 가지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즉 모든 일을 하나님께 영광을 돌리기 위해 하는 것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10:31)</a:t>
            </a:r>
            <a:r>
              <a:rPr lang="ko-KR" altLang="en-US" sz="2000" b="1" dirty="0"/>
              <a:t>과 다른 사람을 돕기 위한  것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10:24, 32)</a:t>
            </a:r>
            <a:r>
              <a:rPr lang="ko-KR" altLang="en-US" sz="2000" b="1" dirty="0"/>
              <a:t>입니다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457958" y="6176754"/>
            <a:ext cx="77340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b="1" dirty="0">
                <a:solidFill>
                  <a:prstClr val="black"/>
                </a:solidFill>
              </a:rPr>
              <a:t>다시 말해</a:t>
            </a:r>
            <a:r>
              <a:rPr lang="en-US" altLang="ko-KR" b="1" dirty="0">
                <a:solidFill>
                  <a:prstClr val="black"/>
                </a:solidFill>
              </a:rPr>
              <a:t>, </a:t>
            </a:r>
            <a:r>
              <a:rPr lang="ko-KR" altLang="en-US" b="1" dirty="0">
                <a:solidFill>
                  <a:prstClr val="black"/>
                </a:solidFill>
              </a:rPr>
              <a:t>하나님을 그 무엇보다 사랑하고 나의 이웃을 내 자신과 같이 사랑하는 것입니다</a:t>
            </a:r>
            <a:r>
              <a:rPr lang="en-US" altLang="ko-KR" b="1" dirty="0">
                <a:solidFill>
                  <a:prstClr val="black"/>
                </a:solidFill>
              </a:rPr>
              <a:t>(</a:t>
            </a:r>
            <a:r>
              <a:rPr lang="ko-KR" altLang="en-US" b="1" dirty="0">
                <a:solidFill>
                  <a:prstClr val="black"/>
                </a:solidFill>
              </a:rPr>
              <a:t>예수님께서 부자 청년에게 하신 말씀과 같은 맥락입니다</a:t>
            </a:r>
            <a:r>
              <a:rPr lang="en-US" altLang="ko-KR" b="1" dirty="0">
                <a:solidFill>
                  <a:prstClr val="black"/>
                </a:solidFill>
              </a:rPr>
              <a:t>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176337" y="1223221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ko-KR" altLang="en-US" sz="2400" b="1" dirty="0">
                <a:latin typeface="Constantia" panose="02030602050306030303" pitchFamily="18" charset="0"/>
              </a:rPr>
              <a:t>사도</a:t>
            </a:r>
            <a:r>
              <a:rPr lang="en-US" altLang="ko-KR" sz="2400" b="1" dirty="0">
                <a:latin typeface="Constantia" panose="02030602050306030303" pitchFamily="18" charset="0"/>
              </a:rPr>
              <a:t>(</a:t>
            </a:r>
            <a:r>
              <a:rPr lang="ko-KR" altLang="en-US" sz="2400" b="1" dirty="0">
                <a:latin typeface="Constantia" panose="02030602050306030303" pitchFamily="18" charset="0"/>
              </a:rPr>
              <a:t>바울</a:t>
            </a:r>
            <a:r>
              <a:rPr lang="en-US" altLang="ko-KR" sz="2400" b="1" dirty="0">
                <a:latin typeface="Constantia" panose="02030602050306030303" pitchFamily="18" charset="0"/>
              </a:rPr>
              <a:t>)</a:t>
            </a:r>
            <a:r>
              <a:rPr lang="ko-KR" altLang="en-US" sz="2400" b="1" dirty="0">
                <a:latin typeface="Constantia" panose="02030602050306030303" pitchFamily="18" charset="0"/>
              </a:rPr>
              <a:t>는 고린도 교인들에게 </a:t>
            </a:r>
            <a:r>
              <a:rPr lang="en-US" altLang="ko-KR" sz="2400" b="1" dirty="0">
                <a:latin typeface="Constantia" panose="02030602050306030303" pitchFamily="18" charset="0"/>
              </a:rPr>
              <a:t>“</a:t>
            </a:r>
            <a:r>
              <a:rPr lang="ko-KR" altLang="en-US" sz="2400" b="1" dirty="0">
                <a:latin typeface="Constantia" panose="02030602050306030303" pitchFamily="18" charset="0"/>
              </a:rPr>
              <a:t>선 줄로 생각하는 자는 넘어질까 조심하라</a:t>
            </a:r>
            <a:r>
              <a:rPr lang="en-US" altLang="ko-KR" sz="2400" b="1" dirty="0">
                <a:latin typeface="Constantia" panose="02030602050306030303" pitchFamily="18" charset="0"/>
              </a:rPr>
              <a:t>”</a:t>
            </a:r>
            <a:r>
              <a:rPr lang="ko-KR" altLang="en-US" sz="2400" b="1" dirty="0">
                <a:latin typeface="Constantia" panose="02030602050306030303" pitchFamily="18" charset="0"/>
              </a:rPr>
              <a:t>고 간곡히 당부했습니다</a:t>
            </a:r>
            <a:r>
              <a:rPr lang="en-US" altLang="ko-KR" sz="2400" b="1" dirty="0">
                <a:latin typeface="Constantia" panose="02030602050306030303" pitchFamily="18" charset="0"/>
              </a:rPr>
              <a:t>. </a:t>
            </a:r>
            <a:r>
              <a:rPr lang="ko-KR" altLang="en-US" sz="2400" b="1" dirty="0">
                <a:latin typeface="Constantia" panose="02030602050306030303" pitchFamily="18" charset="0"/>
              </a:rPr>
              <a:t>깨어 기도하기를 게을리한 채 교만과 자만심에 빠진다면</a:t>
            </a:r>
            <a:r>
              <a:rPr lang="en-US" altLang="ko-KR" sz="2400" b="1" dirty="0">
                <a:latin typeface="Constantia" panose="02030602050306030303" pitchFamily="18" charset="0"/>
              </a:rPr>
              <a:t>, </a:t>
            </a:r>
            <a:r>
              <a:rPr lang="ko-KR" altLang="en-US" sz="2400" b="1" dirty="0">
                <a:latin typeface="Constantia" panose="02030602050306030303" pitchFamily="18" charset="0"/>
              </a:rPr>
              <a:t>그들은 심각한 죄에 빠져 하나님의 진노를 자초하게 될 것이었습니다</a:t>
            </a:r>
            <a:r>
              <a:rPr lang="en" sz="2400" b="1" dirty="0">
                <a:latin typeface="Constantia" panose="02030602050306030303" pitchFamily="18" charset="0"/>
              </a:rPr>
              <a:t>…</a:t>
            </a:r>
          </a:p>
          <a:p>
            <a:pPr>
              <a:spcBef>
                <a:spcPts val="600"/>
              </a:spcBef>
            </a:pPr>
            <a:r>
              <a:rPr lang="ko-KR" altLang="en-US" sz="2400" b="1" dirty="0">
                <a:latin typeface="Constantia" panose="02030602050306030303" pitchFamily="18" charset="0"/>
              </a:rPr>
              <a:t>바울은 형제 자매들에게 자신들의 말과 행동이 다른 사람들에게 어떤 영향을 미칠지 스스로 자문해 보라고 권면했습니다</a:t>
            </a:r>
            <a:r>
              <a:rPr lang="en-US" altLang="ko-KR" sz="2400" b="1" dirty="0">
                <a:latin typeface="Constantia" panose="02030602050306030303" pitchFamily="18" charset="0"/>
              </a:rPr>
              <a:t>. </a:t>
            </a:r>
            <a:r>
              <a:rPr lang="ko-KR" altLang="en-US" sz="2400" b="1" dirty="0">
                <a:latin typeface="Constantia" panose="02030602050306030303" pitchFamily="18" charset="0"/>
              </a:rPr>
              <a:t>아무리 악한 의도가 없어 보이는 행동이나 말이라도</a:t>
            </a:r>
            <a:r>
              <a:rPr lang="en-US" altLang="ko-KR" sz="2400" b="1" dirty="0">
                <a:latin typeface="Constantia" panose="02030602050306030303" pitchFamily="18" charset="0"/>
              </a:rPr>
              <a:t> </a:t>
            </a:r>
            <a:r>
              <a:rPr lang="ko-KR" altLang="en-US" sz="2400" b="1" dirty="0">
                <a:latin typeface="Constantia" panose="02030602050306030303" pitchFamily="18" charset="0"/>
              </a:rPr>
              <a:t>우상 숭배를 용납하는 것처럼 보이거나 믿음이 연약한 사람들의 양심에 걸림돌이 될 수 있는 것은 결코 하지 말라고 당부했습니다</a:t>
            </a:r>
            <a:r>
              <a:rPr lang="en-US" altLang="ko-KR" sz="2400" b="1" dirty="0">
                <a:latin typeface="Constantia" panose="02030602050306030303" pitchFamily="18" charset="0"/>
              </a:rPr>
              <a:t>. “</a:t>
            </a:r>
            <a:r>
              <a:rPr lang="ko-KR" altLang="en-US" sz="2400" b="1" dirty="0" err="1">
                <a:latin typeface="Constantia" panose="02030602050306030303" pitchFamily="18" charset="0"/>
              </a:rPr>
              <a:t>그런즉</a:t>
            </a:r>
            <a:r>
              <a:rPr lang="ko-KR" altLang="en-US" sz="2400" b="1" dirty="0">
                <a:latin typeface="Constantia" panose="02030602050306030303" pitchFamily="18" charset="0"/>
              </a:rPr>
              <a:t> 너희가 먹든지 마시든지 무엇을 하든지 다 하나님의 영광을 위하여 하라</a:t>
            </a:r>
            <a:r>
              <a:rPr lang="en-US" altLang="ko-KR" sz="2400" b="1" dirty="0">
                <a:latin typeface="Constantia" panose="02030602050306030303" pitchFamily="18" charset="0"/>
              </a:rPr>
              <a:t>. </a:t>
            </a:r>
            <a:r>
              <a:rPr lang="ko-KR" altLang="en-US" sz="2400" b="1" dirty="0">
                <a:latin typeface="Constantia" panose="02030602050306030303" pitchFamily="18" charset="0"/>
              </a:rPr>
              <a:t>유대인에게나 </a:t>
            </a:r>
            <a:r>
              <a:rPr lang="ko-KR" altLang="en-US" sz="2400" b="1" dirty="0" err="1">
                <a:latin typeface="Constantia" panose="02030602050306030303" pitchFamily="18" charset="0"/>
              </a:rPr>
              <a:t>헬라인에게나</a:t>
            </a:r>
            <a:r>
              <a:rPr lang="ko-KR" altLang="en-US" sz="2400" b="1" dirty="0">
                <a:latin typeface="Constantia" panose="02030602050306030303" pitchFamily="18" charset="0"/>
              </a:rPr>
              <a:t> 하나님의 교회에나 거치는 자가 되지 말고</a:t>
            </a:r>
            <a:r>
              <a:rPr lang="en-US" altLang="ko-KR" sz="2400" b="1" dirty="0">
                <a:latin typeface="Constantia" panose="02030602050306030303" pitchFamily="18" charset="0"/>
              </a:rPr>
              <a:t>...”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8487112" y="5661095"/>
            <a:ext cx="2460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/>
              <a:t>엘렌 </a:t>
            </a:r>
            <a:r>
              <a:rPr lang="ko-KR" altLang="en-US" sz="1600" b="1" dirty="0" err="1"/>
              <a:t>화잇</a:t>
            </a:r>
            <a:r>
              <a:rPr lang="en" sz="1600" b="1" dirty="0"/>
              <a:t> (</a:t>
            </a:r>
            <a:r>
              <a:rPr lang="ko-KR" altLang="en-US" sz="1600" b="1" dirty="0"/>
              <a:t>사도행적</a:t>
            </a:r>
            <a:r>
              <a:rPr lang="en" sz="1600" b="1" dirty="0"/>
              <a:t>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1019</Words>
  <Application>Microsoft Office PowerPoint</Application>
  <PresentationFormat>Panorámica</PresentationFormat>
  <Paragraphs>74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Aptos</vt:lpstr>
      <vt:lpstr>Constantia</vt:lpstr>
      <vt:lpstr>Wingdings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103</cp:revision>
  <dcterms:created xsi:type="dcterms:W3CDTF">2026-07-04T15:24:19Z</dcterms:created>
  <dcterms:modified xsi:type="dcterms:W3CDTF">2026-07-30T05:43:42Z</dcterms:modified>
</cp:coreProperties>
</file>