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고후</a:t>
            </a:r>
            <a:r>
              <a:rPr lang="en" dirty="0"/>
              <a:t>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고후</a:t>
            </a:r>
            <a:r>
              <a:rPr lang="en" dirty="0"/>
              <a:t>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고후</a:t>
            </a:r>
            <a:r>
              <a:rPr lang="en" dirty="0"/>
              <a:t>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고후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고후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800" b="1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latin typeface="Aptos" panose="02110004020202020204"/>
              </a:rPr>
              <a:t>거짓 교사들을 대처하는 방법</a:t>
            </a:r>
            <a:endParaRPr kumimoji="0" lang="en-US" sz="4800" b="1" i="0" u="none" strike="noStrike" kern="1200" cap="none" spc="0" normalizeH="0" baseline="0" noProof="0" dirty="0">
              <a:ln w="6600">
                <a:solidFill>
                  <a:srgbClr val="F4642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4642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12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과   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년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9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월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일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91E2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8452022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ko-KR" altLang="en-US" sz="36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우리의 싸우는 무기는 육신에 속한 것이 아니요 오직 어떤 견고한 진도 무너뜨리는 하나님의 능력이라 모든 이론을 무너뜨리며</a:t>
            </a:r>
            <a:r>
              <a:rPr kumimoji="0" lang="en-US" sz="36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40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5339197" y="3952419"/>
            <a:ext cx="6548003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영적 전쟁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공격용 무기들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고후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올바른 방어법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고후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거짓 교사들을 대처하는 방법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사도로 위장한 사기꾼들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고후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바울과 거짓 교사들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고후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lvl="1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자기 성찰과 승리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고후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84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모든 교회의 상태를 끊임없이 파악하는 것을 사명으로 여겼습니다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왜 그랬을까요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각 교회에게 도움이나 방문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위로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혹은 격려의 말이 필요한지 알기 위해서 였습니다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11:28).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1566" y="402707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1566" y="518419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349" y="556107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349" y="595304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349" y="633591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349" y="442308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349" y="479648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440771"/>
            <a:ext cx="67842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고린도후서의 마지막 부분에서 거짓 교사들의 문제를 다룹니다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어떻게 거짓교사들을 식별할 수 있을까요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이 영적 전쟁에서 어떻게 그들과 맞서 싸울 수 있을까요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그리고 어떻게 그들을 이겨낼 수 있을까요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678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때때로 그는 교인들을 유혹하여 실족하게 하는 거짓 교사들에 관한 소식을 접하곤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그럴 때면 사도는 분노로 가득 찼습니다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0" y="2321004"/>
            <a:ext cx="7574705" cy="221599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영적 전쟁</a:t>
            </a:r>
            <a:endParaRPr kumimoji="0" lang="en-US" sz="13800" b="1" i="0" u="none" strike="noStrike" kern="1200" cap="none" spc="0" normalizeH="0" baseline="0" noProof="0" dirty="0">
              <a:ln/>
              <a:solidFill>
                <a:srgbClr val="9722AA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공격용 무기들 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우리의 싸우는 무기는 육신에 속한 것이 아니요 오직 어떤 견고한 진도 무너뜨리는 하나님의 능력이라 모든 이론을 무너뜨리며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교인들은 바울을 비난하기를 그의 편지를 읽으면 강경한 사람 같지만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막상 직접 만나보면 연약하고 서투르다고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10:10).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244470" y="5244882"/>
            <a:ext cx="40065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바울의 권위는 그리스도께서 주신 것이었으며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그는 파괴하기위해 그 권위를 사용하지 않고 세우기 위해  사용했습니다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10:8).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7" y="3875277"/>
            <a:ext cx="77975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 ‘</a:t>
            </a:r>
            <a:r>
              <a:rPr lang="ko-KR" altLang="en-US" sz="2000" b="1" dirty="0" err="1">
                <a:solidFill>
                  <a:prstClr val="black"/>
                </a:solidFill>
              </a:rPr>
              <a:t>무기들’은</a:t>
            </a:r>
            <a:r>
              <a:rPr lang="ko-KR" altLang="en-US" sz="2000" b="1" dirty="0">
                <a:solidFill>
                  <a:prstClr val="black"/>
                </a:solidFill>
              </a:rPr>
              <a:t> 그리스도의 겸손하심과 온유함 등으로 상대방을 대하는 것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마 </a:t>
            </a:r>
            <a:r>
              <a:rPr lang="en-US" altLang="ko-KR" sz="2000" b="1" dirty="0">
                <a:solidFill>
                  <a:prstClr val="black"/>
                </a:solidFill>
              </a:rPr>
              <a:t>11:29)</a:t>
            </a:r>
            <a:r>
              <a:rPr lang="ko-KR" altLang="en-US" sz="2000" b="1" dirty="0">
                <a:solidFill>
                  <a:prstClr val="black"/>
                </a:solidFill>
              </a:rPr>
              <a:t>을 뜻하는 동시에 예수님께서 죄를 단호히 책망하시고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마 </a:t>
            </a:r>
            <a:r>
              <a:rPr lang="en-US" altLang="ko-KR" sz="2000" b="1" dirty="0">
                <a:solidFill>
                  <a:prstClr val="black"/>
                </a:solidFill>
              </a:rPr>
              <a:t>21:12-13) </a:t>
            </a:r>
            <a:r>
              <a:rPr lang="ko-KR" altLang="en-US" sz="2000" b="1" dirty="0">
                <a:solidFill>
                  <a:prstClr val="black"/>
                </a:solidFill>
              </a:rPr>
              <a:t>필요할 때 분명히 죄를 지적하신 것도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마 </a:t>
            </a:r>
            <a:r>
              <a:rPr lang="en-US" altLang="ko-KR" sz="2000" b="1" dirty="0">
                <a:solidFill>
                  <a:prstClr val="black"/>
                </a:solidFill>
              </a:rPr>
              <a:t>23:23-27) </a:t>
            </a:r>
            <a:r>
              <a:rPr lang="ko-KR" altLang="en-US" sz="2000" b="1" dirty="0">
                <a:solidFill>
                  <a:prstClr val="black"/>
                </a:solidFill>
              </a:rPr>
              <a:t>포함합니다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280467"/>
            <a:ext cx="77975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이에 대해 바울은 그들을 직접 만났을 때 자신이 얼마든지 그들을 엄격하게 대할 수 있음을 분명히 말했습니다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하지만 그는 권위로 그들을 압박하거나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신체적 처벌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혹은 자기 자랑과 같은 </a:t>
            </a:r>
            <a:r>
              <a:rPr lang="en-US" altLang="ko-KR" sz="2000" b="1" dirty="0">
                <a:solidFill>
                  <a:prstClr val="black"/>
                </a:solidFill>
              </a:rPr>
              <a:t>‘</a:t>
            </a:r>
            <a:r>
              <a:rPr lang="ko-KR" altLang="en-US" sz="2000" b="1" dirty="0">
                <a:solidFill>
                  <a:prstClr val="black"/>
                </a:solidFill>
              </a:rPr>
              <a:t>육신에 속한 무기</a:t>
            </a:r>
            <a:r>
              <a:rPr lang="en-US" altLang="ko-KR" sz="2000" b="1" dirty="0">
                <a:solidFill>
                  <a:prstClr val="black"/>
                </a:solidFill>
              </a:rPr>
              <a:t>’</a:t>
            </a:r>
            <a:r>
              <a:rPr lang="ko-KR" altLang="en-US" sz="2000" b="1" dirty="0" err="1">
                <a:solidFill>
                  <a:prstClr val="black"/>
                </a:solidFill>
              </a:rPr>
              <a:t>를</a:t>
            </a:r>
            <a:r>
              <a:rPr lang="ko-KR" altLang="en-US" sz="2000" b="1" dirty="0">
                <a:solidFill>
                  <a:prstClr val="black"/>
                </a:solidFill>
              </a:rPr>
              <a:t> 사용하지 않을 것이며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오직 </a:t>
            </a:r>
            <a:r>
              <a:rPr lang="en-US" altLang="ko-KR" sz="2000" b="1" dirty="0">
                <a:solidFill>
                  <a:prstClr val="black"/>
                </a:solidFill>
              </a:rPr>
              <a:t>‘</a:t>
            </a:r>
            <a:r>
              <a:rPr lang="ko-KR" altLang="en-US" sz="2000" b="1" dirty="0">
                <a:solidFill>
                  <a:prstClr val="black"/>
                </a:solidFill>
              </a:rPr>
              <a:t>하나님 안에서 강력한 무기들</a:t>
            </a:r>
            <a:r>
              <a:rPr lang="en-US" altLang="ko-KR" sz="2000" b="1" dirty="0">
                <a:solidFill>
                  <a:prstClr val="black"/>
                </a:solidFill>
              </a:rPr>
              <a:t>’</a:t>
            </a:r>
            <a:r>
              <a:rPr lang="ko-KR" altLang="en-US" sz="2000" b="1" dirty="0">
                <a:solidFill>
                  <a:prstClr val="black"/>
                </a:solidFill>
              </a:rPr>
              <a:t>만을 사용할 것이라고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10:2-4).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올바른 방어법 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주님이 인정하는 사람은 자기 자신을 칭찬하는 사람이 아니라 주님께서 칭찬해 주는 사람입니다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그리스 철학자들은 자기 철학을 배우러 온 학생들에게 거액의 수업료를 받았습니다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그들은 학생들을 </a:t>
            </a:r>
            <a:r>
              <a:rPr lang="ko-KR" altLang="en-US" sz="2000" b="1" dirty="0" err="1">
                <a:solidFill>
                  <a:prstClr val="black"/>
                </a:solidFill>
              </a:rPr>
              <a:t>끌어모으기</a:t>
            </a:r>
            <a:r>
              <a:rPr lang="ko-KR" altLang="en-US" sz="2000" b="1" dirty="0">
                <a:solidFill>
                  <a:prstClr val="black"/>
                </a:solidFill>
              </a:rPr>
              <a:t> 위해 자기 지식이나 사회적 지위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또는 자신들을 존경한다는 저명한 인물들을 인용하여 사람들의 인정을 </a:t>
            </a:r>
            <a:r>
              <a:rPr lang="ko-KR" altLang="en-US" sz="2000" b="1" dirty="0" err="1">
                <a:solidFill>
                  <a:prstClr val="black"/>
                </a:solidFill>
              </a:rPr>
              <a:t>받으려했습니다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고린도 교회에 침투했던 거짓 교사들도 똑 같은 방법을 사용했습니다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10:12; 11:19-20).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6" y="2706544"/>
            <a:ext cx="43571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하지만 바울은 돈을 받고 진리를 나누어 주지 않았고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추천서를 제출하지 않았으며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자랑하지도 않았습니다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사람들은 그의 이런 태도를 업신여겼습니다</a:t>
            </a:r>
            <a:r>
              <a:rPr lang="en-US" altLang="ko-KR" sz="2000" b="1" dirty="0">
                <a:solidFill>
                  <a:prstClr val="black"/>
                </a:solidFill>
              </a:rPr>
              <a:t>! </a:t>
            </a:r>
            <a:r>
              <a:rPr lang="ko-KR" altLang="en-US" sz="2000" b="1" dirty="0">
                <a:solidFill>
                  <a:prstClr val="black"/>
                </a:solidFill>
              </a:rPr>
              <a:t>그렇다면 바울은 어떻게 자신이 자격 있는 사도라는 것을 증명할 수 있었을까요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2" y="4920880"/>
            <a:ext cx="76451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고린도 교인들이 바울을 지도자로 받아들이기 전에 바울은 그들의 조건을 만족시켜야 했던 것으로 보입니다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그러나 자신의 경력이나 실력을 내세우는 것이 바울의 사역이 아니었습니다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잠언 </a:t>
            </a:r>
            <a:r>
              <a:rPr lang="en-US" altLang="ko-KR" sz="2000" b="1" dirty="0">
                <a:solidFill>
                  <a:prstClr val="black"/>
                </a:solidFill>
              </a:rPr>
              <a:t>27:2). </a:t>
            </a:r>
            <a:r>
              <a:rPr lang="ko-KR" altLang="en-US" sz="2000" b="1" dirty="0">
                <a:solidFill>
                  <a:prstClr val="black"/>
                </a:solidFill>
              </a:rPr>
              <a:t>바울은 하나님께서 자신을 칭찬하시도록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10:18).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자신을 칭찬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(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자랑</a:t>
              </a:r>
              <a:r>
                <a:rPr kumimoji="0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)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하지 말고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132542" y="1152812"/>
              <a:ext cx="1849502" cy="876013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하나님께서 여러분을 칭찬하시도록 하세요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645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우리가 자랑하거나 칭찬받을 만한 것이 있다면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그것은 바로 하나님을 알고 그분께 순종하는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렘 </a:t>
            </a:r>
            <a:r>
              <a:rPr lang="en-US" altLang="ko-KR" sz="2000" b="1" dirty="0">
                <a:solidFill>
                  <a:prstClr val="black"/>
                </a:solidFill>
              </a:rPr>
              <a:t>9:24; 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10:17).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151727"/>
            <a:ext cx="8082116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거짓 교사들을 대처하는 방법</a:t>
            </a:r>
            <a:endParaRPr kumimoji="0" lang="en-US" sz="8000" b="1" i="0" u="none" strike="noStrike" kern="1200" cap="none" spc="0" normalizeH="0" baseline="0" noProof="0" dirty="0">
              <a:ln/>
              <a:solidFill>
                <a:srgbClr val="F4642A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119169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44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사도로 위장한 사기꾼들 </a:t>
            </a:r>
            <a:endParaRPr kumimoji="0" lang="en-US" sz="44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904857"/>
            <a:ext cx="11658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그들은 거짓되고 속이며 자기를 그리스도의 사도로 가장하는 사람들입니다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648286" y="1484206"/>
            <a:ext cx="5987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교회를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 정결한 처녀로 그리스도께로 인도하려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11:2). </a:t>
            </a:r>
            <a:r>
              <a:rPr lang="ko-KR" altLang="en-US" sz="2000" b="1" dirty="0">
                <a:solidFill>
                  <a:prstClr val="black"/>
                </a:solidFill>
              </a:rPr>
              <a:t>그러나 교회는 하와처럼 유혹에 빠져 예수님의 </a:t>
            </a:r>
            <a:r>
              <a:rPr lang="ko-KR" altLang="en-US" sz="2000" b="1" dirty="0" err="1">
                <a:solidFill>
                  <a:prstClr val="black"/>
                </a:solidFill>
              </a:rPr>
              <a:t>신부로서의</a:t>
            </a:r>
            <a:r>
              <a:rPr lang="ko-KR" altLang="en-US" sz="2000" b="1" dirty="0">
                <a:solidFill>
                  <a:prstClr val="black"/>
                </a:solidFill>
              </a:rPr>
              <a:t> 자격을 잃어버릴 위험에 처해 있었습니다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979205"/>
            <a:ext cx="57827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그들이 직면한 위험은 무엇이었습니까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예수님의 ‘위대한 </a:t>
            </a:r>
            <a:r>
              <a:rPr lang="ko-KR" altLang="en-US" sz="2000" b="1" dirty="0" err="1">
                <a:solidFill>
                  <a:prstClr val="black"/>
                </a:solidFill>
              </a:rPr>
              <a:t>사도’라고</a:t>
            </a:r>
            <a:r>
              <a:rPr lang="ko-KR" altLang="en-US" sz="2000" b="1" dirty="0">
                <a:solidFill>
                  <a:prstClr val="black"/>
                </a:solidFill>
              </a:rPr>
              <a:t> 자처하는 유대인들이 고린도에 와서 ‘다른 예수’</a:t>
            </a:r>
            <a:r>
              <a:rPr lang="en-US" altLang="ko-KR" sz="2000" b="1" dirty="0">
                <a:solidFill>
                  <a:prstClr val="black"/>
                </a:solidFill>
              </a:rPr>
              <a:t>, ‘</a:t>
            </a:r>
            <a:r>
              <a:rPr lang="ko-KR" altLang="en-US" sz="2000" b="1" dirty="0">
                <a:solidFill>
                  <a:prstClr val="black"/>
                </a:solidFill>
              </a:rPr>
              <a:t>다른 영’</a:t>
            </a:r>
            <a:r>
              <a:rPr lang="en-US" altLang="ko-KR" sz="2000" b="1" dirty="0">
                <a:solidFill>
                  <a:prstClr val="black"/>
                </a:solidFill>
              </a:rPr>
              <a:t>, ‘</a:t>
            </a:r>
            <a:r>
              <a:rPr lang="ko-KR" altLang="en-US" sz="2000" b="1" dirty="0">
                <a:solidFill>
                  <a:prstClr val="black"/>
                </a:solidFill>
              </a:rPr>
              <a:t>다른 </a:t>
            </a:r>
            <a:r>
              <a:rPr lang="ko-KR" altLang="en-US" sz="2000" b="1" dirty="0" err="1">
                <a:solidFill>
                  <a:prstClr val="black"/>
                </a:solidFill>
              </a:rPr>
              <a:t>복음’을</a:t>
            </a:r>
            <a:r>
              <a:rPr lang="ko-KR" altLang="en-US" sz="2000" b="1" dirty="0">
                <a:solidFill>
                  <a:prstClr val="black"/>
                </a:solidFill>
              </a:rPr>
              <a:t> 가르쳤던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11:4-5; </a:t>
            </a:r>
            <a:r>
              <a:rPr lang="ko-KR" altLang="en-US" sz="2000" b="1" dirty="0">
                <a:solidFill>
                  <a:prstClr val="black"/>
                </a:solidFill>
              </a:rPr>
              <a:t>갈 </a:t>
            </a:r>
            <a:r>
              <a:rPr lang="en-US" altLang="ko-KR" sz="2000" b="1" dirty="0">
                <a:solidFill>
                  <a:prstClr val="black"/>
                </a:solidFill>
              </a:rPr>
              <a:t>1:8).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695899" y="4474204"/>
            <a:ext cx="69536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 err="1">
                <a:solidFill>
                  <a:prstClr val="black"/>
                </a:solidFill>
              </a:rPr>
              <a:t>예수님에</a:t>
            </a:r>
            <a:r>
              <a:rPr lang="ko-KR" altLang="en-US" sz="2000" b="1" dirty="0">
                <a:solidFill>
                  <a:prstClr val="black"/>
                </a:solidFill>
              </a:rPr>
              <a:t> 대한 설교라고 해서 다 성경에 계시된 참 예수님을 전하는 것이 아닙니다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훌륭한 말로 설교할지 모르지만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사탄 자신도 훌륭하게 말하며 스스로를 ‘빛의 </a:t>
            </a:r>
            <a:r>
              <a:rPr lang="ko-KR" altLang="en-US" sz="2000" b="1" dirty="0" err="1">
                <a:solidFill>
                  <a:prstClr val="black"/>
                </a:solidFill>
              </a:rPr>
              <a:t>천사’로</a:t>
            </a:r>
            <a:r>
              <a:rPr lang="ko-KR" altLang="en-US" sz="2000" b="1" dirty="0">
                <a:solidFill>
                  <a:prstClr val="black"/>
                </a:solidFill>
              </a:rPr>
              <a:t> 가장할 줄 알기 때문입니다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969203"/>
            <a:ext cx="12095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참 교사는 자신의 말과 행동으로 “그리스도의 </a:t>
            </a:r>
            <a:r>
              <a:rPr lang="ko-KR" altLang="en-US" sz="2000" b="1" dirty="0" err="1">
                <a:solidFill>
                  <a:prstClr val="black"/>
                </a:solidFill>
              </a:rPr>
              <a:t>진리”를</a:t>
            </a:r>
            <a:r>
              <a:rPr lang="ko-KR" altLang="en-US" sz="2000" b="1" dirty="0">
                <a:solidFill>
                  <a:prstClr val="black"/>
                </a:solidFill>
              </a:rPr>
              <a:t> 가르칩니다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11:9-10). </a:t>
            </a:r>
            <a:r>
              <a:rPr lang="ko-KR" altLang="en-US" sz="2000" b="1" dirty="0">
                <a:solidFill>
                  <a:prstClr val="black"/>
                </a:solidFill>
              </a:rPr>
              <a:t>그러나 경건한 척하는 거짓 교사들은 사도로 가장한 사기꾼들입니다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11:13-15).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lvl="0" algn="ctr">
              <a:defRPr/>
            </a:pPr>
            <a:r>
              <a:rPr lang="ko-KR" altLang="en-US" sz="44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바울과 거짓 교사들 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그들이 히브리 사람입니까</a:t>
            </a:r>
            <a:r>
              <a:rPr lang="en-US" altLang="ko-KR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ko-KR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나도 히브리 사람입니다</a:t>
            </a:r>
            <a:r>
              <a:rPr lang="en-US" altLang="ko-KR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그들이 이스라엘 사람입니까</a:t>
            </a:r>
            <a:r>
              <a:rPr lang="en-US" altLang="ko-KR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ko-KR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나도 이스라엘 사람입니다</a:t>
            </a:r>
            <a:r>
              <a:rPr lang="en-US" altLang="ko-KR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그들이 아브라함의 후손입니까</a:t>
            </a:r>
            <a:r>
              <a:rPr lang="en-US" altLang="ko-KR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ko-KR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나도 아브라함의 후손입니다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바울과 거짓 교사들은 어떤 공통점이 있었습니까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그들은 모두 기독교로 개종한 유대인들이었습니다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11:22).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2" y="4636347"/>
            <a:ext cx="5184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b="1" dirty="0">
                <a:solidFill>
                  <a:prstClr val="black"/>
                </a:solidFill>
              </a:rPr>
              <a:t>마침내 바울은 그의 ‘</a:t>
            </a:r>
            <a:r>
              <a:rPr lang="ko-KR" altLang="en-US" b="1" dirty="0" err="1">
                <a:solidFill>
                  <a:prstClr val="black"/>
                </a:solidFill>
              </a:rPr>
              <a:t>미친’논리를</a:t>
            </a:r>
            <a:r>
              <a:rPr lang="ko-KR" altLang="en-US" b="1" dirty="0">
                <a:solidFill>
                  <a:prstClr val="black"/>
                </a:solidFill>
              </a:rPr>
              <a:t> 마칩니다</a:t>
            </a:r>
            <a:r>
              <a:rPr lang="en-US" altLang="ko-KR" b="1" dirty="0">
                <a:solidFill>
                  <a:prstClr val="black"/>
                </a:solidFill>
              </a:rPr>
              <a:t>. </a:t>
            </a:r>
            <a:r>
              <a:rPr lang="ko-KR" altLang="en-US" b="1" dirty="0">
                <a:solidFill>
                  <a:prstClr val="black"/>
                </a:solidFill>
              </a:rPr>
              <a:t>그는 그리스도를 위해 자기가 한 일들을 자랑하려 하지 않았습니다</a:t>
            </a:r>
            <a:r>
              <a:rPr lang="en-US" altLang="ko-KR" b="1" dirty="0">
                <a:solidFill>
                  <a:prstClr val="black"/>
                </a:solidFill>
              </a:rPr>
              <a:t>. </a:t>
            </a:r>
            <a:r>
              <a:rPr lang="ko-KR" altLang="en-US" b="1" dirty="0">
                <a:solidFill>
                  <a:prstClr val="black"/>
                </a:solidFill>
              </a:rPr>
              <a:t>바울이 진정으로 자랑하고 영광으로 생각했던 것들은 모두 그리스도께서 그를 위해 행하신 것이었습니다</a:t>
            </a:r>
            <a:r>
              <a:rPr lang="en-US" altLang="ko-KR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바울의 진정한 힘은 자신의 연약함에 있었고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연약했기 때문에 온전히 예수님을 의지했습니다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124072"/>
            <a:ext cx="820197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그렇다면 바울과 거짓 교사의 다른 점은 무엇입니까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여기서 바울은 잠시 ‘미친</a:t>
            </a:r>
            <a:r>
              <a:rPr lang="en-US" altLang="ko-KR" sz="2000" b="1" dirty="0">
                <a:solidFill>
                  <a:prstClr val="black"/>
                </a:solidFill>
              </a:rPr>
              <a:t>/</a:t>
            </a:r>
            <a:r>
              <a:rPr lang="ko-KR" altLang="en-US" sz="2000" b="1" dirty="0" err="1">
                <a:solidFill>
                  <a:prstClr val="black"/>
                </a:solidFill>
              </a:rPr>
              <a:t>정신나간’논리를</a:t>
            </a:r>
            <a:r>
              <a:rPr lang="ko-KR" altLang="en-US" sz="2000" b="1" dirty="0">
                <a:solidFill>
                  <a:prstClr val="black"/>
                </a:solidFill>
              </a:rPr>
              <a:t> 펼칩니다</a:t>
            </a:r>
            <a:r>
              <a:rPr lang="en-US" altLang="ko-KR" sz="2000" b="1" dirty="0">
                <a:solidFill>
                  <a:prstClr val="black"/>
                </a:solidFill>
              </a:rPr>
              <a:t>. “</a:t>
            </a:r>
            <a:r>
              <a:rPr lang="ko-KR" altLang="en-US" sz="2000" b="1" dirty="0">
                <a:solidFill>
                  <a:prstClr val="black"/>
                </a:solidFill>
              </a:rPr>
              <a:t>그들이 그리스도의 일꾼이냐</a:t>
            </a:r>
            <a:r>
              <a:rPr lang="en-US" altLang="ko-KR" sz="2000" b="1" dirty="0">
                <a:solidFill>
                  <a:prstClr val="black"/>
                </a:solidFill>
              </a:rPr>
              <a:t>? (</a:t>
            </a:r>
            <a:r>
              <a:rPr lang="ko-KR" altLang="en-US" sz="2000" b="1" dirty="0">
                <a:solidFill>
                  <a:prstClr val="black"/>
                </a:solidFill>
              </a:rPr>
              <a:t>이런 질문자체가 말도 안되는 미친 짓이지만</a:t>
            </a:r>
            <a:r>
              <a:rPr lang="en-US" altLang="ko-KR" sz="2000" b="1" dirty="0">
                <a:solidFill>
                  <a:prstClr val="black"/>
                </a:solidFill>
              </a:rPr>
              <a:t>) </a:t>
            </a:r>
            <a:r>
              <a:rPr lang="ko-KR" altLang="en-US" sz="2000" b="1" dirty="0">
                <a:solidFill>
                  <a:prstClr val="black"/>
                </a:solidFill>
              </a:rPr>
              <a:t>나는 더더욱 그렇다”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11:23). </a:t>
            </a:r>
            <a:r>
              <a:rPr lang="ko-KR" altLang="en-US" sz="2000" b="1" dirty="0">
                <a:solidFill>
                  <a:prstClr val="black"/>
                </a:solidFill>
              </a:rPr>
              <a:t>그들이 그리스도를 위해 고난 당했다고 자랑한다면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바울은 그들보다 훨씬 더 큰 자격을 얻었을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바울은 매 맞고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감옥에 갇히고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죽음의 협박을 받고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돌에 맞고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파선 당하고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온갖 위험에 처했으며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굶주림과 목마름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추위와 헐벗음을 겪었고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쉬지도 못하고 여러 교회들을 염려했습니다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11:23</a:t>
            </a:r>
            <a:r>
              <a:rPr lang="en-US" sz="2000" b="1" dirty="0">
                <a:solidFill>
                  <a:prstClr val="black"/>
                </a:solidFill>
              </a:rPr>
              <a:t>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ko-KR" altLang="en-US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자기 성찰과 승리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여러분은 믿음으로 살고 있는지 스스로 살피고 시험해 보십시오</a:t>
            </a:r>
            <a:r>
              <a:rPr lang="en-US" altLang="ko-KR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여러분은 예수 그리스도께서 여러분 안에 계신다는 것을 모르십니까</a:t>
            </a:r>
            <a:r>
              <a:rPr lang="en-US" altLang="ko-KR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ko-KR" alt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그렇지 않으면 여러분은 그 시험에 불합격한 사람입니다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0" y="1408751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바울이 고린도를 방문할 때가 다가왔습니다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바울은 어떤 상황을 마주하게 될 것이며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어떻게 행동해야 했을까요</a:t>
            </a:r>
            <a:r>
              <a:rPr lang="en-US" altLang="ko-KR" sz="2000" b="1" dirty="0">
                <a:solidFill>
                  <a:prstClr val="black"/>
                </a:solidFill>
              </a:rPr>
              <a:t>? 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13:1-2).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75"/>
          <a:stretch>
            <a:fillRect/>
          </a:stretch>
        </p:blipFill>
        <p:spPr>
          <a:xfrm>
            <a:off x="8039118" y="4311755"/>
            <a:ext cx="4041017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777246" y="2120424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회개하는 사람은 회복시키는 반면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끝까지 자기 죄를 버리지 않는 사람들에게 단호하게 교회적 징벌을 내릴 준비가 되어 있었습니다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10210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그들이 악을 행하지 않고 선을 행하며 온전하게 되기를 기도했습니다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13:7-9).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636193" y="5390429"/>
            <a:ext cx="54029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따라서 바울이 오기 전에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고린도 교인들은 자신을 돌아보고 점검해야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13:5).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777248" y="3447650"/>
            <a:ext cx="50097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고린도 교회에 도착해서 그들이 다툼과 온갖 죄악에 빠져 있는 모습을 마주하게 될까 봐 걱정했습니다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그는 회개하지 않는 죄인들 때문에 눈물을 흘려야 할 상황을 염려했던 것입니다</a:t>
            </a:r>
            <a:br>
              <a:rPr lang="es-ES" altLang="ko-KR" sz="2000" b="1" dirty="0">
                <a:solidFill>
                  <a:prstClr val="black"/>
                </a:solidFill>
              </a:rPr>
            </a:b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12:20-21).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699118" y="664335"/>
            <a:ext cx="904170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8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하나님은 그분의 백성들을 성경말씀으로 무장시키셔서 거짓 교사들의 영향력과 어둠의 영들의 유혹에 맞서 싸우게 하십니다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사탄은 사람들이 성경 지식을 얻지 못하게 하려고 온갖 수단을 동원합니다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성경의 명백한 말씀은 사탄의 속임수를 폭로하기 때문입니다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하나님께서 새로 역사하실 때마다 악의 세력은 더욱 격렬하게 저항하며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지금도 사탄은 그리스도와 그분을 따르는 </a:t>
            </a:r>
            <a:r>
              <a:rPr lang="ko-KR" altLang="en-US" sz="28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사람들과의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최후의 전투를 위해 전력을 다하고 있습니다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…</a:t>
            </a:r>
            <a:r>
              <a:rPr lang="en-US" sz="28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ko-KR" altLang="en-US" sz="28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사탄의 모조품들은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진리와 너무나 닮았기 때문에 성경말씀이 </a:t>
            </a:r>
            <a:r>
              <a:rPr lang="ko-KR" altLang="en-US" sz="28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아니고서는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도저히 구별할 수 없습니다</a:t>
            </a:r>
            <a:r>
              <a:rPr lang="en-US" altLang="ko-KR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모든 주장과 모든 기적들은 성경말씀에 비추어 </a:t>
            </a:r>
            <a:r>
              <a:rPr lang="ko-KR" altLang="en-US" sz="28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검증해아</a:t>
            </a:r>
            <a:r>
              <a:rPr lang="ko-KR" altLang="en-US" sz="2800" b="1" dirty="0">
                <a:solidFill>
                  <a:prstClr val="black"/>
                </a:solidFill>
                <a:latin typeface="Constantia" panose="02030602050306030303" pitchFamily="18" charset="0"/>
              </a:rPr>
              <a:t> 합니다</a:t>
            </a:r>
            <a:r>
              <a:rPr lang="en-US" sz="28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8424116" y="6081832"/>
            <a:ext cx="2255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엘렌 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화잇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대쟁투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4368</TotalTime>
  <Words>1072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42</cp:revision>
  <dcterms:created xsi:type="dcterms:W3CDTF">2026-08-18T22:37:24Z</dcterms:created>
  <dcterms:modified xsi:type="dcterms:W3CDTF">2026-09-18T04:56:24Z</dcterms:modified>
</cp:coreProperties>
</file>